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6" r:id="rId2"/>
    <p:sldId id="301" r:id="rId3"/>
    <p:sldId id="315" r:id="rId4"/>
    <p:sldId id="564" r:id="rId5"/>
    <p:sldId id="565" r:id="rId6"/>
    <p:sldId id="566" r:id="rId7"/>
    <p:sldId id="316" r:id="rId8"/>
    <p:sldId id="317" r:id="rId9"/>
    <p:sldId id="318" r:id="rId10"/>
    <p:sldId id="348" r:id="rId11"/>
    <p:sldId id="309" r:id="rId12"/>
    <p:sldId id="563" r:id="rId13"/>
    <p:sldId id="260" r:id="rId14"/>
    <p:sldId id="279" r:id="rId15"/>
    <p:sldId id="323" r:id="rId16"/>
    <p:sldId id="325" r:id="rId17"/>
    <p:sldId id="332" r:id="rId18"/>
    <p:sldId id="333" r:id="rId19"/>
    <p:sldId id="334" r:id="rId20"/>
    <p:sldId id="413" r:id="rId21"/>
    <p:sldId id="335" r:id="rId22"/>
    <p:sldId id="278" r:id="rId23"/>
    <p:sldId id="345" r:id="rId24"/>
    <p:sldId id="379" r:id="rId25"/>
    <p:sldId id="280" r:id="rId26"/>
    <p:sldId id="387" r:id="rId27"/>
    <p:sldId id="388" r:id="rId28"/>
    <p:sldId id="389" r:id="rId29"/>
    <p:sldId id="302" r:id="rId30"/>
    <p:sldId id="402" r:id="rId31"/>
    <p:sldId id="403" r:id="rId32"/>
    <p:sldId id="404" r:id="rId33"/>
    <p:sldId id="281" r:id="rId34"/>
    <p:sldId id="381" r:id="rId35"/>
    <p:sldId id="382" r:id="rId36"/>
    <p:sldId id="339" r:id="rId37"/>
    <p:sldId id="420" r:id="rId38"/>
    <p:sldId id="629" r:id="rId39"/>
    <p:sldId id="295" r:id="rId40"/>
    <p:sldId id="285" r:id="rId41"/>
    <p:sldId id="286" r:id="rId42"/>
    <p:sldId id="415" r:id="rId43"/>
    <p:sldId id="391" r:id="rId44"/>
    <p:sldId id="343" r:id="rId45"/>
    <p:sldId id="288" r:id="rId46"/>
    <p:sldId id="289" r:id="rId47"/>
    <p:sldId id="290" r:id="rId48"/>
    <p:sldId id="341" r:id="rId49"/>
    <p:sldId id="405" r:id="rId50"/>
    <p:sldId id="355" r:id="rId51"/>
    <p:sldId id="397" r:id="rId52"/>
    <p:sldId id="398" r:id="rId53"/>
    <p:sldId id="628" r:id="rId54"/>
    <p:sldId id="406" r:id="rId55"/>
    <p:sldId id="416" r:id="rId56"/>
    <p:sldId id="394" r:id="rId57"/>
    <p:sldId id="292" r:id="rId58"/>
    <p:sldId id="392" r:id="rId59"/>
    <p:sldId id="395" r:id="rId60"/>
    <p:sldId id="606" r:id="rId61"/>
    <p:sldId id="613" r:id="rId62"/>
    <p:sldId id="614" r:id="rId63"/>
    <p:sldId id="615" r:id="rId64"/>
    <p:sldId id="616" r:id="rId65"/>
    <p:sldId id="617" r:id="rId66"/>
    <p:sldId id="618" r:id="rId67"/>
    <p:sldId id="619" r:id="rId68"/>
    <p:sldId id="620" r:id="rId69"/>
    <p:sldId id="621" r:id="rId70"/>
    <p:sldId id="622" r:id="rId71"/>
    <p:sldId id="623" r:id="rId72"/>
    <p:sldId id="624" r:id="rId73"/>
    <p:sldId id="627" r:id="rId74"/>
    <p:sldId id="626" r:id="rId75"/>
    <p:sldId id="625" r:id="rId76"/>
    <p:sldId id="607" r:id="rId77"/>
    <p:sldId id="608" r:id="rId78"/>
    <p:sldId id="609" r:id="rId79"/>
    <p:sldId id="610" r:id="rId80"/>
    <p:sldId id="611" r:id="rId81"/>
    <p:sldId id="612" r:id="rId82"/>
    <p:sldId id="567" r:id="rId83"/>
    <p:sldId id="296" r:id="rId84"/>
    <p:sldId id="393" r:id="rId85"/>
    <p:sldId id="356" r:id="rId86"/>
    <p:sldId id="360" r:id="rId87"/>
    <p:sldId id="361" r:id="rId88"/>
    <p:sldId id="362" r:id="rId89"/>
    <p:sldId id="423" r:id="rId90"/>
    <p:sldId id="424" r:id="rId91"/>
    <p:sldId id="363" r:id="rId92"/>
    <p:sldId id="421" r:id="rId93"/>
    <p:sldId id="364" r:id="rId94"/>
    <p:sldId id="422" r:id="rId95"/>
    <p:sldId id="637" r:id="rId96"/>
    <p:sldId id="365" r:id="rId97"/>
    <p:sldId id="366" r:id="rId98"/>
    <p:sldId id="367" r:id="rId99"/>
    <p:sldId id="400" r:id="rId100"/>
    <p:sldId id="401" r:id="rId101"/>
    <p:sldId id="368" r:id="rId102"/>
    <p:sldId id="370" r:id="rId103"/>
    <p:sldId id="371" r:id="rId104"/>
    <p:sldId id="375" r:id="rId105"/>
    <p:sldId id="376" r:id="rId106"/>
    <p:sldId id="374" r:id="rId107"/>
    <p:sldId id="369" r:id="rId108"/>
    <p:sldId id="372" r:id="rId109"/>
    <p:sldId id="373" r:id="rId110"/>
    <p:sldId id="407" r:id="rId111"/>
    <p:sldId id="408" r:id="rId112"/>
    <p:sldId id="409" r:id="rId113"/>
    <p:sldId id="425" r:id="rId114"/>
    <p:sldId id="447" r:id="rId115"/>
    <p:sldId id="448" r:id="rId116"/>
    <p:sldId id="630" r:id="rId117"/>
    <p:sldId id="449" r:id="rId118"/>
    <p:sldId id="581" r:id="rId119"/>
    <p:sldId id="450" r:id="rId120"/>
    <p:sldId id="451" r:id="rId121"/>
    <p:sldId id="458" r:id="rId122"/>
    <p:sldId id="457" r:id="rId123"/>
    <p:sldId id="578" r:id="rId124"/>
    <p:sldId id="461" r:id="rId125"/>
    <p:sldId id="577" r:id="rId126"/>
    <p:sldId id="579" r:id="rId127"/>
    <p:sldId id="462" r:id="rId128"/>
    <p:sldId id="463" r:id="rId129"/>
    <p:sldId id="576" r:id="rId130"/>
    <p:sldId id="573" r:id="rId131"/>
    <p:sldId id="574" r:id="rId132"/>
    <p:sldId id="467" r:id="rId133"/>
    <p:sldId id="465" r:id="rId134"/>
    <p:sldId id="466" r:id="rId135"/>
    <p:sldId id="568" r:id="rId136"/>
    <p:sldId id="569" r:id="rId137"/>
    <p:sldId id="570" r:id="rId138"/>
    <p:sldId id="571" r:id="rId139"/>
    <p:sldId id="572" r:id="rId140"/>
    <p:sldId id="583" r:id="rId141"/>
    <p:sldId id="582" r:id="rId142"/>
    <p:sldId id="469" r:id="rId143"/>
    <p:sldId id="470" r:id="rId144"/>
    <p:sldId id="468" r:id="rId145"/>
    <p:sldId id="471" r:id="rId146"/>
    <p:sldId id="631" r:id="rId147"/>
    <p:sldId id="472" r:id="rId148"/>
    <p:sldId id="475" r:id="rId149"/>
    <p:sldId id="476" r:id="rId150"/>
    <p:sldId id="584" r:id="rId151"/>
    <p:sldId id="585" r:id="rId152"/>
    <p:sldId id="586" r:id="rId153"/>
    <p:sldId id="587" r:id="rId154"/>
    <p:sldId id="588" r:id="rId155"/>
    <p:sldId id="632" r:id="rId156"/>
    <p:sldId id="633" r:id="rId157"/>
    <p:sldId id="635" r:id="rId158"/>
    <p:sldId id="636" r:id="rId159"/>
    <p:sldId id="589" r:id="rId160"/>
    <p:sldId id="590" r:id="rId161"/>
    <p:sldId id="591" r:id="rId162"/>
    <p:sldId id="592" r:id="rId163"/>
    <p:sldId id="593" r:id="rId164"/>
    <p:sldId id="594" r:id="rId165"/>
    <p:sldId id="595" r:id="rId166"/>
    <p:sldId id="634" r:id="rId167"/>
    <p:sldId id="596" r:id="rId168"/>
    <p:sldId id="597" r:id="rId169"/>
    <p:sldId id="598" r:id="rId170"/>
    <p:sldId id="599" r:id="rId171"/>
    <p:sldId id="600" r:id="rId172"/>
    <p:sldId id="601" r:id="rId173"/>
    <p:sldId id="602" r:id="rId174"/>
    <p:sldId id="603" r:id="rId175"/>
    <p:sldId id="604" r:id="rId176"/>
    <p:sldId id="605" r:id="rId1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D000"/>
    <a:srgbClr val="EB8C4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279" autoAdjust="0"/>
    <p:restoredTop sz="94660"/>
  </p:normalViewPr>
  <p:slideViewPr>
    <p:cSldViewPr snapToGrid="0">
      <p:cViewPr varScale="1">
        <p:scale>
          <a:sx n="114" d="100"/>
          <a:sy n="114" d="100"/>
        </p:scale>
        <p:origin x="208" y="17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68ACA6A-5EA2-4F9B-B34F-5F760784E436}" type="datetimeFigureOut">
              <a:rPr lang="en-US" smtClean="0"/>
              <a:t>12/2/25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4182614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ACA6A-5EA2-4F9B-B34F-5F760784E436}" type="datetimeFigureOut">
              <a:rPr lang="en-US" smtClean="0"/>
              <a:t>12/2/25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3219154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ACA6A-5EA2-4F9B-B34F-5F760784E436}" type="datetimeFigureOut">
              <a:rPr lang="en-US" smtClean="0"/>
              <a:t>12/2/25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1931377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ACA6A-5EA2-4F9B-B34F-5F760784E436}" type="datetimeFigureOut">
              <a:rPr lang="en-US" smtClean="0"/>
              <a:t>12/2/25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721336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8ACA6A-5EA2-4F9B-B34F-5F760784E436}" type="datetimeFigureOut">
              <a:rPr lang="en-US" smtClean="0"/>
              <a:t>12/2/25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2902147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8ACA6A-5EA2-4F9B-B34F-5F760784E436}" type="datetimeFigureOut">
              <a:rPr lang="en-US" smtClean="0"/>
              <a:t>12/2/25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3835929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8ACA6A-5EA2-4F9B-B34F-5F760784E436}" type="datetimeFigureOut">
              <a:rPr lang="en-US" smtClean="0"/>
              <a:t>12/2/25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2498972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8ACA6A-5EA2-4F9B-B34F-5F760784E436}" type="datetimeFigureOut">
              <a:rPr lang="en-US" smtClean="0"/>
              <a:t>12/2/25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1330419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8ACA6A-5EA2-4F9B-B34F-5F760784E436}" type="datetimeFigureOut">
              <a:rPr lang="en-US" smtClean="0"/>
              <a:t>12/2/25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2011095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8ACA6A-5EA2-4F9B-B34F-5F760784E436}" type="datetimeFigureOut">
              <a:rPr lang="en-US" smtClean="0"/>
              <a:t>12/2/25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322447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8ACA6A-5EA2-4F9B-B34F-5F760784E436}" type="datetimeFigureOut">
              <a:rPr lang="en-US" smtClean="0"/>
              <a:t>12/2/25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2517890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8ACA6A-5EA2-4F9B-B34F-5F760784E436}" type="datetimeFigureOut">
              <a:rPr lang="en-US" smtClean="0"/>
              <a:t>12/2/25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D1E4-2BFC-4FF0-B01D-675E93EBA6C7}" type="slidenum">
              <a:rPr lang="en-US" smtClean="0"/>
              <a:t>‹#›</a:t>
            </a:fld>
            <a:endParaRPr lang="en-US"/>
          </a:p>
        </p:txBody>
      </p:sp>
    </p:spTree>
    <p:extLst>
      <p:ext uri="{BB962C8B-B14F-4D97-AF65-F5344CB8AC3E}">
        <p14:creationId xmlns:p14="http://schemas.microsoft.com/office/powerpoint/2010/main" val="8080028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11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11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12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6.png"/><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136.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47.png"/><Relationship Id="rId1" Type="http://schemas.openxmlformats.org/officeDocument/2006/relationships/slideLayout" Target="../slideLayouts/slideLayout4.xml"/><Relationship Id="rId4" Type="http://schemas.openxmlformats.org/officeDocument/2006/relationships/image" Target="../media/image163.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 Id="rId5" Type="http://schemas.openxmlformats.org/officeDocument/2006/relationships/image" Target="../media/image165.gif"/><Relationship Id="rId4" Type="http://schemas.openxmlformats.org/officeDocument/2006/relationships/image" Target="../media/image164.gif"/></Relationships>
</file>

<file path=ppt/slides/_rels/slide145.xml.rels><?xml version="1.0" encoding="UTF-8" standalone="yes"?>
<Relationships xmlns="http://schemas.openxmlformats.org/package/2006/relationships"><Relationship Id="rId3" Type="http://schemas.openxmlformats.org/officeDocument/2006/relationships/image" Target="../media/image165.gif"/><Relationship Id="rId2" Type="http://schemas.openxmlformats.org/officeDocument/2006/relationships/image" Target="../media/image164.gif"/><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146.xml.rels><?xml version="1.0" encoding="UTF-8" standalone="yes"?>
<Relationships xmlns="http://schemas.openxmlformats.org/package/2006/relationships"><Relationship Id="rId3" Type="http://schemas.openxmlformats.org/officeDocument/2006/relationships/image" Target="../media/image165.gif"/><Relationship Id="rId2" Type="http://schemas.openxmlformats.org/officeDocument/2006/relationships/image" Target="../media/image164.gif"/><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16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xml"/><Relationship Id="rId5" Type="http://schemas.openxmlformats.org/officeDocument/2006/relationships/hyperlink" Target="https://www.youtube.com/watch?v=R8VBRCs2jTU&amp;ab_channel=TheEconomist" TargetMode="External"/><Relationship Id="rId4" Type="http://schemas.openxmlformats.org/officeDocument/2006/relationships/image" Target="../media/image17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adfafs" TargetMode="Externa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s://youtu.be/PHe0bXAIuk0?t=496"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61.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66.png"/><Relationship Id="rId5" Type="http://schemas.openxmlformats.org/officeDocument/2006/relationships/image" Target="../media/image49.png"/><Relationship Id="rId10" Type="http://schemas.openxmlformats.org/officeDocument/2006/relationships/image" Target="../media/image65.png"/><Relationship Id="rId4" Type="http://schemas.openxmlformats.org/officeDocument/2006/relationships/image" Target="../media/image50.png"/><Relationship Id="rId9"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www.youtube.com/watch?v=mMihtJ56Kx0&amp;ab_channel=HistoryBUB" TargetMode="Externa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09.pn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hyperlink" Target="https://youtu.be/LCRNI04tnN8?t=48"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hyperlink" Target="https://www.youtube.com/watch?v=e8JM0ohyJuo&amp;ab_channel=IowaPBS" TargetMode="External"/><Relationship Id="rId3" Type="http://schemas.openxmlformats.org/officeDocument/2006/relationships/hyperlink" Target="https://www.youtube.com/watch?v=otmgFQHbaDo" TargetMode="External"/><Relationship Id="rId7" Type="http://schemas.openxmlformats.org/officeDocument/2006/relationships/image" Target="../media/image48.png"/><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50.png"/><Relationship Id="rId4" Type="http://schemas.openxmlformats.org/officeDocument/2006/relationships/image" Target="../media/image116.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48.png"/><Relationship Id="rId4" Type="http://schemas.openxmlformats.org/officeDocument/2006/relationships/image" Target="../media/image49.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4.xml"/><Relationship Id="rId5" Type="http://schemas.openxmlformats.org/officeDocument/2006/relationships/image" Target="../media/image122.gif"/><Relationship Id="rId4" Type="http://schemas.openxmlformats.org/officeDocument/2006/relationships/image" Target="../media/image121.gif"/></Relationships>
</file>

<file path=ppt/slides/_rels/slide9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9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Week 11 – AP Macroeconomics</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70664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063762" cy="373429"/>
          </a:xfrm>
        </p:spPr>
        <p:txBody>
          <a:bodyPr>
            <a:normAutofit fontScale="90000"/>
          </a:bodyPr>
          <a:lstStyle/>
          <a:p>
            <a:r>
              <a:rPr lang="en-AU" dirty="0"/>
              <a:t>AD/AS Equilibrium Summary</a:t>
            </a:r>
          </a:p>
        </p:txBody>
      </p:sp>
      <p:graphicFrame>
        <p:nvGraphicFramePr>
          <p:cNvPr id="6" name="Content Placeholder 5"/>
          <p:cNvGraphicFramePr>
            <a:graphicFrameLocks noGrp="1"/>
          </p:cNvGraphicFramePr>
          <p:nvPr>
            <p:ph idx="1"/>
          </p:nvPr>
        </p:nvGraphicFramePr>
        <p:xfrm>
          <a:off x="703386" y="1046283"/>
          <a:ext cx="10650414" cy="5372103"/>
        </p:xfrm>
        <a:graphic>
          <a:graphicData uri="http://schemas.openxmlformats.org/drawingml/2006/table">
            <a:tbl>
              <a:tblPr firstRow="1" bandRow="1">
                <a:tableStyleId>{5C22544A-7EE6-4342-B048-85BDC9FD1C3A}</a:tableStyleId>
              </a:tblPr>
              <a:tblGrid>
                <a:gridCol w="677006">
                  <a:extLst>
                    <a:ext uri="{9D8B030D-6E8A-4147-A177-3AD203B41FA5}">
                      <a16:colId xmlns:a16="http://schemas.microsoft.com/office/drawing/2014/main" val="1067574938"/>
                    </a:ext>
                  </a:extLst>
                </a:gridCol>
                <a:gridCol w="5152293">
                  <a:extLst>
                    <a:ext uri="{9D8B030D-6E8A-4147-A177-3AD203B41FA5}">
                      <a16:colId xmlns:a16="http://schemas.microsoft.com/office/drawing/2014/main" val="3184685417"/>
                    </a:ext>
                  </a:extLst>
                </a:gridCol>
                <a:gridCol w="4821115">
                  <a:extLst>
                    <a:ext uri="{9D8B030D-6E8A-4147-A177-3AD203B41FA5}">
                      <a16:colId xmlns:a16="http://schemas.microsoft.com/office/drawing/2014/main" val="2361944351"/>
                    </a:ext>
                  </a:extLst>
                </a:gridCol>
              </a:tblGrid>
              <a:tr h="594261">
                <a:tc>
                  <a:txBody>
                    <a:bodyPr/>
                    <a:lstStyle/>
                    <a:p>
                      <a:endParaRPr lang="en-AU" dirty="0"/>
                    </a:p>
                  </a:txBody>
                  <a:tcPr/>
                </a:tc>
                <a:tc>
                  <a:txBody>
                    <a:bodyPr/>
                    <a:lstStyle/>
                    <a:p>
                      <a:r>
                        <a:rPr lang="en-AU" dirty="0"/>
                        <a:t>Decreases</a:t>
                      </a:r>
                    </a:p>
                  </a:txBody>
                  <a:tcPr/>
                </a:tc>
                <a:tc>
                  <a:txBody>
                    <a:bodyPr/>
                    <a:lstStyle/>
                    <a:p>
                      <a:r>
                        <a:rPr lang="en-AU" dirty="0"/>
                        <a:t>Increases</a:t>
                      </a:r>
                    </a:p>
                  </a:txBody>
                  <a:tcPr/>
                </a:tc>
                <a:extLst>
                  <a:ext uri="{0D108BD9-81ED-4DB2-BD59-A6C34878D82A}">
                    <a16:rowId xmlns:a16="http://schemas.microsoft.com/office/drawing/2014/main" val="1012946191"/>
                  </a:ext>
                </a:extLst>
              </a:tr>
              <a:tr h="2388921">
                <a:tc>
                  <a:txBody>
                    <a:bodyPr/>
                    <a:lstStyle/>
                    <a:p>
                      <a:r>
                        <a:rPr lang="en-AU" dirty="0"/>
                        <a:t>AD</a:t>
                      </a:r>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2846596621"/>
                  </a:ext>
                </a:extLst>
              </a:tr>
              <a:tr h="2388921">
                <a:tc>
                  <a:txBody>
                    <a:bodyPr/>
                    <a:lstStyle/>
                    <a:p>
                      <a:r>
                        <a:rPr lang="en-AU" dirty="0"/>
                        <a:t>SRAS</a:t>
                      </a:r>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1028293080"/>
                  </a:ext>
                </a:extLst>
              </a:tr>
            </a:tbl>
          </a:graphicData>
        </a:graphic>
      </p:graphicFrame>
      <p:pic>
        <p:nvPicPr>
          <p:cNvPr id="4" name="Picture 3"/>
          <p:cNvPicPr>
            <a:picLocks noChangeAspect="1"/>
          </p:cNvPicPr>
          <p:nvPr/>
        </p:nvPicPr>
        <p:blipFill>
          <a:blip r:embed="rId2"/>
          <a:stretch>
            <a:fillRect/>
          </a:stretch>
        </p:blipFill>
        <p:spPr>
          <a:xfrm>
            <a:off x="6630302" y="1673539"/>
            <a:ext cx="2202794" cy="2274206"/>
          </a:xfrm>
          <a:prstGeom prst="rect">
            <a:avLst/>
          </a:prstGeom>
        </p:spPr>
      </p:pic>
      <p:pic>
        <p:nvPicPr>
          <p:cNvPr id="5" name="Picture 4"/>
          <p:cNvPicPr>
            <a:picLocks noChangeAspect="1"/>
          </p:cNvPicPr>
          <p:nvPr/>
        </p:nvPicPr>
        <p:blipFill>
          <a:blip r:embed="rId3"/>
          <a:stretch>
            <a:fillRect/>
          </a:stretch>
        </p:blipFill>
        <p:spPr>
          <a:xfrm>
            <a:off x="1723293" y="1796631"/>
            <a:ext cx="2303585" cy="1992064"/>
          </a:xfrm>
          <a:prstGeom prst="rect">
            <a:avLst/>
          </a:prstGeom>
        </p:spPr>
      </p:pic>
      <p:sp>
        <p:nvSpPr>
          <p:cNvPr id="7" name="TextBox 6"/>
          <p:cNvSpPr txBox="1"/>
          <p:nvPr/>
        </p:nvSpPr>
        <p:spPr>
          <a:xfrm>
            <a:off x="4211515" y="1796631"/>
            <a:ext cx="2136531" cy="646331"/>
          </a:xfrm>
          <a:prstGeom prst="rect">
            <a:avLst/>
          </a:prstGeom>
          <a:noFill/>
        </p:spPr>
        <p:txBody>
          <a:bodyPr wrap="square" rtlCol="0">
            <a:spAutoFit/>
          </a:bodyPr>
          <a:lstStyle/>
          <a:p>
            <a:r>
              <a:rPr lang="en-AU" dirty="0">
                <a:solidFill>
                  <a:srgbClr val="FF0000"/>
                </a:solidFill>
              </a:rPr>
              <a:t>Negative Output Gap</a:t>
            </a:r>
            <a:endParaRPr lang="en-AU" dirty="0"/>
          </a:p>
        </p:txBody>
      </p:sp>
      <p:sp>
        <p:nvSpPr>
          <p:cNvPr id="8" name="TextBox 7"/>
          <p:cNvSpPr txBox="1"/>
          <p:nvPr/>
        </p:nvSpPr>
        <p:spPr>
          <a:xfrm>
            <a:off x="8951470" y="1796631"/>
            <a:ext cx="2136531" cy="369332"/>
          </a:xfrm>
          <a:prstGeom prst="rect">
            <a:avLst/>
          </a:prstGeom>
          <a:noFill/>
        </p:spPr>
        <p:txBody>
          <a:bodyPr wrap="square" rtlCol="0">
            <a:spAutoFit/>
          </a:bodyPr>
          <a:lstStyle/>
          <a:p>
            <a:r>
              <a:rPr lang="en-AU" dirty="0">
                <a:solidFill>
                  <a:srgbClr val="00B050"/>
                </a:solidFill>
              </a:rPr>
              <a:t>Positive Output Gap</a:t>
            </a:r>
            <a:endParaRPr lang="en-AU" dirty="0"/>
          </a:p>
        </p:txBody>
      </p:sp>
      <p:pic>
        <p:nvPicPr>
          <p:cNvPr id="9" name="Picture 8"/>
          <p:cNvPicPr>
            <a:picLocks noChangeAspect="1"/>
          </p:cNvPicPr>
          <p:nvPr/>
        </p:nvPicPr>
        <p:blipFill>
          <a:blip r:embed="rId4"/>
          <a:stretch>
            <a:fillRect/>
          </a:stretch>
        </p:blipFill>
        <p:spPr>
          <a:xfrm>
            <a:off x="1534257" y="4184347"/>
            <a:ext cx="2681655" cy="2128530"/>
          </a:xfrm>
          <a:prstGeom prst="rect">
            <a:avLst/>
          </a:prstGeom>
        </p:spPr>
      </p:pic>
      <p:sp>
        <p:nvSpPr>
          <p:cNvPr id="11" name="TextBox 10"/>
          <p:cNvSpPr txBox="1"/>
          <p:nvPr/>
        </p:nvSpPr>
        <p:spPr>
          <a:xfrm>
            <a:off x="4325816" y="4184347"/>
            <a:ext cx="2136531" cy="646331"/>
          </a:xfrm>
          <a:prstGeom prst="rect">
            <a:avLst/>
          </a:prstGeom>
          <a:noFill/>
        </p:spPr>
        <p:txBody>
          <a:bodyPr wrap="square" rtlCol="0">
            <a:spAutoFit/>
          </a:bodyPr>
          <a:lstStyle/>
          <a:p>
            <a:r>
              <a:rPr lang="en-AU" dirty="0">
                <a:solidFill>
                  <a:srgbClr val="FF0000"/>
                </a:solidFill>
              </a:rPr>
              <a:t>Negative Output Gap</a:t>
            </a:r>
            <a:endParaRPr lang="en-AU" dirty="0"/>
          </a:p>
        </p:txBody>
      </p:sp>
      <p:pic>
        <p:nvPicPr>
          <p:cNvPr id="13" name="Picture 12"/>
          <p:cNvPicPr>
            <a:picLocks noChangeAspect="1"/>
          </p:cNvPicPr>
          <p:nvPr/>
        </p:nvPicPr>
        <p:blipFill>
          <a:blip r:embed="rId5"/>
          <a:stretch>
            <a:fillRect/>
          </a:stretch>
        </p:blipFill>
        <p:spPr>
          <a:xfrm>
            <a:off x="6630302" y="4114800"/>
            <a:ext cx="2416068" cy="2198077"/>
          </a:xfrm>
          <a:prstGeom prst="rect">
            <a:avLst/>
          </a:prstGeom>
        </p:spPr>
      </p:pic>
      <p:sp>
        <p:nvSpPr>
          <p:cNvPr id="14" name="TextBox 13"/>
          <p:cNvSpPr txBox="1"/>
          <p:nvPr/>
        </p:nvSpPr>
        <p:spPr>
          <a:xfrm>
            <a:off x="9214338" y="4255474"/>
            <a:ext cx="1873663" cy="646331"/>
          </a:xfrm>
          <a:prstGeom prst="rect">
            <a:avLst/>
          </a:prstGeom>
          <a:noFill/>
        </p:spPr>
        <p:txBody>
          <a:bodyPr wrap="square" rtlCol="0">
            <a:spAutoFit/>
          </a:bodyPr>
          <a:lstStyle/>
          <a:p>
            <a:r>
              <a:rPr lang="en-AU" dirty="0">
                <a:solidFill>
                  <a:srgbClr val="00B050"/>
                </a:solidFill>
              </a:rPr>
              <a:t>Positive Output Gap</a:t>
            </a:r>
            <a:endParaRPr lang="en-AU" dirty="0"/>
          </a:p>
        </p:txBody>
      </p:sp>
      <p:sp>
        <p:nvSpPr>
          <p:cNvPr id="17" name="TextBox 16"/>
          <p:cNvSpPr txBox="1"/>
          <p:nvPr/>
        </p:nvSpPr>
        <p:spPr>
          <a:xfrm>
            <a:off x="4342273" y="3325137"/>
            <a:ext cx="2022230" cy="523220"/>
          </a:xfrm>
          <a:prstGeom prst="rect">
            <a:avLst/>
          </a:prstGeom>
          <a:noFill/>
        </p:spPr>
        <p:txBody>
          <a:bodyPr wrap="square" rtlCol="0">
            <a:spAutoFit/>
          </a:bodyPr>
          <a:lstStyle/>
          <a:p>
            <a:r>
              <a:rPr lang="en-AU" sz="1400" dirty="0"/>
              <a:t>This is the ‘classic’ recession situation.</a:t>
            </a:r>
          </a:p>
        </p:txBody>
      </p:sp>
      <p:sp>
        <p:nvSpPr>
          <p:cNvPr id="3" name="TextBox 2"/>
          <p:cNvSpPr txBox="1"/>
          <p:nvPr/>
        </p:nvSpPr>
        <p:spPr>
          <a:xfrm>
            <a:off x="2286000" y="3371928"/>
            <a:ext cx="509954" cy="276999"/>
          </a:xfrm>
          <a:prstGeom prst="rect">
            <a:avLst/>
          </a:prstGeom>
          <a:noFill/>
        </p:spPr>
        <p:txBody>
          <a:bodyPr wrap="square" rtlCol="0">
            <a:spAutoFit/>
          </a:bodyPr>
          <a:lstStyle/>
          <a:p>
            <a:r>
              <a:rPr lang="en-AU" sz="1200" dirty="0" err="1"/>
              <a:t>Y</a:t>
            </a:r>
            <a:r>
              <a:rPr lang="en-AU" sz="1200" baseline="-25000" dirty="0" err="1"/>
              <a:t>actual</a:t>
            </a:r>
            <a:endParaRPr lang="en-AU" sz="1200" dirty="0"/>
          </a:p>
        </p:txBody>
      </p:sp>
      <p:sp>
        <p:nvSpPr>
          <p:cNvPr id="19" name="TextBox 18"/>
          <p:cNvSpPr txBox="1"/>
          <p:nvPr/>
        </p:nvSpPr>
        <p:spPr>
          <a:xfrm>
            <a:off x="7731699" y="3428168"/>
            <a:ext cx="509954" cy="276999"/>
          </a:xfrm>
          <a:prstGeom prst="rect">
            <a:avLst/>
          </a:prstGeom>
          <a:noFill/>
        </p:spPr>
        <p:txBody>
          <a:bodyPr wrap="square" rtlCol="0">
            <a:spAutoFit/>
          </a:bodyPr>
          <a:lstStyle/>
          <a:p>
            <a:r>
              <a:rPr lang="en-AU" sz="1200" dirty="0" err="1"/>
              <a:t>Y</a:t>
            </a:r>
            <a:r>
              <a:rPr lang="en-AU" sz="1200" baseline="-25000" dirty="0" err="1"/>
              <a:t>actual</a:t>
            </a:r>
            <a:endParaRPr lang="en-AU" sz="1200" dirty="0"/>
          </a:p>
        </p:txBody>
      </p:sp>
      <p:sp>
        <p:nvSpPr>
          <p:cNvPr id="20" name="TextBox 19"/>
          <p:cNvSpPr txBox="1"/>
          <p:nvPr/>
        </p:nvSpPr>
        <p:spPr>
          <a:xfrm>
            <a:off x="7738132" y="5846340"/>
            <a:ext cx="509954" cy="276999"/>
          </a:xfrm>
          <a:prstGeom prst="rect">
            <a:avLst/>
          </a:prstGeom>
          <a:noFill/>
        </p:spPr>
        <p:txBody>
          <a:bodyPr wrap="square" rtlCol="0">
            <a:spAutoFit/>
          </a:bodyPr>
          <a:lstStyle/>
          <a:p>
            <a:r>
              <a:rPr lang="en-AU" sz="1200" dirty="0" err="1"/>
              <a:t>Y</a:t>
            </a:r>
            <a:r>
              <a:rPr lang="en-AU" sz="1200" baseline="-25000" dirty="0" err="1"/>
              <a:t>actual</a:t>
            </a:r>
            <a:endParaRPr lang="en-AU" sz="1200" dirty="0"/>
          </a:p>
        </p:txBody>
      </p:sp>
      <p:cxnSp>
        <p:nvCxnSpPr>
          <p:cNvPr id="12" name="Straight Connector 11"/>
          <p:cNvCxnSpPr/>
          <p:nvPr/>
        </p:nvCxnSpPr>
        <p:spPr>
          <a:xfrm>
            <a:off x="7986676" y="5377005"/>
            <a:ext cx="0" cy="419385"/>
          </a:xfrm>
          <a:prstGeom prst="line">
            <a:avLst/>
          </a:prstGeom>
          <a:ln>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6901962" y="5310554"/>
            <a:ext cx="1084714" cy="16501"/>
          </a:xfrm>
          <a:prstGeom prst="line">
            <a:avLst/>
          </a:prstGeom>
          <a:ln>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7939453" y="5284311"/>
            <a:ext cx="75957" cy="4571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Oval 24"/>
          <p:cNvSpPr/>
          <p:nvPr/>
        </p:nvSpPr>
        <p:spPr>
          <a:xfrm>
            <a:off x="2420818" y="4847633"/>
            <a:ext cx="75957" cy="4571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p:cNvSpPr txBox="1"/>
          <p:nvPr/>
        </p:nvSpPr>
        <p:spPr>
          <a:xfrm>
            <a:off x="3009228" y="3110319"/>
            <a:ext cx="475117" cy="276999"/>
          </a:xfrm>
          <a:prstGeom prst="rect">
            <a:avLst/>
          </a:prstGeom>
          <a:noFill/>
        </p:spPr>
        <p:txBody>
          <a:bodyPr wrap="square" rtlCol="0">
            <a:spAutoFit/>
          </a:bodyPr>
          <a:lstStyle/>
          <a:p>
            <a:r>
              <a:rPr lang="en-AU" sz="1200" dirty="0"/>
              <a:t>AD</a:t>
            </a:r>
            <a:r>
              <a:rPr lang="en-AU" sz="1200" baseline="-25000" dirty="0"/>
              <a:t>1</a:t>
            </a:r>
            <a:endParaRPr lang="en-AU" sz="1200" dirty="0"/>
          </a:p>
        </p:txBody>
      </p:sp>
      <p:cxnSp>
        <p:nvCxnSpPr>
          <p:cNvPr id="23" name="Straight Connector 22"/>
          <p:cNvCxnSpPr>
            <a:endCxn id="26" idx="2"/>
          </p:cNvCxnSpPr>
          <p:nvPr/>
        </p:nvCxnSpPr>
        <p:spPr>
          <a:xfrm>
            <a:off x="2261716" y="2119796"/>
            <a:ext cx="1267327" cy="1129021"/>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065005" y="2093181"/>
            <a:ext cx="1267327" cy="1129021"/>
          </a:xfrm>
          <a:prstGeom prst="line">
            <a:avLst/>
          </a:prstGeom>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6"/>
          <a:stretch>
            <a:fillRect/>
          </a:stretch>
        </p:blipFill>
        <p:spPr>
          <a:xfrm>
            <a:off x="3591101" y="3110317"/>
            <a:ext cx="200053" cy="161948"/>
          </a:xfrm>
          <a:prstGeom prst="rect">
            <a:avLst/>
          </a:prstGeom>
        </p:spPr>
      </p:pic>
      <p:sp>
        <p:nvSpPr>
          <p:cNvPr id="26" name="TextBox 25"/>
          <p:cNvSpPr txBox="1"/>
          <p:nvPr/>
        </p:nvSpPr>
        <p:spPr>
          <a:xfrm>
            <a:off x="3291484" y="2971818"/>
            <a:ext cx="475117" cy="276999"/>
          </a:xfrm>
          <a:prstGeom prst="rect">
            <a:avLst/>
          </a:prstGeom>
          <a:noFill/>
        </p:spPr>
        <p:txBody>
          <a:bodyPr wrap="square" rtlCol="0">
            <a:spAutoFit/>
          </a:bodyPr>
          <a:lstStyle/>
          <a:p>
            <a:r>
              <a:rPr lang="en-AU" sz="1200" dirty="0"/>
              <a:t>AD</a:t>
            </a:r>
            <a:r>
              <a:rPr lang="en-AU" sz="1200" baseline="-25000" dirty="0"/>
              <a:t>0</a:t>
            </a:r>
            <a:endParaRPr lang="en-AU" sz="1200" dirty="0"/>
          </a:p>
        </p:txBody>
      </p:sp>
      <p:sp>
        <p:nvSpPr>
          <p:cNvPr id="29" name="Right Arrow 28"/>
          <p:cNvSpPr/>
          <p:nvPr/>
        </p:nvSpPr>
        <p:spPr>
          <a:xfrm rot="10800000">
            <a:off x="2918594" y="2971818"/>
            <a:ext cx="254516" cy="1384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Right Arrow 29"/>
          <p:cNvSpPr/>
          <p:nvPr/>
        </p:nvSpPr>
        <p:spPr>
          <a:xfrm>
            <a:off x="8009745" y="2792662"/>
            <a:ext cx="238342" cy="1191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Right Arrow 30"/>
          <p:cNvSpPr/>
          <p:nvPr/>
        </p:nvSpPr>
        <p:spPr>
          <a:xfrm>
            <a:off x="8094846" y="4765026"/>
            <a:ext cx="237486" cy="12832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TextBox 31"/>
          <p:cNvSpPr txBox="1"/>
          <p:nvPr/>
        </p:nvSpPr>
        <p:spPr>
          <a:xfrm>
            <a:off x="8464616" y="2971817"/>
            <a:ext cx="475117" cy="276999"/>
          </a:xfrm>
          <a:prstGeom prst="rect">
            <a:avLst/>
          </a:prstGeom>
          <a:noFill/>
        </p:spPr>
        <p:txBody>
          <a:bodyPr wrap="square" rtlCol="0">
            <a:spAutoFit/>
          </a:bodyPr>
          <a:lstStyle/>
          <a:p>
            <a:r>
              <a:rPr lang="en-AU" sz="1200" dirty="0"/>
              <a:t>AD</a:t>
            </a:r>
            <a:r>
              <a:rPr lang="en-AU" sz="1200" baseline="-25000" dirty="0"/>
              <a:t>1</a:t>
            </a:r>
            <a:endParaRPr lang="en-AU" sz="1200" dirty="0"/>
          </a:p>
        </p:txBody>
      </p:sp>
      <p:sp>
        <p:nvSpPr>
          <p:cNvPr id="22" name="TextBox 21"/>
          <p:cNvSpPr txBox="1"/>
          <p:nvPr/>
        </p:nvSpPr>
        <p:spPr>
          <a:xfrm>
            <a:off x="4268665" y="2375616"/>
            <a:ext cx="2022230" cy="923330"/>
          </a:xfrm>
          <a:prstGeom prst="rect">
            <a:avLst/>
          </a:prstGeom>
          <a:noFill/>
        </p:spPr>
        <p:txBody>
          <a:bodyPr wrap="square" rtlCol="0">
            <a:spAutoFit/>
          </a:bodyPr>
          <a:lstStyle/>
          <a:p>
            <a:r>
              <a:rPr lang="en-AU" dirty="0"/>
              <a:t>↓Output</a:t>
            </a:r>
          </a:p>
          <a:p>
            <a:r>
              <a:rPr lang="en-AU" dirty="0"/>
              <a:t>↓ Price Level (Deflation)</a:t>
            </a:r>
          </a:p>
        </p:txBody>
      </p:sp>
      <p:sp>
        <p:nvSpPr>
          <p:cNvPr id="33" name="TextBox 32"/>
          <p:cNvSpPr txBox="1"/>
          <p:nvPr/>
        </p:nvSpPr>
        <p:spPr>
          <a:xfrm>
            <a:off x="9115807" y="2247936"/>
            <a:ext cx="2022230" cy="923330"/>
          </a:xfrm>
          <a:prstGeom prst="rect">
            <a:avLst/>
          </a:prstGeom>
          <a:noFill/>
        </p:spPr>
        <p:txBody>
          <a:bodyPr wrap="square" rtlCol="0">
            <a:spAutoFit/>
          </a:bodyPr>
          <a:lstStyle/>
          <a:p>
            <a:r>
              <a:rPr lang="en-AU" dirty="0"/>
              <a:t>↑ Output</a:t>
            </a:r>
          </a:p>
          <a:p>
            <a:r>
              <a:rPr lang="en-AU" dirty="0"/>
              <a:t>↑ Price Level (Inflation)</a:t>
            </a:r>
          </a:p>
        </p:txBody>
      </p:sp>
      <p:sp>
        <p:nvSpPr>
          <p:cNvPr id="34" name="TextBox 33"/>
          <p:cNvSpPr txBox="1"/>
          <p:nvPr/>
        </p:nvSpPr>
        <p:spPr>
          <a:xfrm>
            <a:off x="4275144" y="4857139"/>
            <a:ext cx="2022230" cy="923330"/>
          </a:xfrm>
          <a:prstGeom prst="rect">
            <a:avLst/>
          </a:prstGeom>
          <a:noFill/>
        </p:spPr>
        <p:txBody>
          <a:bodyPr wrap="square" rtlCol="0">
            <a:spAutoFit/>
          </a:bodyPr>
          <a:lstStyle/>
          <a:p>
            <a:r>
              <a:rPr lang="en-AU" dirty="0"/>
              <a:t>↓Output</a:t>
            </a:r>
          </a:p>
          <a:p>
            <a:r>
              <a:rPr lang="en-AU" dirty="0"/>
              <a:t>↑ Price Level (Inflation)</a:t>
            </a:r>
          </a:p>
        </p:txBody>
      </p:sp>
      <p:sp>
        <p:nvSpPr>
          <p:cNvPr id="35" name="TextBox 34"/>
          <p:cNvSpPr txBox="1"/>
          <p:nvPr/>
        </p:nvSpPr>
        <p:spPr>
          <a:xfrm>
            <a:off x="9188970" y="4923010"/>
            <a:ext cx="2022230" cy="1200329"/>
          </a:xfrm>
          <a:prstGeom prst="rect">
            <a:avLst/>
          </a:prstGeom>
          <a:noFill/>
        </p:spPr>
        <p:txBody>
          <a:bodyPr wrap="square" rtlCol="0">
            <a:spAutoFit/>
          </a:bodyPr>
          <a:lstStyle/>
          <a:p>
            <a:r>
              <a:rPr lang="en-AU" dirty="0"/>
              <a:t>↑ Output</a:t>
            </a:r>
          </a:p>
          <a:p>
            <a:r>
              <a:rPr lang="en-AU" dirty="0"/>
              <a:t>↓ Price Level (Deflation, but the good kind)</a:t>
            </a:r>
          </a:p>
        </p:txBody>
      </p:sp>
    </p:spTree>
    <p:extLst>
      <p:ext uri="{BB962C8B-B14F-4D97-AF65-F5344CB8AC3E}">
        <p14:creationId xmlns:p14="http://schemas.microsoft.com/office/powerpoint/2010/main" val="239044748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What type of output gap is more difficult for the government to fight using fiscal policy?</a:t>
            </a:r>
          </a:p>
          <a:p>
            <a:r>
              <a:rPr lang="en-US" dirty="0">
                <a:solidFill>
                  <a:srgbClr val="FF0000"/>
                </a:solidFill>
              </a:rPr>
              <a:t>Stagflation </a:t>
            </a:r>
            <a:r>
              <a:rPr lang="en-US" dirty="0" err="1">
                <a:solidFill>
                  <a:srgbClr val="FF0000"/>
                </a:solidFill>
              </a:rPr>
              <a:t>ie</a:t>
            </a:r>
            <a:r>
              <a:rPr lang="en-US" dirty="0">
                <a:solidFill>
                  <a:srgbClr val="FF0000"/>
                </a:solidFill>
              </a:rPr>
              <a:t>. A negative output gap caused by a negative supply shock</a:t>
            </a:r>
          </a:p>
          <a:p>
            <a:r>
              <a:rPr lang="en-US" dirty="0"/>
              <a:t>What is the problem with using expansionary fiscal policy to fight a negative supply shock?</a:t>
            </a:r>
          </a:p>
          <a:p>
            <a:r>
              <a:rPr lang="en-US" dirty="0">
                <a:solidFill>
                  <a:srgbClr val="FF0000"/>
                </a:solidFill>
              </a:rPr>
              <a:t>Even though it might correct the output problem, it will make inflation even worse!</a:t>
            </a:r>
          </a:p>
        </p:txBody>
      </p:sp>
    </p:spTree>
    <p:extLst>
      <p:ext uri="{BB962C8B-B14F-4D97-AF65-F5344CB8AC3E}">
        <p14:creationId xmlns:p14="http://schemas.microsoft.com/office/powerpoint/2010/main" val="339864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5" name="Content Placeholder 4"/>
          <p:cNvPicPr>
            <a:picLocks noGrp="1" noChangeAspect="1"/>
          </p:cNvPicPr>
          <p:nvPr>
            <p:ph idx="1"/>
          </p:nvPr>
        </p:nvPicPr>
        <p:blipFill>
          <a:blip r:embed="rId2"/>
          <a:stretch>
            <a:fillRect/>
          </a:stretch>
        </p:blipFill>
        <p:spPr>
          <a:xfrm>
            <a:off x="4510966" y="210189"/>
            <a:ext cx="7220958" cy="4020111"/>
          </a:xfrm>
          <a:prstGeom prst="rect">
            <a:avLst/>
          </a:prstGeom>
        </p:spPr>
      </p:pic>
      <p:sp>
        <p:nvSpPr>
          <p:cNvPr id="3" name="TextBox 2"/>
          <p:cNvSpPr txBox="1"/>
          <p:nvPr/>
        </p:nvSpPr>
        <p:spPr>
          <a:xfrm>
            <a:off x="519953" y="2321859"/>
            <a:ext cx="4138674" cy="2954655"/>
          </a:xfrm>
          <a:prstGeom prst="rect">
            <a:avLst/>
          </a:prstGeom>
          <a:noFill/>
        </p:spPr>
        <p:txBody>
          <a:bodyPr wrap="square" rtlCol="0">
            <a:spAutoFit/>
          </a:bodyPr>
          <a:lstStyle/>
          <a:p>
            <a:pPr marL="342900" indent="-342900">
              <a:buAutoNum type="alphaLcPeriod"/>
            </a:pPr>
            <a:r>
              <a:rPr lang="en-AU" sz="2400" dirty="0">
                <a:solidFill>
                  <a:srgbClr val="FF0000"/>
                </a:solidFill>
              </a:rPr>
              <a:t>contractionary – less government spending.</a:t>
            </a:r>
          </a:p>
          <a:p>
            <a:pPr marL="342900" indent="-342900">
              <a:buAutoNum type="alphaLcPeriod"/>
            </a:pPr>
            <a:r>
              <a:rPr lang="en-AU" sz="2400" dirty="0">
                <a:solidFill>
                  <a:srgbClr val="FF0000"/>
                </a:solidFill>
              </a:rPr>
              <a:t>Expansionary – more social welfare to unemployed people.</a:t>
            </a:r>
          </a:p>
          <a:p>
            <a:pPr marL="342900" indent="-342900">
              <a:buAutoNum type="alphaLcPeriod"/>
            </a:pPr>
            <a:r>
              <a:rPr lang="en-AU" sz="2400" dirty="0">
                <a:solidFill>
                  <a:srgbClr val="FF0000"/>
                </a:solidFill>
              </a:rPr>
              <a:t>Contractionary – increase in tax. </a:t>
            </a:r>
          </a:p>
          <a:p>
            <a:pPr marL="342900" indent="-342900">
              <a:buAutoNum type="alphaLcPeriod"/>
            </a:pPr>
            <a:endParaRPr lang="en-AU" dirty="0">
              <a:solidFill>
                <a:srgbClr val="FF0000"/>
              </a:solidFill>
            </a:endParaRPr>
          </a:p>
        </p:txBody>
      </p:sp>
    </p:spTree>
    <p:extLst>
      <p:ext uri="{BB962C8B-B14F-4D97-AF65-F5344CB8AC3E}">
        <p14:creationId xmlns:p14="http://schemas.microsoft.com/office/powerpoint/2010/main" val="268502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sp>
        <p:nvSpPr>
          <p:cNvPr id="3" name="Content Placeholder 2"/>
          <p:cNvSpPr>
            <a:spLocks noGrp="1"/>
          </p:cNvSpPr>
          <p:nvPr>
            <p:ph idx="1"/>
          </p:nvPr>
        </p:nvSpPr>
        <p:spPr>
          <a:xfrm>
            <a:off x="7104184" y="1415562"/>
            <a:ext cx="4249615" cy="5083870"/>
          </a:xfrm>
        </p:spPr>
        <p:txBody>
          <a:bodyPr/>
          <a:lstStyle/>
          <a:p>
            <a:r>
              <a:rPr lang="en-AU" dirty="0">
                <a:solidFill>
                  <a:srgbClr val="FF0000"/>
                </a:solidFill>
              </a:rPr>
              <a:t>3. </a:t>
            </a:r>
            <a:r>
              <a:rPr lang="en-AU" dirty="0" err="1">
                <a:solidFill>
                  <a:srgbClr val="FF0000"/>
                </a:solidFill>
              </a:rPr>
              <a:t>Answre</a:t>
            </a:r>
            <a:r>
              <a:rPr lang="en-AU" dirty="0">
                <a:solidFill>
                  <a:srgbClr val="FF0000"/>
                </a:solidFill>
              </a:rPr>
              <a:t>: B</a:t>
            </a:r>
          </a:p>
          <a:p>
            <a:r>
              <a:rPr lang="en-AU" dirty="0">
                <a:solidFill>
                  <a:srgbClr val="FF0000"/>
                </a:solidFill>
              </a:rPr>
              <a:t>4. Answer: B</a:t>
            </a:r>
          </a:p>
          <a:p>
            <a:r>
              <a:rPr lang="en-AU" dirty="0">
                <a:solidFill>
                  <a:srgbClr val="FF0000"/>
                </a:solidFill>
              </a:rPr>
              <a:t>5. Answer: A. A rebate is essentially a ‘tax refund’. Therefore your real tax rate is less, putting more money in the hands of households to spend. This will increase AD.</a:t>
            </a:r>
          </a:p>
        </p:txBody>
      </p:sp>
      <p:pic>
        <p:nvPicPr>
          <p:cNvPr id="5" name="Picture 4"/>
          <p:cNvPicPr>
            <a:picLocks noChangeAspect="1"/>
          </p:cNvPicPr>
          <p:nvPr/>
        </p:nvPicPr>
        <p:blipFill>
          <a:blip r:embed="rId2"/>
          <a:stretch>
            <a:fillRect/>
          </a:stretch>
        </p:blipFill>
        <p:spPr>
          <a:xfrm>
            <a:off x="551315" y="156659"/>
            <a:ext cx="6744219" cy="6438219"/>
          </a:xfrm>
          <a:prstGeom prst="rect">
            <a:avLst/>
          </a:prstGeom>
        </p:spPr>
      </p:pic>
      <p:sp>
        <p:nvSpPr>
          <p:cNvPr id="6" name="Title 1"/>
          <p:cNvSpPr txBox="1">
            <a:spLocks/>
          </p:cNvSpPr>
          <p:nvPr/>
        </p:nvSpPr>
        <p:spPr>
          <a:xfrm>
            <a:off x="7241424" y="365126"/>
            <a:ext cx="4112376" cy="450952"/>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t>Module 20</a:t>
            </a:r>
            <a:endParaRPr lang="en-AU" dirty="0"/>
          </a:p>
        </p:txBody>
      </p:sp>
    </p:spTree>
    <p:extLst>
      <p:ext uri="{BB962C8B-B14F-4D97-AF65-F5344CB8AC3E}">
        <p14:creationId xmlns:p14="http://schemas.microsoft.com/office/powerpoint/2010/main" val="306084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8867" y="2127544"/>
            <a:ext cx="5534085" cy="1344407"/>
          </a:xfrm>
          <a:solidFill>
            <a:schemeClr val="bg1"/>
          </a:solidFill>
          <a:ln w="76200">
            <a:solidFill>
              <a:schemeClr val="tx1"/>
            </a:solidFill>
          </a:ln>
        </p:spPr>
        <p:txBody>
          <a:bodyPr>
            <a:normAutofit/>
          </a:bodyPr>
          <a:lstStyle/>
          <a:p>
            <a:r>
              <a:rPr lang="en-US" dirty="0"/>
              <a:t>Problems with </a:t>
            </a:r>
            <a:r>
              <a:rPr lang="en-US"/>
              <a:t>Fiscal Policy</a:t>
            </a:r>
            <a:endParaRPr lang="en-US" dirty="0"/>
          </a:p>
        </p:txBody>
      </p:sp>
      <p:sp>
        <p:nvSpPr>
          <p:cNvPr id="5" name="TextBox 4"/>
          <p:cNvSpPr txBox="1"/>
          <p:nvPr/>
        </p:nvSpPr>
        <p:spPr>
          <a:xfrm>
            <a:off x="393289" y="5362174"/>
            <a:ext cx="508327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Definition: Fiscal Lag </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 fiscal policy won’t be implemented immediately because of</a:t>
            </a:r>
            <a:r>
              <a:rPr kumimoji="0" lang="en-US" sz="2000" b="0" i="1" u="none" strike="noStrike" kern="1200" cap="none" spc="0" normalizeH="0" noProof="0" dirty="0">
                <a:ln>
                  <a:noFill/>
                </a:ln>
                <a:solidFill>
                  <a:prstClr val="black"/>
                </a:solidFill>
                <a:effectLst/>
                <a:uLnTx/>
                <a:uFillTx/>
                <a:latin typeface="Calibri" panose="020F0502020204030204"/>
                <a:ea typeface="+mn-ea"/>
                <a:cs typeface="+mn-cs"/>
              </a:rPr>
              <a:t> limitations of data collection, the </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political process and logistical barriers</a:t>
            </a:r>
          </a:p>
        </p:txBody>
      </p:sp>
      <p:sp>
        <p:nvSpPr>
          <p:cNvPr id="6" name="TextBox 5"/>
          <p:cNvSpPr txBox="1"/>
          <p:nvPr/>
        </p:nvSpPr>
        <p:spPr>
          <a:xfrm>
            <a:off x="6032567" y="4292304"/>
            <a:ext cx="3790443" cy="2585323"/>
          </a:xfrm>
          <a:prstGeom prst="rect">
            <a:avLst/>
          </a:prstGeom>
          <a:solidFill>
            <a:schemeClr val="bg2"/>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We saw that a government can respond to a positive or negative demand shock through fiscal or monetary policy.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How can a government fight a negative supply shock?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Because a negative supply shock causes an increase in price level, a government attempt to increase AD will further increase price level. This is certainly not desirable! The answer is that </a:t>
            </a: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supply shocks do not have as obvious a solution.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p:cNvSpPr/>
          <p:nvPr/>
        </p:nvSpPr>
        <p:spPr>
          <a:xfrm>
            <a:off x="3550191" y="845526"/>
            <a:ext cx="1438214" cy="461665"/>
          </a:xfrm>
          <a:prstGeom prst="rect">
            <a:avLst/>
          </a:prstGeom>
          <a:ln>
            <a:solidFill>
              <a:schemeClr val="tx1"/>
            </a:solidFill>
          </a:ln>
          <a:scene3d>
            <a:camera prst="isometricOffAxis2Left"/>
            <a:lightRig rig="threePt" dir="t"/>
          </a:scene3d>
          <a:sp3d>
            <a:bevelT/>
          </a:sp3d>
        </p:spPr>
        <p:txBody>
          <a:bodyPr wrap="none">
            <a:spAutoFit/>
          </a:bodyPr>
          <a:lstStyle/>
          <a:p>
            <a:r>
              <a:rPr lang="en-US" sz="2400" b="1" dirty="0">
                <a:solidFill>
                  <a:srgbClr val="7030A0"/>
                </a:solidFill>
              </a:rPr>
              <a:t>Time Lags</a:t>
            </a:r>
          </a:p>
        </p:txBody>
      </p:sp>
      <p:grpSp>
        <p:nvGrpSpPr>
          <p:cNvPr id="17" name="Group 16"/>
          <p:cNvGrpSpPr/>
          <p:nvPr/>
        </p:nvGrpSpPr>
        <p:grpSpPr>
          <a:xfrm>
            <a:off x="4896319" y="568527"/>
            <a:ext cx="7219625" cy="1477328"/>
            <a:chOff x="4896319" y="568527"/>
            <a:chExt cx="7219625" cy="1477328"/>
          </a:xfrm>
        </p:grpSpPr>
        <p:sp>
          <p:nvSpPr>
            <p:cNvPr id="7" name="TextBox 6"/>
            <p:cNvSpPr txBox="1"/>
            <p:nvPr/>
          </p:nvSpPr>
          <p:spPr>
            <a:xfrm>
              <a:off x="5446203" y="568527"/>
              <a:ext cx="6669741" cy="1477328"/>
            </a:xfrm>
            <a:prstGeom prst="rect">
              <a:avLst/>
            </a:prstGeom>
            <a:solidFill>
              <a:schemeClr val="accent1">
                <a:lumMod val="40000"/>
                <a:lumOff val="60000"/>
              </a:schemeClr>
            </a:solidFill>
          </p:spPr>
          <p:txBody>
            <a:bodyPr wrap="square" rtlCol="0">
              <a:spAutoFit/>
            </a:bodyPr>
            <a:lstStyle/>
            <a:p>
              <a:r>
                <a:rPr lang="en-US" b="1" dirty="0"/>
                <a:t>Implementation Lags</a:t>
              </a:r>
            </a:p>
            <a:p>
              <a:r>
                <a:rPr lang="en-US" dirty="0"/>
                <a:t>Certain fiscal policy often comes with a time lag. Furthermore, even when these laws are passed there can be </a:t>
              </a:r>
              <a:r>
                <a:rPr lang="en-US" dirty="0">
                  <a:solidFill>
                    <a:srgbClr val="7030A0"/>
                  </a:solidFill>
                </a:rPr>
                <a:t>time before it takes effect</a:t>
              </a:r>
              <a:r>
                <a:rPr lang="en-US" dirty="0"/>
                <a:t>. </a:t>
              </a:r>
              <a:r>
                <a:rPr lang="en-US" dirty="0" err="1"/>
                <a:t>Eg</a:t>
              </a:r>
              <a:r>
                <a:rPr lang="en-US" dirty="0"/>
                <a:t>. Building a road (government spending) can take a long time to plan and implement.</a:t>
              </a:r>
            </a:p>
          </p:txBody>
        </p:sp>
        <p:sp>
          <p:nvSpPr>
            <p:cNvPr id="13" name="Right Arrow 12"/>
            <p:cNvSpPr/>
            <p:nvPr/>
          </p:nvSpPr>
          <p:spPr>
            <a:xfrm rot="434977">
              <a:off x="4896319" y="664010"/>
              <a:ext cx="528422" cy="3736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4" name="Group 3"/>
          <p:cNvGrpSpPr/>
          <p:nvPr/>
        </p:nvGrpSpPr>
        <p:grpSpPr>
          <a:xfrm>
            <a:off x="393289" y="1195690"/>
            <a:ext cx="3161944" cy="4010955"/>
            <a:chOff x="393289" y="1195690"/>
            <a:chExt cx="3161944" cy="4010955"/>
          </a:xfrm>
        </p:grpSpPr>
        <p:sp>
          <p:nvSpPr>
            <p:cNvPr id="14" name="Content Placeholder 7"/>
            <p:cNvSpPr txBox="1">
              <a:spLocks/>
            </p:cNvSpPr>
            <p:nvPr/>
          </p:nvSpPr>
          <p:spPr>
            <a:xfrm>
              <a:off x="393289" y="3261785"/>
              <a:ext cx="3156902" cy="1944860"/>
            </a:xfrm>
            <a:prstGeom prst="rect">
              <a:avLst/>
            </a:prstGeom>
            <a:solidFill>
              <a:schemeClr val="accent2">
                <a:lumMod val="40000"/>
                <a:lumOff val="60000"/>
              </a:schemeClr>
            </a:solidFill>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Data Lags</a:t>
              </a:r>
            </a:p>
            <a:p>
              <a:r>
                <a:rPr lang="en-US" dirty="0"/>
                <a:t>Most economic indicators are ‘</a:t>
              </a:r>
              <a:r>
                <a:rPr lang="en-US" dirty="0">
                  <a:solidFill>
                    <a:srgbClr val="00B0F0"/>
                  </a:solidFill>
                </a:rPr>
                <a:t>lagging indicators</a:t>
              </a:r>
              <a:r>
                <a:rPr lang="en-US" dirty="0"/>
                <a:t>’ in that they give us information about the past rather than future. Therefore, economic data will </a:t>
              </a:r>
              <a:r>
                <a:rPr lang="en-US" dirty="0">
                  <a:solidFill>
                    <a:srgbClr val="00B0F0"/>
                  </a:solidFill>
                </a:rPr>
                <a:t>often have a delay</a:t>
              </a:r>
              <a:r>
                <a:rPr lang="en-US" dirty="0"/>
                <a:t> in informing us about the economy. </a:t>
              </a:r>
              <a:endParaRPr lang="en-AU" dirty="0"/>
            </a:p>
          </p:txBody>
        </p:sp>
        <p:sp>
          <p:nvSpPr>
            <p:cNvPr id="15" name="Right Arrow 14"/>
            <p:cNvSpPr/>
            <p:nvPr/>
          </p:nvSpPr>
          <p:spPr>
            <a:xfrm rot="7016717">
              <a:off x="2290562" y="2247375"/>
              <a:ext cx="2316356" cy="2129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6" name="Rectangle 15"/>
          <p:cNvSpPr/>
          <p:nvPr/>
        </p:nvSpPr>
        <p:spPr>
          <a:xfrm>
            <a:off x="5277247" y="3720314"/>
            <a:ext cx="3186321" cy="461665"/>
          </a:xfrm>
          <a:prstGeom prst="rect">
            <a:avLst/>
          </a:prstGeom>
          <a:ln>
            <a:solidFill>
              <a:schemeClr val="tx1"/>
            </a:solidFill>
          </a:ln>
          <a:scene3d>
            <a:camera prst="isometricOffAxis2Left"/>
            <a:lightRig rig="threePt" dir="t"/>
          </a:scene3d>
          <a:sp3d>
            <a:bevelT/>
          </a:sp3d>
        </p:spPr>
        <p:txBody>
          <a:bodyPr wrap="none">
            <a:spAutoFit/>
          </a:bodyPr>
          <a:lstStyle/>
          <a:p>
            <a:r>
              <a:rPr lang="en-US" sz="2400" b="1" dirty="0">
                <a:solidFill>
                  <a:srgbClr val="7030A0"/>
                </a:solidFill>
              </a:rPr>
              <a:t>Negative Supply Shocks</a:t>
            </a:r>
          </a:p>
        </p:txBody>
      </p:sp>
      <p:grpSp>
        <p:nvGrpSpPr>
          <p:cNvPr id="10" name="Group 9"/>
          <p:cNvGrpSpPr/>
          <p:nvPr/>
        </p:nvGrpSpPr>
        <p:grpSpPr>
          <a:xfrm>
            <a:off x="338523" y="298764"/>
            <a:ext cx="3165416" cy="2585323"/>
            <a:chOff x="338523" y="298764"/>
            <a:chExt cx="3165416" cy="2585323"/>
          </a:xfrm>
        </p:grpSpPr>
        <p:sp>
          <p:nvSpPr>
            <p:cNvPr id="12" name="Right Arrow 11"/>
            <p:cNvSpPr/>
            <p:nvPr/>
          </p:nvSpPr>
          <p:spPr>
            <a:xfrm rot="8557366">
              <a:off x="2975517" y="898833"/>
              <a:ext cx="528422" cy="3736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338523" y="298764"/>
              <a:ext cx="2776273" cy="2585323"/>
            </a:xfrm>
            <a:prstGeom prst="rect">
              <a:avLst/>
            </a:prstGeom>
            <a:solidFill>
              <a:schemeClr val="accent4">
                <a:lumMod val="20000"/>
                <a:lumOff val="80000"/>
              </a:schemeClr>
            </a:solidFill>
          </p:spPr>
          <p:txBody>
            <a:bodyPr wrap="square" rtlCol="0">
              <a:spAutoFit/>
            </a:bodyPr>
            <a:lstStyle/>
            <a:p>
              <a:r>
                <a:rPr lang="en-US" b="1" dirty="0"/>
                <a:t>Political Lags</a:t>
              </a:r>
            </a:p>
            <a:p>
              <a:r>
                <a:rPr lang="en-US" dirty="0"/>
                <a:t>In many countries, changes to national tax and government spending policies have to be passed through parliament which can be </a:t>
              </a:r>
              <a:r>
                <a:rPr lang="en-US" dirty="0">
                  <a:solidFill>
                    <a:srgbClr val="7030A0"/>
                  </a:solidFill>
                </a:rPr>
                <a:t>slowed down by political disagreement</a:t>
              </a:r>
              <a:r>
                <a:rPr lang="en-US" dirty="0"/>
                <a:t>. </a:t>
              </a:r>
              <a:endParaRPr lang="en-AU" dirty="0"/>
            </a:p>
            <a:p>
              <a:endParaRPr lang="en-AU" dirty="0"/>
            </a:p>
          </p:txBody>
        </p:sp>
      </p:grpSp>
      <p:pic>
        <p:nvPicPr>
          <p:cNvPr id="18" name="Picture 17"/>
          <p:cNvPicPr>
            <a:picLocks noChangeAspect="1"/>
          </p:cNvPicPr>
          <p:nvPr/>
        </p:nvPicPr>
        <p:blipFill>
          <a:blip r:embed="rId2"/>
          <a:stretch>
            <a:fillRect/>
          </a:stretch>
        </p:blipFill>
        <p:spPr>
          <a:xfrm>
            <a:off x="9813398" y="4594411"/>
            <a:ext cx="2249172" cy="1535525"/>
          </a:xfrm>
          <a:prstGeom prst="rect">
            <a:avLst/>
          </a:prstGeom>
        </p:spPr>
      </p:pic>
    </p:spTree>
    <p:extLst>
      <p:ext uri="{BB962C8B-B14F-4D97-AF65-F5344CB8AC3E}">
        <p14:creationId xmlns:p14="http://schemas.microsoft.com/office/powerpoint/2010/main" val="196195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What is one reason that fiscal policy often has a time lag?</a:t>
            </a:r>
          </a:p>
          <a:p>
            <a:r>
              <a:rPr lang="en-US" dirty="0">
                <a:solidFill>
                  <a:srgbClr val="FF0000"/>
                </a:solidFill>
              </a:rPr>
              <a:t>Political reasons – </a:t>
            </a:r>
            <a:r>
              <a:rPr lang="en-US" dirty="0" err="1">
                <a:solidFill>
                  <a:srgbClr val="FF0000"/>
                </a:solidFill>
              </a:rPr>
              <a:t>eg</a:t>
            </a:r>
            <a:r>
              <a:rPr lang="en-US" dirty="0">
                <a:solidFill>
                  <a:srgbClr val="FF0000"/>
                </a:solidFill>
              </a:rPr>
              <a:t>. the time to pass through congress</a:t>
            </a:r>
          </a:p>
          <a:p>
            <a:r>
              <a:rPr lang="en-US" dirty="0">
                <a:solidFill>
                  <a:srgbClr val="FF0000"/>
                </a:solidFill>
              </a:rPr>
              <a:t>Planning and implementation time – </a:t>
            </a:r>
            <a:r>
              <a:rPr lang="en-US" dirty="0" err="1">
                <a:solidFill>
                  <a:srgbClr val="FF0000"/>
                </a:solidFill>
              </a:rPr>
              <a:t>eg</a:t>
            </a:r>
            <a:r>
              <a:rPr lang="en-US" dirty="0">
                <a:solidFill>
                  <a:srgbClr val="FF0000"/>
                </a:solidFill>
              </a:rPr>
              <a:t>. it is not immediate to change the tax rate because all the agencies have to be informed of the new policies etc.</a:t>
            </a:r>
          </a:p>
          <a:p>
            <a:r>
              <a:rPr lang="en-US" dirty="0">
                <a:solidFill>
                  <a:srgbClr val="FF0000"/>
                </a:solidFill>
              </a:rPr>
              <a:t>Data Lags – most economic indicators take time to collect and inform us about the past.</a:t>
            </a:r>
          </a:p>
        </p:txBody>
      </p:sp>
    </p:spTree>
    <p:extLst>
      <p:ext uri="{BB962C8B-B14F-4D97-AF65-F5344CB8AC3E}">
        <p14:creationId xmlns:p14="http://schemas.microsoft.com/office/powerpoint/2010/main" val="370110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838200" y="2438399"/>
            <a:ext cx="10515600" cy="3738563"/>
          </a:xfrm>
        </p:spPr>
        <p:txBody>
          <a:bodyPr/>
          <a:lstStyle/>
          <a:p>
            <a:r>
              <a:rPr lang="en-AU" dirty="0">
                <a:solidFill>
                  <a:srgbClr val="FF0000"/>
                </a:solidFill>
              </a:rPr>
              <a:t>The speed of the federal disaster relief will reduce the effect of lags that fiscal policy sometimes comes with. </a:t>
            </a:r>
          </a:p>
          <a:p>
            <a:r>
              <a:rPr lang="en-AU" dirty="0">
                <a:solidFill>
                  <a:srgbClr val="FF0000"/>
                </a:solidFill>
              </a:rPr>
              <a:t>However the legislated (politicians have to come to an agreement) relief will have more of a lag and therefore be less effective.</a:t>
            </a:r>
          </a:p>
        </p:txBody>
      </p:sp>
      <p:pic>
        <p:nvPicPr>
          <p:cNvPr id="4" name="Picture 3"/>
          <p:cNvPicPr>
            <a:picLocks noChangeAspect="1"/>
          </p:cNvPicPr>
          <p:nvPr/>
        </p:nvPicPr>
        <p:blipFill>
          <a:blip r:embed="rId2"/>
          <a:stretch>
            <a:fillRect/>
          </a:stretch>
        </p:blipFill>
        <p:spPr>
          <a:xfrm>
            <a:off x="0" y="365125"/>
            <a:ext cx="9663568" cy="2073275"/>
          </a:xfrm>
          <a:prstGeom prst="rect">
            <a:avLst/>
          </a:prstGeom>
        </p:spPr>
      </p:pic>
      <p:sp>
        <p:nvSpPr>
          <p:cNvPr id="5" name="Title 1"/>
          <p:cNvSpPr txBox="1">
            <a:spLocks/>
          </p:cNvSpPr>
          <p:nvPr/>
        </p:nvSpPr>
        <p:spPr>
          <a:xfrm>
            <a:off x="7241424" y="365126"/>
            <a:ext cx="4112376" cy="450952"/>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t>Module 20</a:t>
            </a:r>
            <a:endParaRPr lang="en-AU" dirty="0"/>
          </a:p>
        </p:txBody>
      </p:sp>
    </p:spTree>
    <p:extLst>
      <p:ext uri="{BB962C8B-B14F-4D97-AF65-F5344CB8AC3E}">
        <p14:creationId xmlns:p14="http://schemas.microsoft.com/office/powerpoint/2010/main" val="388120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5820508" y="1820008"/>
            <a:ext cx="5533292" cy="4356955"/>
          </a:xfrm>
        </p:spPr>
        <p:txBody>
          <a:bodyPr/>
          <a:lstStyle/>
          <a:p>
            <a:r>
              <a:rPr lang="en-AU" dirty="0">
                <a:solidFill>
                  <a:srgbClr val="FF0000"/>
                </a:solidFill>
              </a:rPr>
              <a:t>Answer: E</a:t>
            </a:r>
          </a:p>
        </p:txBody>
      </p:sp>
      <p:pic>
        <p:nvPicPr>
          <p:cNvPr id="4" name="Picture 3"/>
          <p:cNvPicPr>
            <a:picLocks noChangeAspect="1"/>
          </p:cNvPicPr>
          <p:nvPr/>
        </p:nvPicPr>
        <p:blipFill>
          <a:blip r:embed="rId2"/>
          <a:stretch>
            <a:fillRect/>
          </a:stretch>
        </p:blipFill>
        <p:spPr>
          <a:xfrm>
            <a:off x="542881" y="438863"/>
            <a:ext cx="5029902" cy="2991267"/>
          </a:xfrm>
          <a:prstGeom prst="rect">
            <a:avLst/>
          </a:prstGeom>
        </p:spPr>
      </p:pic>
    </p:spTree>
    <p:extLst>
      <p:ext uri="{BB962C8B-B14F-4D97-AF65-F5344CB8AC3E}">
        <p14:creationId xmlns:p14="http://schemas.microsoft.com/office/powerpoint/2010/main" val="376141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41424" y="365126"/>
            <a:ext cx="4112376" cy="450952"/>
          </a:xfrm>
        </p:spPr>
        <p:txBody>
          <a:bodyPr>
            <a:normAutofit fontScale="90000"/>
          </a:bodyPr>
          <a:lstStyle/>
          <a:p>
            <a:r>
              <a:rPr lang="en-AU" dirty="0"/>
              <a:t>Module 20</a:t>
            </a:r>
          </a:p>
        </p:txBody>
      </p:sp>
      <p:sp>
        <p:nvSpPr>
          <p:cNvPr id="3" name="Content Placeholder 2"/>
          <p:cNvSpPr>
            <a:spLocks noGrp="1"/>
          </p:cNvSpPr>
          <p:nvPr>
            <p:ph idx="1"/>
          </p:nvPr>
        </p:nvSpPr>
        <p:spPr>
          <a:xfrm>
            <a:off x="838200" y="2831123"/>
            <a:ext cx="10515600" cy="3345840"/>
          </a:xfrm>
        </p:spPr>
        <p:txBody>
          <a:bodyPr>
            <a:normAutofit lnSpcReduction="10000"/>
          </a:bodyPr>
          <a:lstStyle/>
          <a:p>
            <a:r>
              <a:rPr lang="en-AU" dirty="0">
                <a:solidFill>
                  <a:srgbClr val="FF0000"/>
                </a:solidFill>
              </a:rPr>
              <a:t>A) This is actually somewhat true! If we look at the AD/AS graph. If we continue to increase AD, without an increase in AS, we will see inflation. </a:t>
            </a:r>
          </a:p>
          <a:p>
            <a:endParaRPr lang="en-AU" dirty="0"/>
          </a:p>
          <a:p>
            <a:r>
              <a:rPr lang="en-AU" dirty="0">
                <a:solidFill>
                  <a:srgbClr val="FF0000"/>
                </a:solidFill>
              </a:rPr>
              <a:t>B) However, expansionary fiscal policy is usually used when there is a negative output gap caused by a fall in AD. Therefore inflation is not a concern because the price level has typically fallen during the recessionary gap.</a:t>
            </a:r>
          </a:p>
        </p:txBody>
      </p:sp>
      <p:pic>
        <p:nvPicPr>
          <p:cNvPr id="5" name="Picture 4"/>
          <p:cNvPicPr>
            <a:picLocks noChangeAspect="1"/>
          </p:cNvPicPr>
          <p:nvPr/>
        </p:nvPicPr>
        <p:blipFill>
          <a:blip r:embed="rId2"/>
          <a:stretch>
            <a:fillRect/>
          </a:stretch>
        </p:blipFill>
        <p:spPr>
          <a:xfrm>
            <a:off x="265742" y="365125"/>
            <a:ext cx="6975682" cy="2338746"/>
          </a:xfrm>
          <a:prstGeom prst="rect">
            <a:avLst/>
          </a:prstGeom>
        </p:spPr>
      </p:pic>
    </p:spTree>
    <p:extLst>
      <p:ext uri="{BB962C8B-B14F-4D97-AF65-F5344CB8AC3E}">
        <p14:creationId xmlns:p14="http://schemas.microsoft.com/office/powerpoint/2010/main" val="103788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3276" y="365125"/>
            <a:ext cx="6270523" cy="1325563"/>
          </a:xfrm>
        </p:spPr>
        <p:txBody>
          <a:bodyPr/>
          <a:lstStyle/>
          <a:p>
            <a:r>
              <a:rPr lang="en-AU" dirty="0"/>
              <a:t>Does Economic Intervention Work?</a:t>
            </a:r>
          </a:p>
        </p:txBody>
      </p:sp>
      <p:sp>
        <p:nvSpPr>
          <p:cNvPr id="3" name="Content Placeholder 2"/>
          <p:cNvSpPr>
            <a:spLocks noGrp="1"/>
          </p:cNvSpPr>
          <p:nvPr>
            <p:ph idx="1"/>
          </p:nvPr>
        </p:nvSpPr>
        <p:spPr>
          <a:xfrm>
            <a:off x="5181939" y="4295958"/>
            <a:ext cx="6383534" cy="2367234"/>
          </a:xfrm>
          <a:solidFill>
            <a:schemeClr val="accent4">
              <a:lumMod val="20000"/>
              <a:lumOff val="80000"/>
            </a:schemeClr>
          </a:solidFill>
        </p:spPr>
        <p:txBody>
          <a:bodyPr>
            <a:normAutofit fontScale="77500" lnSpcReduction="20000"/>
          </a:bodyPr>
          <a:lstStyle/>
          <a:p>
            <a:pPr marL="0" indent="0">
              <a:buNone/>
            </a:pPr>
            <a:r>
              <a:rPr lang="en-US" b="1" u="sng" dirty="0"/>
              <a:t>The Great Depression and Economic Management</a:t>
            </a:r>
          </a:p>
          <a:p>
            <a:pPr marL="0" indent="0">
              <a:buNone/>
            </a:pPr>
            <a:r>
              <a:rPr lang="en-US" dirty="0"/>
              <a:t>The Great Depression and the events around this period are still debated but </a:t>
            </a:r>
            <a:r>
              <a:rPr lang="en-US" dirty="0">
                <a:solidFill>
                  <a:srgbClr val="00B050"/>
                </a:solidFill>
              </a:rPr>
              <a:t>many believe that the government response was too slow</a:t>
            </a:r>
            <a:r>
              <a:rPr lang="en-US" dirty="0"/>
              <a:t>. </a:t>
            </a:r>
          </a:p>
          <a:p>
            <a:pPr marL="0" indent="0">
              <a:buNone/>
            </a:pPr>
            <a:r>
              <a:rPr lang="en-US" dirty="0"/>
              <a:t>In fact, it was only during </a:t>
            </a:r>
            <a:r>
              <a:rPr lang="en-US" dirty="0">
                <a:solidFill>
                  <a:srgbClr val="00B050"/>
                </a:solidFill>
              </a:rPr>
              <a:t>World War II </a:t>
            </a:r>
            <a:r>
              <a:rPr lang="en-US" dirty="0"/>
              <a:t>which </a:t>
            </a:r>
            <a:r>
              <a:rPr lang="en-US" dirty="0">
                <a:solidFill>
                  <a:srgbClr val="00B050"/>
                </a:solidFill>
              </a:rPr>
              <a:t>increased economic output and created jobs </a:t>
            </a:r>
            <a:r>
              <a:rPr lang="en-US" dirty="0"/>
              <a:t>that the economy was really able to recover/rebound. </a:t>
            </a:r>
          </a:p>
          <a:p>
            <a:pPr marL="0" indent="0">
              <a:buNone/>
            </a:pPr>
            <a:endParaRPr lang="en-US" dirty="0"/>
          </a:p>
          <a:p>
            <a:pPr marL="0" indent="0">
              <a:buNone/>
            </a:pPr>
            <a:endParaRPr lang="en-US" dirty="0"/>
          </a:p>
          <a:p>
            <a:endParaRPr lang="en-AU" dirty="0"/>
          </a:p>
        </p:txBody>
      </p:sp>
      <p:sp>
        <p:nvSpPr>
          <p:cNvPr id="4" name="Content Placeholder 2"/>
          <p:cNvSpPr txBox="1">
            <a:spLocks/>
          </p:cNvSpPr>
          <p:nvPr/>
        </p:nvSpPr>
        <p:spPr>
          <a:xfrm>
            <a:off x="411724" y="3588026"/>
            <a:ext cx="3897809" cy="28720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600" dirty="0"/>
          </a:p>
        </p:txBody>
      </p:sp>
      <p:pic>
        <p:nvPicPr>
          <p:cNvPr id="5" name="Picture 4"/>
          <p:cNvPicPr>
            <a:picLocks noChangeAspect="1"/>
          </p:cNvPicPr>
          <p:nvPr/>
        </p:nvPicPr>
        <p:blipFill>
          <a:blip r:embed="rId2"/>
          <a:stretch>
            <a:fillRect/>
          </a:stretch>
        </p:blipFill>
        <p:spPr>
          <a:xfrm>
            <a:off x="259770" y="532438"/>
            <a:ext cx="4529099" cy="3567614"/>
          </a:xfrm>
          <a:prstGeom prst="rect">
            <a:avLst/>
          </a:prstGeom>
        </p:spPr>
      </p:pic>
      <p:sp>
        <p:nvSpPr>
          <p:cNvPr id="6" name="TextBox 5"/>
          <p:cNvSpPr txBox="1"/>
          <p:nvPr/>
        </p:nvSpPr>
        <p:spPr>
          <a:xfrm>
            <a:off x="589935" y="4689987"/>
            <a:ext cx="4041059" cy="1477328"/>
          </a:xfrm>
          <a:prstGeom prst="rect">
            <a:avLst/>
          </a:prstGeom>
          <a:solidFill>
            <a:srgbClr val="FFFF00"/>
          </a:solidFill>
        </p:spPr>
        <p:txBody>
          <a:bodyPr wrap="square" rtlCol="0">
            <a:spAutoFit/>
          </a:bodyPr>
          <a:lstStyle/>
          <a:p>
            <a:r>
              <a:rPr lang="en-AU" dirty="0">
                <a:solidFill>
                  <a:srgbClr val="FF0000"/>
                </a:solidFill>
              </a:rPr>
              <a:t>Summary</a:t>
            </a:r>
          </a:p>
          <a:p>
            <a:r>
              <a:rPr lang="en-AU" dirty="0">
                <a:solidFill>
                  <a:srgbClr val="FF0000"/>
                </a:solidFill>
              </a:rPr>
              <a:t>While there is still disagreement, many believe that economic intervention has reduced the size of recessions like we saw in the Great Depression.</a:t>
            </a:r>
          </a:p>
        </p:txBody>
      </p:sp>
      <p:sp>
        <p:nvSpPr>
          <p:cNvPr id="7" name="Rectangle 6"/>
          <p:cNvSpPr/>
          <p:nvPr/>
        </p:nvSpPr>
        <p:spPr>
          <a:xfrm>
            <a:off x="5002321" y="1763196"/>
            <a:ext cx="6563152" cy="2308324"/>
          </a:xfrm>
          <a:prstGeom prst="rect">
            <a:avLst/>
          </a:prstGeom>
        </p:spPr>
        <p:txBody>
          <a:bodyPr wrap="square">
            <a:spAutoFit/>
          </a:bodyPr>
          <a:lstStyle/>
          <a:p>
            <a:pPr marL="285750" indent="-285750">
              <a:buFont typeface="Arial" panose="020B0604020202020204" pitchFamily="34" charset="0"/>
              <a:buChar char="•"/>
            </a:pPr>
            <a:r>
              <a:rPr lang="en-US" dirty="0"/>
              <a:t>In the above graph we can see that unemployment reached historic highs during the Great Depression and that this level has never been reached, even in the 2008/09 financial crisis. </a:t>
            </a:r>
          </a:p>
          <a:p>
            <a:pPr marL="285750" indent="-285750">
              <a:buFont typeface="Arial" panose="020B0604020202020204" pitchFamily="34" charset="0"/>
              <a:buChar char="•"/>
            </a:pPr>
            <a:r>
              <a:rPr lang="en-US" dirty="0"/>
              <a:t>Some would cite that as evidence that current </a:t>
            </a:r>
            <a:r>
              <a:rPr lang="en-US" dirty="0">
                <a:solidFill>
                  <a:srgbClr val="00B0F0"/>
                </a:solidFill>
              </a:rPr>
              <a:t>methods of government intervention have some effect</a:t>
            </a:r>
            <a:r>
              <a:rPr lang="en-US" dirty="0"/>
              <a:t> and that the effects of recession will be less than if the government does nothing.</a:t>
            </a:r>
          </a:p>
          <a:p>
            <a:pPr marL="742950" lvl="1" indent="-285750">
              <a:buFont typeface="Arial" panose="020B0604020202020204" pitchFamily="34" charset="0"/>
              <a:buChar char="•"/>
            </a:pPr>
            <a:r>
              <a:rPr lang="en-US" dirty="0"/>
              <a:t>Governments are able to control the size of a recession via economic intervention which includes fiscal policy.</a:t>
            </a:r>
          </a:p>
        </p:txBody>
      </p:sp>
    </p:spTree>
    <p:extLst>
      <p:ext uri="{BB962C8B-B14F-4D97-AF65-F5344CB8AC3E}">
        <p14:creationId xmlns:p14="http://schemas.microsoft.com/office/powerpoint/2010/main" val="32278256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01" y="147843"/>
            <a:ext cx="4412810" cy="612648"/>
          </a:xfrm>
        </p:spPr>
        <p:txBody>
          <a:bodyPr>
            <a:normAutofit fontScale="90000"/>
          </a:bodyPr>
          <a:lstStyle/>
          <a:p>
            <a:r>
              <a:rPr lang="en-US" dirty="0"/>
              <a:t>Fiscal Policy Review</a:t>
            </a:r>
          </a:p>
        </p:txBody>
      </p:sp>
      <p:sp>
        <p:nvSpPr>
          <p:cNvPr id="3" name="Content Placeholder 2"/>
          <p:cNvSpPr>
            <a:spLocks noGrp="1"/>
          </p:cNvSpPr>
          <p:nvPr>
            <p:ph idx="1"/>
          </p:nvPr>
        </p:nvSpPr>
        <p:spPr>
          <a:xfrm>
            <a:off x="322116" y="926012"/>
            <a:ext cx="5544530" cy="3700309"/>
          </a:xfrm>
        </p:spPr>
        <p:txBody>
          <a:bodyPr>
            <a:normAutofit fontScale="85000" lnSpcReduction="20000"/>
          </a:bodyPr>
          <a:lstStyle/>
          <a:p>
            <a:r>
              <a:rPr lang="en-US" dirty="0">
                <a:solidFill>
                  <a:srgbClr val="00B0F0"/>
                </a:solidFill>
              </a:rPr>
              <a:t>Expansionary Fiscal Policy</a:t>
            </a:r>
          </a:p>
          <a:p>
            <a:pPr lvl="1"/>
            <a:r>
              <a:rPr lang="en-US" dirty="0"/>
              <a:t>Government seeks to increase AD in a recession (and unemployment becomes a problem)</a:t>
            </a:r>
          </a:p>
          <a:p>
            <a:pPr lvl="2"/>
            <a:r>
              <a:rPr lang="en-US" dirty="0">
                <a:solidFill>
                  <a:srgbClr val="00B050"/>
                </a:solidFill>
              </a:rPr>
              <a:t>↑ </a:t>
            </a:r>
            <a:r>
              <a:rPr lang="en-US" dirty="0"/>
              <a:t>AD=C+I+ </a:t>
            </a:r>
            <a:r>
              <a:rPr lang="en-US" dirty="0">
                <a:solidFill>
                  <a:srgbClr val="00B050"/>
                </a:solidFill>
              </a:rPr>
              <a:t>↑ G</a:t>
            </a:r>
            <a:r>
              <a:rPr lang="en-US" dirty="0"/>
              <a:t>+ (X-M)</a:t>
            </a:r>
          </a:p>
          <a:p>
            <a:pPr lvl="2"/>
            <a:r>
              <a:rPr lang="en-US" dirty="0"/>
              <a:t>Government cuts taxes and increases spending</a:t>
            </a:r>
          </a:p>
          <a:p>
            <a:pPr lvl="2"/>
            <a:endParaRPr lang="en-US" dirty="0"/>
          </a:p>
          <a:p>
            <a:r>
              <a:rPr lang="en-US" dirty="0">
                <a:solidFill>
                  <a:srgbClr val="00B0F0"/>
                </a:solidFill>
              </a:rPr>
              <a:t>Contractionary Fiscal Policy</a:t>
            </a:r>
          </a:p>
          <a:p>
            <a:pPr lvl="1"/>
            <a:r>
              <a:rPr lang="en-US" dirty="0"/>
              <a:t>Government seeks to decrease AD when the economy is overheating (and excessive inflation becomes a risk)</a:t>
            </a:r>
          </a:p>
          <a:p>
            <a:pPr lvl="2"/>
            <a:r>
              <a:rPr lang="en-US" dirty="0">
                <a:solidFill>
                  <a:srgbClr val="FF0000"/>
                </a:solidFill>
              </a:rPr>
              <a:t>↓ </a:t>
            </a:r>
            <a:r>
              <a:rPr lang="en-US" dirty="0"/>
              <a:t>AD=C+I+ </a:t>
            </a:r>
            <a:r>
              <a:rPr lang="en-US" dirty="0">
                <a:solidFill>
                  <a:srgbClr val="FF0000"/>
                </a:solidFill>
              </a:rPr>
              <a:t>↓ G</a:t>
            </a:r>
            <a:r>
              <a:rPr lang="en-US" dirty="0"/>
              <a:t>+ (X-M)</a:t>
            </a:r>
          </a:p>
          <a:p>
            <a:pPr lvl="2"/>
            <a:r>
              <a:rPr lang="en-US" dirty="0"/>
              <a:t>Government increases taxes and cuts spending</a:t>
            </a:r>
          </a:p>
          <a:p>
            <a:pPr marL="914400" lvl="2" indent="0">
              <a:buNone/>
            </a:pPr>
            <a:endParaRPr lang="en-US" dirty="0"/>
          </a:p>
        </p:txBody>
      </p:sp>
      <p:pic>
        <p:nvPicPr>
          <p:cNvPr id="9" name="Picture 8"/>
          <p:cNvPicPr>
            <a:picLocks noChangeAspect="1"/>
          </p:cNvPicPr>
          <p:nvPr/>
        </p:nvPicPr>
        <p:blipFill>
          <a:blip r:embed="rId2"/>
          <a:stretch>
            <a:fillRect/>
          </a:stretch>
        </p:blipFill>
        <p:spPr>
          <a:xfrm>
            <a:off x="5866646" y="546610"/>
            <a:ext cx="2234321" cy="2046563"/>
          </a:xfrm>
          <a:prstGeom prst="rect">
            <a:avLst/>
          </a:prstGeom>
        </p:spPr>
      </p:pic>
      <p:pic>
        <p:nvPicPr>
          <p:cNvPr id="14" name="Picture 13"/>
          <p:cNvPicPr>
            <a:picLocks noChangeAspect="1"/>
          </p:cNvPicPr>
          <p:nvPr/>
        </p:nvPicPr>
        <p:blipFill>
          <a:blip r:embed="rId3"/>
          <a:stretch>
            <a:fillRect/>
          </a:stretch>
        </p:blipFill>
        <p:spPr>
          <a:xfrm>
            <a:off x="5866646" y="2681298"/>
            <a:ext cx="2154724" cy="1881590"/>
          </a:xfrm>
          <a:prstGeom prst="rect">
            <a:avLst/>
          </a:prstGeom>
        </p:spPr>
      </p:pic>
      <p:sp>
        <p:nvSpPr>
          <p:cNvPr id="15" name="Right Arrow 14"/>
          <p:cNvSpPr/>
          <p:nvPr/>
        </p:nvSpPr>
        <p:spPr>
          <a:xfrm>
            <a:off x="6274051" y="1267485"/>
            <a:ext cx="362139" cy="2172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10800000">
            <a:off x="7056233" y="3929202"/>
            <a:ext cx="248028" cy="1614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094381" y="4651013"/>
            <a:ext cx="5115208" cy="2031325"/>
          </a:xfrm>
          <a:prstGeom prst="rect">
            <a:avLst/>
          </a:prstGeom>
          <a:solidFill>
            <a:schemeClr val="accent6">
              <a:lumMod val="20000"/>
              <a:lumOff val="80000"/>
            </a:schemeClr>
          </a:solidFill>
        </p:spPr>
        <p:txBody>
          <a:bodyPr wrap="square" rtlCol="0">
            <a:spAutoFit/>
          </a:bodyPr>
          <a:lstStyle/>
          <a:p>
            <a:r>
              <a:rPr lang="en-US" dirty="0"/>
              <a:t>Problems with Fiscal Policy</a:t>
            </a:r>
          </a:p>
          <a:p>
            <a:pPr marL="285750" indent="-285750">
              <a:buFont typeface="Wingdings" panose="05000000000000000000" pitchFamily="2" charset="2"/>
              <a:buChar char="q"/>
            </a:pPr>
            <a:r>
              <a:rPr lang="en-US" dirty="0"/>
              <a:t>Fiscal Lags</a:t>
            </a:r>
          </a:p>
          <a:p>
            <a:pPr marL="285750" indent="-285750">
              <a:buFont typeface="Arial" panose="020B0604020202020204" pitchFamily="34" charset="0"/>
              <a:buChar char="•"/>
            </a:pPr>
            <a:r>
              <a:rPr lang="en-US" dirty="0"/>
              <a:t>Data collection and analysis delay</a:t>
            </a:r>
          </a:p>
          <a:p>
            <a:pPr marL="285750" indent="-285750">
              <a:buFont typeface="Arial" panose="020B0604020202020204" pitchFamily="34" charset="0"/>
              <a:buChar char="•"/>
            </a:pPr>
            <a:r>
              <a:rPr lang="en-US" dirty="0"/>
              <a:t>Political delay	</a:t>
            </a:r>
          </a:p>
          <a:p>
            <a:pPr marL="285750" indent="-285750">
              <a:buFont typeface="Arial" panose="020B0604020202020204" pitchFamily="34" charset="0"/>
              <a:buChar char="•"/>
            </a:pPr>
            <a:r>
              <a:rPr lang="en-US" dirty="0"/>
              <a:t>Implementation delay</a:t>
            </a:r>
          </a:p>
          <a:p>
            <a:pPr marL="285750" indent="-285750">
              <a:buFont typeface="Wingdings" panose="05000000000000000000" pitchFamily="2" charset="2"/>
              <a:buChar char="q"/>
            </a:pPr>
            <a:r>
              <a:rPr lang="en-US" dirty="0"/>
              <a:t>Problems addressing stagflation</a:t>
            </a:r>
          </a:p>
          <a:p>
            <a:pPr marL="742950" lvl="1" indent="-285750">
              <a:buFont typeface="Arial" panose="020B0604020202020204" pitchFamily="34" charset="0"/>
              <a:buChar char="•"/>
            </a:pPr>
            <a:r>
              <a:rPr lang="en-US" dirty="0"/>
              <a:t>	only makes inflation worse!</a:t>
            </a:r>
          </a:p>
        </p:txBody>
      </p:sp>
      <p:sp>
        <p:nvSpPr>
          <p:cNvPr id="18" name="Content Placeholder 2"/>
          <p:cNvSpPr txBox="1">
            <a:spLocks/>
          </p:cNvSpPr>
          <p:nvPr/>
        </p:nvSpPr>
        <p:spPr>
          <a:xfrm>
            <a:off x="8493847" y="669957"/>
            <a:ext cx="3293766" cy="4300396"/>
          </a:xfrm>
          <a:prstGeom prst="rect">
            <a:avLst/>
          </a:prstGeom>
          <a:solidFill>
            <a:schemeClr val="accent4">
              <a:lumMod val="20000"/>
              <a:lumOff val="80000"/>
            </a:schemeClr>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u="sng" dirty="0"/>
              <a:t>Purpose of Fiscal Policy</a:t>
            </a:r>
          </a:p>
          <a:p>
            <a:r>
              <a:rPr lang="en-US" sz="2400" dirty="0"/>
              <a:t>Fiscal Policy tries to </a:t>
            </a:r>
            <a:r>
              <a:rPr lang="en-US" sz="2400" dirty="0">
                <a:solidFill>
                  <a:srgbClr val="00B050"/>
                </a:solidFill>
              </a:rPr>
              <a:t>move AD to the left or right</a:t>
            </a:r>
            <a:r>
              <a:rPr lang="en-US" sz="2400" dirty="0"/>
              <a:t> to restore long run equilibrium. </a:t>
            </a:r>
          </a:p>
          <a:p>
            <a:r>
              <a:rPr lang="en-US" dirty="0"/>
              <a:t>This is done through:</a:t>
            </a:r>
          </a:p>
          <a:p>
            <a:pPr lvl="1"/>
            <a:r>
              <a:rPr lang="en-US" sz="2000" dirty="0">
                <a:solidFill>
                  <a:srgbClr val="00B0F0"/>
                </a:solidFill>
                <a:latin typeface="Script MT Bold" panose="03040602040607080904" pitchFamily="66" charset="0"/>
                <a:sym typeface="Wingdings" panose="05000000000000000000" pitchFamily="2" charset="2"/>
              </a:rPr>
              <a:t>∆</a:t>
            </a:r>
            <a:r>
              <a:rPr lang="en-US" sz="2000" dirty="0">
                <a:solidFill>
                  <a:srgbClr val="00B0F0"/>
                </a:solidFill>
              </a:rPr>
              <a:t> Taxes </a:t>
            </a:r>
            <a:r>
              <a:rPr lang="en-US" sz="2000" dirty="0"/>
              <a:t>(households have less money for consumption (C), businesses less money for investment (I))</a:t>
            </a:r>
          </a:p>
          <a:p>
            <a:pPr lvl="1"/>
            <a:r>
              <a:rPr lang="en-US" sz="2000" dirty="0">
                <a:solidFill>
                  <a:srgbClr val="00B0F0"/>
                </a:solidFill>
                <a:latin typeface="Script MT Bold" panose="03040602040607080904" pitchFamily="66" charset="0"/>
                <a:sym typeface="Wingdings" panose="05000000000000000000" pitchFamily="2" charset="2"/>
              </a:rPr>
              <a:t>∆</a:t>
            </a:r>
            <a:r>
              <a:rPr lang="en-US" sz="2000" dirty="0">
                <a:solidFill>
                  <a:srgbClr val="00B0F0"/>
                </a:solidFill>
              </a:rPr>
              <a:t> Government spending (G)</a:t>
            </a:r>
          </a:p>
          <a:p>
            <a:pPr lvl="1"/>
            <a:r>
              <a:rPr lang="en-US" sz="2000" dirty="0">
                <a:solidFill>
                  <a:srgbClr val="00B0F0"/>
                </a:solidFill>
                <a:latin typeface="Script MT Bold" panose="03040602040607080904" pitchFamily="66" charset="0"/>
                <a:sym typeface="Wingdings" panose="05000000000000000000" pitchFamily="2" charset="2"/>
              </a:rPr>
              <a:t>∆</a:t>
            </a:r>
            <a:r>
              <a:rPr lang="en-US" sz="2000" dirty="0">
                <a:solidFill>
                  <a:srgbClr val="00B0F0"/>
                </a:solidFill>
              </a:rPr>
              <a:t> Government transfers</a:t>
            </a:r>
          </a:p>
          <a:p>
            <a:endParaRPr lang="en-AU" sz="2000" dirty="0"/>
          </a:p>
        </p:txBody>
      </p:sp>
    </p:spTree>
    <p:extLst>
      <p:ext uri="{BB962C8B-B14F-4D97-AF65-F5344CB8AC3E}">
        <p14:creationId xmlns:p14="http://schemas.microsoft.com/office/powerpoint/2010/main" val="3935415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Stagflation</a:t>
            </a:r>
          </a:p>
        </p:txBody>
      </p:sp>
      <p:sp>
        <p:nvSpPr>
          <p:cNvPr id="5" name="Text Placeholder 4"/>
          <p:cNvSpPr>
            <a:spLocks noGrp="1"/>
          </p:cNvSpPr>
          <p:nvPr>
            <p:ph type="body" idx="1"/>
          </p:nvPr>
        </p:nvSpPr>
        <p:spPr/>
        <p:txBody>
          <a:bodyPr/>
          <a:lstStyle/>
          <a:p>
            <a:r>
              <a:rPr lang="en-AU" dirty="0"/>
              <a:t>We will explain the meaning of this odd economic term using the ADAS graph.</a:t>
            </a:r>
          </a:p>
        </p:txBody>
      </p:sp>
    </p:spTree>
    <p:extLst>
      <p:ext uri="{BB962C8B-B14F-4D97-AF65-F5344CB8AC3E}">
        <p14:creationId xmlns:p14="http://schemas.microsoft.com/office/powerpoint/2010/main" val="245809316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5205046" y="2074985"/>
            <a:ext cx="6148754" cy="4101978"/>
          </a:xfrm>
        </p:spPr>
        <p:txBody>
          <a:bodyPr>
            <a:normAutofit lnSpcReduction="10000"/>
          </a:bodyPr>
          <a:lstStyle/>
          <a:p>
            <a:r>
              <a:rPr lang="en-AU" dirty="0">
                <a:solidFill>
                  <a:srgbClr val="FF0000"/>
                </a:solidFill>
              </a:rPr>
              <a:t>A) Positive Output Gap.</a:t>
            </a:r>
          </a:p>
          <a:p>
            <a:r>
              <a:rPr lang="en-AU" dirty="0">
                <a:solidFill>
                  <a:srgbClr val="FF0000"/>
                </a:solidFill>
              </a:rPr>
              <a:t>B) Contractionary Fiscal Policy (decrease G and increase T)</a:t>
            </a:r>
          </a:p>
          <a:p>
            <a:r>
              <a:rPr lang="en-AU" dirty="0">
                <a:solidFill>
                  <a:srgbClr val="FF0000"/>
                </a:solidFill>
              </a:rPr>
              <a:t>C) Government Spending</a:t>
            </a:r>
          </a:p>
          <a:p>
            <a:r>
              <a:rPr lang="en-AU" dirty="0">
                <a:solidFill>
                  <a:srgbClr val="FF0000"/>
                </a:solidFill>
              </a:rPr>
              <a:t>Government Transfers</a:t>
            </a:r>
          </a:p>
          <a:p>
            <a:r>
              <a:rPr lang="en-AU" dirty="0">
                <a:solidFill>
                  <a:srgbClr val="FF0000"/>
                </a:solidFill>
              </a:rPr>
              <a:t>Tax</a:t>
            </a:r>
          </a:p>
          <a:p>
            <a:r>
              <a:rPr lang="en-AU" dirty="0">
                <a:solidFill>
                  <a:srgbClr val="FF0000"/>
                </a:solidFill>
              </a:rPr>
              <a:t>D) decrease Government Spending</a:t>
            </a:r>
          </a:p>
          <a:p>
            <a:r>
              <a:rPr lang="en-AU" dirty="0">
                <a:solidFill>
                  <a:srgbClr val="FF0000"/>
                </a:solidFill>
              </a:rPr>
              <a:t>Decrease government transfers</a:t>
            </a:r>
          </a:p>
          <a:p>
            <a:r>
              <a:rPr lang="en-AU" dirty="0">
                <a:solidFill>
                  <a:srgbClr val="FF0000"/>
                </a:solidFill>
              </a:rPr>
              <a:t>Increase tax</a:t>
            </a:r>
          </a:p>
        </p:txBody>
      </p:sp>
      <p:pic>
        <p:nvPicPr>
          <p:cNvPr id="4" name="Picture 3"/>
          <p:cNvPicPr>
            <a:picLocks noChangeAspect="1"/>
          </p:cNvPicPr>
          <p:nvPr/>
        </p:nvPicPr>
        <p:blipFill>
          <a:blip r:embed="rId2"/>
          <a:stretch>
            <a:fillRect/>
          </a:stretch>
        </p:blipFill>
        <p:spPr>
          <a:xfrm>
            <a:off x="103357" y="182004"/>
            <a:ext cx="4906060" cy="5058481"/>
          </a:xfrm>
          <a:prstGeom prst="rect">
            <a:avLst/>
          </a:prstGeom>
        </p:spPr>
      </p:pic>
      <p:pic>
        <p:nvPicPr>
          <p:cNvPr id="5" name="Picture 4"/>
          <p:cNvPicPr>
            <a:picLocks noChangeAspect="1"/>
          </p:cNvPicPr>
          <p:nvPr/>
        </p:nvPicPr>
        <p:blipFill>
          <a:blip r:embed="rId3"/>
          <a:stretch>
            <a:fillRect/>
          </a:stretch>
        </p:blipFill>
        <p:spPr>
          <a:xfrm>
            <a:off x="5267740" y="365125"/>
            <a:ext cx="6367404" cy="1630823"/>
          </a:xfrm>
          <a:prstGeom prst="rect">
            <a:avLst/>
          </a:prstGeom>
        </p:spPr>
      </p:pic>
    </p:spTree>
    <p:extLst>
      <p:ext uri="{BB962C8B-B14F-4D97-AF65-F5344CB8AC3E}">
        <p14:creationId xmlns:p14="http://schemas.microsoft.com/office/powerpoint/2010/main" val="420280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Picture 3"/>
          <p:cNvPicPr>
            <a:picLocks noChangeAspect="1"/>
          </p:cNvPicPr>
          <p:nvPr/>
        </p:nvPicPr>
        <p:blipFill>
          <a:blip r:embed="rId2"/>
          <a:stretch>
            <a:fillRect/>
          </a:stretch>
        </p:blipFill>
        <p:spPr>
          <a:xfrm>
            <a:off x="293692" y="180772"/>
            <a:ext cx="8049626" cy="6240601"/>
          </a:xfrm>
          <a:prstGeom prst="rect">
            <a:avLst/>
          </a:prstGeom>
        </p:spPr>
      </p:pic>
      <p:sp>
        <p:nvSpPr>
          <p:cNvPr id="3" name="Content Placeholder 2"/>
          <p:cNvSpPr>
            <a:spLocks noGrp="1"/>
          </p:cNvSpPr>
          <p:nvPr>
            <p:ph idx="1"/>
          </p:nvPr>
        </p:nvSpPr>
        <p:spPr>
          <a:xfrm>
            <a:off x="7639664" y="1825625"/>
            <a:ext cx="3714135" cy="4351338"/>
          </a:xfrm>
        </p:spPr>
        <p:txBody>
          <a:bodyPr/>
          <a:lstStyle/>
          <a:p>
            <a:r>
              <a:rPr lang="en-AU" dirty="0">
                <a:solidFill>
                  <a:srgbClr val="FF0000"/>
                </a:solidFill>
              </a:rPr>
              <a:t>Answer: E</a:t>
            </a:r>
          </a:p>
        </p:txBody>
      </p:sp>
    </p:spTree>
    <p:extLst>
      <p:ext uri="{BB962C8B-B14F-4D97-AF65-F5344CB8AC3E}">
        <p14:creationId xmlns:p14="http://schemas.microsoft.com/office/powerpoint/2010/main" val="418162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776653" y="5307038"/>
            <a:ext cx="10515600" cy="1113350"/>
          </a:xfrm>
        </p:spPr>
        <p:txBody>
          <a:bodyPr/>
          <a:lstStyle/>
          <a:p>
            <a:r>
              <a:rPr lang="en-AU" dirty="0">
                <a:solidFill>
                  <a:srgbClr val="FF0000"/>
                </a:solidFill>
              </a:rPr>
              <a:t>Answer: A</a:t>
            </a:r>
          </a:p>
        </p:txBody>
      </p:sp>
      <p:pic>
        <p:nvPicPr>
          <p:cNvPr id="4" name="Picture 3"/>
          <p:cNvPicPr/>
          <p:nvPr/>
        </p:nvPicPr>
        <p:blipFill>
          <a:blip r:embed="rId2"/>
          <a:stretch>
            <a:fillRect/>
          </a:stretch>
        </p:blipFill>
        <p:spPr>
          <a:xfrm>
            <a:off x="558482" y="355282"/>
            <a:ext cx="8880158" cy="4859656"/>
          </a:xfrm>
          <a:prstGeom prst="rect">
            <a:avLst/>
          </a:prstGeom>
        </p:spPr>
      </p:pic>
    </p:spTree>
    <p:extLst>
      <p:ext uri="{BB962C8B-B14F-4D97-AF65-F5344CB8AC3E}">
        <p14:creationId xmlns:p14="http://schemas.microsoft.com/office/powerpoint/2010/main" val="346649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Quiz 8 Coverage</a:t>
            </a:r>
          </a:p>
        </p:txBody>
      </p:sp>
      <p:sp>
        <p:nvSpPr>
          <p:cNvPr id="4" name="Content Placeholder 3"/>
          <p:cNvSpPr>
            <a:spLocks noGrp="1"/>
          </p:cNvSpPr>
          <p:nvPr>
            <p:ph idx="1"/>
          </p:nvPr>
        </p:nvSpPr>
        <p:spPr>
          <a:xfrm>
            <a:off x="838200" y="1484026"/>
            <a:ext cx="10515600" cy="4692937"/>
          </a:xfrm>
        </p:spPr>
        <p:txBody>
          <a:bodyPr>
            <a:normAutofit lnSpcReduction="10000"/>
          </a:bodyPr>
          <a:lstStyle/>
          <a:p>
            <a:pPr>
              <a:buFont typeface="Wingdings" panose="05000000000000000000" pitchFamily="2" charset="2"/>
              <a:buChar char="q"/>
            </a:pPr>
            <a:r>
              <a:rPr lang="en-AU" dirty="0"/>
              <a:t>Equilibrium</a:t>
            </a:r>
          </a:p>
          <a:p>
            <a:pPr lvl="1"/>
            <a:r>
              <a:rPr lang="en-AU" dirty="0"/>
              <a:t>Graphing Long run Equilibrium correctly</a:t>
            </a:r>
          </a:p>
          <a:p>
            <a:pPr lvl="2"/>
            <a:r>
              <a:rPr lang="en-AU" dirty="0"/>
              <a:t>Label Y</a:t>
            </a:r>
            <a:r>
              <a:rPr lang="en-AU" baseline="-25000" dirty="0"/>
              <a:t>P </a:t>
            </a:r>
            <a:r>
              <a:rPr lang="en-AU" dirty="0"/>
              <a:t>, PL, Y/RGDP/Real Output</a:t>
            </a:r>
          </a:p>
          <a:p>
            <a:pPr lvl="1"/>
            <a:r>
              <a:rPr lang="en-AU" dirty="0"/>
              <a:t>Changes to Equilibrium – effect on PL and Output</a:t>
            </a:r>
          </a:p>
          <a:p>
            <a:pPr>
              <a:buFont typeface="Wingdings" panose="05000000000000000000" pitchFamily="2" charset="2"/>
              <a:buChar char="q"/>
            </a:pPr>
            <a:r>
              <a:rPr lang="en-AU" dirty="0"/>
              <a:t>Output Gaps</a:t>
            </a:r>
          </a:p>
          <a:p>
            <a:pPr lvl="1"/>
            <a:r>
              <a:rPr lang="en-AU" dirty="0"/>
              <a:t>Negative Output Gap, Positive Output Gap, Potential Output/Long Run Equilibrium</a:t>
            </a:r>
          </a:p>
          <a:p>
            <a:pPr lvl="1"/>
            <a:r>
              <a:rPr lang="en-AU" dirty="0"/>
              <a:t>Alternate Names – Stagflation (decrease in SRAS), Inflationary Gap (increase in AD)</a:t>
            </a:r>
          </a:p>
          <a:p>
            <a:pPr>
              <a:buFont typeface="Wingdings" panose="05000000000000000000" pitchFamily="2" charset="2"/>
              <a:buChar char="q"/>
            </a:pPr>
            <a:r>
              <a:rPr lang="en-AU" dirty="0"/>
              <a:t>Connecting the Graphs</a:t>
            </a:r>
          </a:p>
          <a:p>
            <a:pPr lvl="1"/>
            <a:r>
              <a:rPr lang="en-AU" dirty="0"/>
              <a:t>PPC, Business Cycle, Unemployment, AD/AS Graph</a:t>
            </a:r>
          </a:p>
          <a:p>
            <a:pPr lvl="2"/>
            <a:r>
              <a:rPr lang="en-AU" dirty="0"/>
              <a:t>Understand how these graphs relate (just like the homework)</a:t>
            </a:r>
          </a:p>
          <a:p>
            <a:endParaRPr lang="en-AU" dirty="0"/>
          </a:p>
          <a:p>
            <a:pPr lvl="1"/>
            <a:endParaRPr lang="en-AU" dirty="0"/>
          </a:p>
          <a:p>
            <a:pPr lvl="1"/>
            <a:endParaRPr lang="en-AU" dirty="0"/>
          </a:p>
        </p:txBody>
      </p:sp>
    </p:spTree>
    <p:extLst>
      <p:ext uri="{BB962C8B-B14F-4D97-AF65-F5344CB8AC3E}">
        <p14:creationId xmlns:p14="http://schemas.microsoft.com/office/powerpoint/2010/main" val="134554430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Fiscal Policy and Stabilization Policy</a:t>
            </a:r>
          </a:p>
        </p:txBody>
      </p:sp>
      <p:sp>
        <p:nvSpPr>
          <p:cNvPr id="5" name="Text Placeholder 4"/>
          <p:cNvSpPr>
            <a:spLocks noGrp="1"/>
          </p:cNvSpPr>
          <p:nvPr>
            <p:ph type="body" idx="1"/>
          </p:nvPr>
        </p:nvSpPr>
        <p:spPr/>
        <p:txBody>
          <a:bodyPr/>
          <a:lstStyle/>
          <a:p>
            <a:r>
              <a:rPr lang="en-US" dirty="0"/>
              <a:t>Fiscal policy is one kind of stabilization policy.</a:t>
            </a:r>
          </a:p>
        </p:txBody>
      </p:sp>
    </p:spTree>
    <p:extLst>
      <p:ext uri="{BB962C8B-B14F-4D97-AF65-F5344CB8AC3E}">
        <p14:creationId xmlns:p14="http://schemas.microsoft.com/office/powerpoint/2010/main" val="260034832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062" y="147665"/>
            <a:ext cx="10515600" cy="1325563"/>
          </a:xfrm>
        </p:spPr>
        <p:txBody>
          <a:bodyPr/>
          <a:lstStyle/>
          <a:p>
            <a:r>
              <a:rPr lang="en-US" dirty="0"/>
              <a:t>A New Term: </a:t>
            </a:r>
            <a:br>
              <a:rPr lang="en-US" dirty="0"/>
            </a:br>
            <a:r>
              <a:rPr lang="en-US" dirty="0"/>
              <a:t>Stabilization Policy</a:t>
            </a:r>
          </a:p>
        </p:txBody>
      </p:sp>
      <p:sp>
        <p:nvSpPr>
          <p:cNvPr id="3" name="Content Placeholder 2"/>
          <p:cNvSpPr>
            <a:spLocks noGrp="1"/>
          </p:cNvSpPr>
          <p:nvPr>
            <p:ph idx="1"/>
          </p:nvPr>
        </p:nvSpPr>
        <p:spPr>
          <a:xfrm>
            <a:off x="429127" y="1690688"/>
            <a:ext cx="4696326" cy="4351338"/>
          </a:xfrm>
        </p:spPr>
        <p:txBody>
          <a:bodyPr>
            <a:normAutofit/>
          </a:bodyPr>
          <a:lstStyle/>
          <a:p>
            <a:r>
              <a:rPr lang="en-US" dirty="0"/>
              <a:t>Governments </a:t>
            </a:r>
            <a:r>
              <a:rPr lang="en-US" dirty="0">
                <a:solidFill>
                  <a:srgbClr val="00B0F0"/>
                </a:solidFill>
              </a:rPr>
              <a:t>try to reduce the size of output gaps</a:t>
            </a:r>
            <a:r>
              <a:rPr lang="en-US" dirty="0"/>
              <a:t> so the economy can be closer to potential output – this is </a:t>
            </a:r>
            <a:r>
              <a:rPr lang="en-US" dirty="0">
                <a:solidFill>
                  <a:srgbClr val="00B0F0"/>
                </a:solidFill>
              </a:rPr>
              <a:t>stabilization policy</a:t>
            </a:r>
            <a:r>
              <a:rPr lang="en-US" dirty="0"/>
              <a:t>. </a:t>
            </a:r>
          </a:p>
          <a:p>
            <a:r>
              <a:rPr lang="en-US" dirty="0"/>
              <a:t>Fiscal policy is one of the kinds of stabilization policy.</a:t>
            </a:r>
          </a:p>
          <a:p>
            <a:r>
              <a:rPr lang="en-US" dirty="0"/>
              <a:t>It makes the business cycle appear flatter and closer to potential output. </a:t>
            </a:r>
          </a:p>
        </p:txBody>
      </p:sp>
      <p:sp>
        <p:nvSpPr>
          <p:cNvPr id="4" name="TextBox 3"/>
          <p:cNvSpPr txBox="1"/>
          <p:nvPr/>
        </p:nvSpPr>
        <p:spPr>
          <a:xfrm>
            <a:off x="5979696" y="168442"/>
            <a:ext cx="5715000" cy="1200329"/>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Stabilization policies is when the government decreases the size of output gaps so the economy is closer to Y</a:t>
            </a:r>
            <a:r>
              <a:rPr lang="en-US" baseline="-25000" dirty="0">
                <a:solidFill>
                  <a:srgbClr val="FF0000"/>
                </a:solidFill>
              </a:rPr>
              <a:t>P</a:t>
            </a:r>
          </a:p>
          <a:p>
            <a:r>
              <a:rPr lang="en-US" dirty="0">
                <a:solidFill>
                  <a:srgbClr val="FF0000"/>
                </a:solidFill>
              </a:rPr>
              <a:t>This causes the business cycle to be ‘flatter’.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7745" y="1690688"/>
            <a:ext cx="6006055" cy="3298240"/>
          </a:xfrm>
          <a:prstGeom prst="rect">
            <a:avLst/>
          </a:prstGeom>
        </p:spPr>
      </p:pic>
      <p:cxnSp>
        <p:nvCxnSpPr>
          <p:cNvPr id="9" name="Straight Arrow Connector 8"/>
          <p:cNvCxnSpPr/>
          <p:nvPr/>
        </p:nvCxnSpPr>
        <p:spPr>
          <a:xfrm flipH="1" flipV="1">
            <a:off x="7312337" y="3183090"/>
            <a:ext cx="1287379" cy="9986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710862" y="3866357"/>
            <a:ext cx="2642937" cy="646331"/>
          </a:xfrm>
          <a:prstGeom prst="rect">
            <a:avLst/>
          </a:prstGeom>
          <a:noFill/>
        </p:spPr>
        <p:txBody>
          <a:bodyPr wrap="square" rtlCol="0">
            <a:spAutoFit/>
          </a:bodyPr>
          <a:lstStyle/>
          <a:p>
            <a:r>
              <a:rPr lang="en-US" dirty="0">
                <a:solidFill>
                  <a:srgbClr val="FF0000"/>
                </a:solidFill>
              </a:rPr>
              <a:t>Actual Output with stabilization policies.</a:t>
            </a:r>
          </a:p>
        </p:txBody>
      </p:sp>
      <p:cxnSp>
        <p:nvCxnSpPr>
          <p:cNvPr id="12" name="Straight Arrow Connector 11"/>
          <p:cNvCxnSpPr/>
          <p:nvPr/>
        </p:nvCxnSpPr>
        <p:spPr>
          <a:xfrm flipH="1">
            <a:off x="7519737" y="2289604"/>
            <a:ext cx="529389" cy="4115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312337" y="1673603"/>
            <a:ext cx="3293500" cy="646331"/>
          </a:xfrm>
          <a:prstGeom prst="rect">
            <a:avLst/>
          </a:prstGeom>
          <a:noFill/>
        </p:spPr>
        <p:txBody>
          <a:bodyPr wrap="square" rtlCol="0">
            <a:spAutoFit/>
          </a:bodyPr>
          <a:lstStyle/>
          <a:p>
            <a:r>
              <a:rPr lang="en-US" dirty="0"/>
              <a:t>Actual Output without stabilization policies.</a:t>
            </a:r>
          </a:p>
        </p:txBody>
      </p:sp>
      <p:sp>
        <p:nvSpPr>
          <p:cNvPr id="17" name="TextBox 16"/>
          <p:cNvSpPr txBox="1"/>
          <p:nvPr/>
        </p:nvSpPr>
        <p:spPr>
          <a:xfrm>
            <a:off x="6256421" y="5089358"/>
            <a:ext cx="5097378" cy="1200329"/>
          </a:xfrm>
          <a:prstGeom prst="rect">
            <a:avLst/>
          </a:prstGeom>
          <a:noFill/>
        </p:spPr>
        <p:txBody>
          <a:bodyPr wrap="square" rtlCol="0">
            <a:spAutoFit/>
          </a:bodyPr>
          <a:lstStyle/>
          <a:p>
            <a:r>
              <a:rPr lang="en-US" dirty="0"/>
              <a:t>We can show the </a:t>
            </a:r>
            <a:r>
              <a:rPr lang="en-US" b="1" dirty="0"/>
              <a:t>effect of stabilization policy </a:t>
            </a:r>
            <a:r>
              <a:rPr lang="en-US" dirty="0"/>
              <a:t>on the business cycle. It causes the </a:t>
            </a:r>
            <a:r>
              <a:rPr lang="en-US" b="1" dirty="0"/>
              <a:t>business cycle to be flatter </a:t>
            </a:r>
            <a:r>
              <a:rPr lang="en-US" dirty="0"/>
              <a:t>– the points will be closer to Potential Output </a:t>
            </a:r>
            <a:r>
              <a:rPr lang="en-US" dirty="0" err="1"/>
              <a:t>Yp</a:t>
            </a:r>
            <a:endParaRPr lang="en-US" dirty="0"/>
          </a:p>
        </p:txBody>
      </p:sp>
    </p:spTree>
    <p:extLst>
      <p:ext uri="{BB962C8B-B14F-4D97-AF65-F5344CB8AC3E}">
        <p14:creationId xmlns:p14="http://schemas.microsoft.com/office/powerpoint/2010/main" val="122094356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1099C-0747-0514-B7FA-33628393A94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AC3ECC3-089D-C6E6-0AC9-7A9AF1091094}"/>
              </a:ext>
            </a:extLst>
          </p:cNvPr>
          <p:cNvSpPr>
            <a:spLocks noGrp="1"/>
          </p:cNvSpPr>
          <p:nvPr>
            <p:ph idx="1"/>
          </p:nvPr>
        </p:nvSpPr>
        <p:spPr>
          <a:xfrm>
            <a:off x="7188822" y="2093255"/>
            <a:ext cx="4012580" cy="3415448"/>
          </a:xfrm>
        </p:spPr>
        <p:txBody>
          <a:bodyPr>
            <a:normAutofit/>
          </a:bodyPr>
          <a:lstStyle/>
          <a:p>
            <a:pPr marL="0" indent="0">
              <a:buNone/>
            </a:pPr>
            <a:r>
              <a:rPr lang="en-US" sz="7200" dirty="0"/>
              <a:t>Stabilization Policy</a:t>
            </a:r>
          </a:p>
        </p:txBody>
      </p:sp>
      <p:sp>
        <p:nvSpPr>
          <p:cNvPr id="5" name="Content Placeholder 2">
            <a:extLst>
              <a:ext uri="{FF2B5EF4-FFF2-40B4-BE49-F238E27FC236}">
                <a16:creationId xmlns:a16="http://schemas.microsoft.com/office/drawing/2014/main" id="{A2865679-FA10-2066-715A-5BCFB33C5ED5}"/>
              </a:ext>
            </a:extLst>
          </p:cNvPr>
          <p:cNvSpPr txBox="1">
            <a:spLocks/>
          </p:cNvSpPr>
          <p:nvPr/>
        </p:nvSpPr>
        <p:spPr>
          <a:xfrm>
            <a:off x="518529" y="2000327"/>
            <a:ext cx="4012580" cy="34154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7200" dirty="0"/>
              <a:t>Fiscal Policy</a:t>
            </a:r>
          </a:p>
        </p:txBody>
      </p:sp>
      <p:sp>
        <p:nvSpPr>
          <p:cNvPr id="7" name="TextBox 6">
            <a:extLst>
              <a:ext uri="{FF2B5EF4-FFF2-40B4-BE49-F238E27FC236}">
                <a16:creationId xmlns:a16="http://schemas.microsoft.com/office/drawing/2014/main" id="{B4DB774E-A470-9A09-00FE-E317FF86F275}"/>
              </a:ext>
            </a:extLst>
          </p:cNvPr>
          <p:cNvSpPr txBox="1"/>
          <p:nvPr/>
        </p:nvSpPr>
        <p:spPr>
          <a:xfrm>
            <a:off x="4531109" y="2278268"/>
            <a:ext cx="1245223" cy="769441"/>
          </a:xfrm>
          <a:prstGeom prst="rect">
            <a:avLst/>
          </a:prstGeom>
          <a:noFill/>
        </p:spPr>
        <p:txBody>
          <a:bodyPr wrap="square">
            <a:spAutoFit/>
          </a:bodyPr>
          <a:lstStyle/>
          <a:p>
            <a:r>
              <a:rPr lang="en-US" sz="4400" dirty="0"/>
              <a:t>is a</a:t>
            </a:r>
          </a:p>
        </p:txBody>
      </p:sp>
      <p:sp>
        <p:nvSpPr>
          <p:cNvPr id="10" name="TextBox 9">
            <a:extLst>
              <a:ext uri="{FF2B5EF4-FFF2-40B4-BE49-F238E27FC236}">
                <a16:creationId xmlns:a16="http://schemas.microsoft.com/office/drawing/2014/main" id="{752596F1-63E8-431E-7A8C-67A367E400F6}"/>
              </a:ext>
            </a:extLst>
          </p:cNvPr>
          <p:cNvSpPr txBox="1"/>
          <p:nvPr/>
        </p:nvSpPr>
        <p:spPr>
          <a:xfrm>
            <a:off x="1940312" y="4493387"/>
            <a:ext cx="3062867" cy="1200329"/>
          </a:xfrm>
          <a:prstGeom prst="rect">
            <a:avLst/>
          </a:prstGeom>
          <a:noFill/>
        </p:spPr>
        <p:txBody>
          <a:bodyPr wrap="square" rtlCol="0">
            <a:spAutoFit/>
          </a:bodyPr>
          <a:lstStyle/>
          <a:p>
            <a:r>
              <a:rPr lang="en-US" sz="2400" dirty="0"/>
              <a:t>Why?</a:t>
            </a:r>
          </a:p>
          <a:p>
            <a:r>
              <a:rPr lang="en-US" sz="2400" dirty="0"/>
              <a:t>Because it tries to bring us closer to </a:t>
            </a:r>
            <a:r>
              <a:rPr lang="en-US" sz="2400" dirty="0" err="1"/>
              <a:t>Yp</a:t>
            </a:r>
            <a:r>
              <a:rPr lang="en-US" sz="2400" dirty="0"/>
              <a:t>. </a:t>
            </a:r>
          </a:p>
        </p:txBody>
      </p:sp>
      <p:pic>
        <p:nvPicPr>
          <p:cNvPr id="11" name="Picture 10">
            <a:extLst>
              <a:ext uri="{FF2B5EF4-FFF2-40B4-BE49-F238E27FC236}">
                <a16:creationId xmlns:a16="http://schemas.microsoft.com/office/drawing/2014/main" id="{193E6E6D-D3AE-3B5F-ABD6-EB852EE23E65}"/>
              </a:ext>
            </a:extLst>
          </p:cNvPr>
          <p:cNvPicPr>
            <a:picLocks noChangeAspect="1"/>
          </p:cNvPicPr>
          <p:nvPr/>
        </p:nvPicPr>
        <p:blipFill>
          <a:blip r:embed="rId2"/>
          <a:stretch>
            <a:fillRect/>
          </a:stretch>
        </p:blipFill>
        <p:spPr>
          <a:xfrm>
            <a:off x="4862862" y="4069575"/>
            <a:ext cx="5388826" cy="2322014"/>
          </a:xfrm>
          <a:prstGeom prst="rect">
            <a:avLst/>
          </a:prstGeom>
        </p:spPr>
      </p:pic>
    </p:spTree>
    <p:extLst>
      <p:ext uri="{BB962C8B-B14F-4D97-AF65-F5344CB8AC3E}">
        <p14:creationId xmlns:p14="http://schemas.microsoft.com/office/powerpoint/2010/main" val="230417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8443" y="149064"/>
            <a:ext cx="10515600" cy="1325563"/>
          </a:xfrm>
        </p:spPr>
        <p:txBody>
          <a:bodyPr/>
          <a:lstStyle/>
          <a:p>
            <a:r>
              <a:rPr lang="en-US" dirty="0"/>
              <a:t>Two types of Stabilization Policy</a:t>
            </a:r>
          </a:p>
        </p:txBody>
      </p:sp>
      <p:sp>
        <p:nvSpPr>
          <p:cNvPr id="3" name="Content Placeholder 2"/>
          <p:cNvSpPr>
            <a:spLocks noGrp="1"/>
          </p:cNvSpPr>
          <p:nvPr>
            <p:ph idx="1"/>
          </p:nvPr>
        </p:nvSpPr>
        <p:spPr>
          <a:xfrm>
            <a:off x="684291" y="2489200"/>
            <a:ext cx="5137087" cy="3552826"/>
          </a:xfrm>
          <a:solidFill>
            <a:schemeClr val="accent1">
              <a:lumMod val="40000"/>
              <a:lumOff val="60000"/>
            </a:schemeClr>
          </a:solidFill>
          <a:ln>
            <a:solidFill>
              <a:schemeClr val="tx1"/>
            </a:solidFill>
          </a:ln>
        </p:spPr>
        <p:txBody>
          <a:bodyPr/>
          <a:lstStyle/>
          <a:p>
            <a:pPr marL="0" indent="0">
              <a:buNone/>
            </a:pPr>
            <a:r>
              <a:rPr lang="en-US" dirty="0">
                <a:solidFill>
                  <a:srgbClr val="00B050"/>
                </a:solidFill>
              </a:rPr>
              <a:t>Fiscal Policy (FP)</a:t>
            </a:r>
          </a:p>
          <a:p>
            <a:r>
              <a:rPr lang="en-US" dirty="0"/>
              <a:t>Increases or decreases AD through taxes and government expenditure.</a:t>
            </a:r>
          </a:p>
          <a:p>
            <a:r>
              <a:rPr lang="en-US" dirty="0"/>
              <a:t>↑↓ G and </a:t>
            </a:r>
            <a:r>
              <a:rPr lang="en-US" dirty="0" err="1"/>
              <a:t>gov</a:t>
            </a:r>
            <a:r>
              <a:rPr lang="en-US" dirty="0"/>
              <a:t> transfers, ↑↓ T</a:t>
            </a:r>
          </a:p>
        </p:txBody>
      </p:sp>
      <p:sp>
        <p:nvSpPr>
          <p:cNvPr id="4" name="Content Placeholder 2"/>
          <p:cNvSpPr txBox="1">
            <a:spLocks/>
          </p:cNvSpPr>
          <p:nvPr/>
        </p:nvSpPr>
        <p:spPr>
          <a:xfrm>
            <a:off x="6531322" y="2489200"/>
            <a:ext cx="5137087" cy="3552826"/>
          </a:xfrm>
          <a:prstGeom prst="rect">
            <a:avLst/>
          </a:prstGeom>
          <a:ln>
            <a:solidFill>
              <a:schemeClr val="tx1"/>
            </a:solidFill>
          </a:ln>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mn-cs"/>
              </a:rPr>
              <a:t>Monetary Policy (MP)</a:t>
            </a:r>
          </a:p>
          <a:p>
            <a:pPr>
              <a:defRPr/>
            </a:pPr>
            <a:r>
              <a:rPr lang="en-US" dirty="0"/>
              <a:t>Increases or decreases AD by changing interest rate.</a:t>
            </a:r>
            <a:endPar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Calibri" panose="020F0502020204030204"/>
                <a:ea typeface="+mn-ea"/>
                <a:cs typeface="+mn-cs"/>
              </a:rPr>
              <a:t>Lowers or increases the interest rate. (How is this done? We’ll look at this in future chapters.)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Calibri" panose="020F0502020204030204"/>
                <a:ea typeface="+mn-ea"/>
                <a:cs typeface="+mn-cs"/>
              </a:rPr>
              <a:t>When the interest rate is lower, cost of borrowing is lower which has the result that: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alibri" panose="020F0502020204030204"/>
                <a:ea typeface="+mn-ea"/>
                <a:cs typeface="+mn-cs"/>
              </a:rPr>
              <a:t>Businesses can invest more (↑I)</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alibri" panose="020F0502020204030204"/>
                <a:ea typeface="+mn-ea"/>
                <a:cs typeface="+mn-cs"/>
              </a:rPr>
              <a:t>Consumers can purchase interest sensitive things such as houses and cars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4626454" y="6290984"/>
            <a:ext cx="2733727" cy="369332"/>
          </a:xfrm>
          <a:prstGeom prst="rect">
            <a:avLst/>
          </a:prstGeom>
          <a:solidFill>
            <a:schemeClr val="bg1">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 = C + I + G + (X-M)</a:t>
            </a:r>
          </a:p>
        </p:txBody>
      </p:sp>
      <p:sp>
        <p:nvSpPr>
          <p:cNvPr id="7" name="Right Arrow 6"/>
          <p:cNvSpPr/>
          <p:nvPr/>
        </p:nvSpPr>
        <p:spPr>
          <a:xfrm rot="9351534">
            <a:off x="3729255" y="1501209"/>
            <a:ext cx="2459200" cy="6765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198077">
            <a:off x="6260868" y="1503332"/>
            <a:ext cx="2459200" cy="6765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stretch>
            <a:fillRect/>
          </a:stretch>
        </p:blipFill>
        <p:spPr>
          <a:xfrm>
            <a:off x="965200" y="5193261"/>
            <a:ext cx="1448002" cy="1467055"/>
          </a:xfrm>
          <a:prstGeom prst="rect">
            <a:avLst/>
          </a:prstGeom>
        </p:spPr>
      </p:pic>
      <p:pic>
        <p:nvPicPr>
          <p:cNvPr id="10" name="Picture 9"/>
          <p:cNvPicPr>
            <a:picLocks noChangeAspect="1"/>
          </p:cNvPicPr>
          <p:nvPr/>
        </p:nvPicPr>
        <p:blipFill>
          <a:blip r:embed="rId3"/>
          <a:stretch>
            <a:fillRect/>
          </a:stretch>
        </p:blipFill>
        <p:spPr>
          <a:xfrm>
            <a:off x="2652932" y="5209087"/>
            <a:ext cx="1733792" cy="1162212"/>
          </a:xfrm>
          <a:prstGeom prst="rect">
            <a:avLst/>
          </a:prstGeom>
        </p:spPr>
      </p:pic>
      <p:pic>
        <p:nvPicPr>
          <p:cNvPr id="11" name="Picture 10"/>
          <p:cNvPicPr>
            <a:picLocks noChangeAspect="1"/>
          </p:cNvPicPr>
          <p:nvPr/>
        </p:nvPicPr>
        <p:blipFill>
          <a:blip r:embed="rId4"/>
          <a:stretch>
            <a:fillRect/>
          </a:stretch>
        </p:blipFill>
        <p:spPr>
          <a:xfrm>
            <a:off x="9471613" y="1405467"/>
            <a:ext cx="2011020" cy="1309135"/>
          </a:xfrm>
          <a:prstGeom prst="rect">
            <a:avLst/>
          </a:prstGeom>
        </p:spPr>
      </p:pic>
      <p:sp>
        <p:nvSpPr>
          <p:cNvPr id="6" name="TextBox 5"/>
          <p:cNvSpPr txBox="1"/>
          <p:nvPr/>
        </p:nvSpPr>
        <p:spPr>
          <a:xfrm>
            <a:off x="757286" y="1248700"/>
            <a:ext cx="3311832" cy="646331"/>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Government can step in to increase AD in two main ways:</a:t>
            </a:r>
          </a:p>
        </p:txBody>
      </p:sp>
      <p:sp>
        <p:nvSpPr>
          <p:cNvPr id="12" name="Right Arrow 11"/>
          <p:cNvSpPr/>
          <p:nvPr/>
        </p:nvSpPr>
        <p:spPr>
          <a:xfrm rot="16200000">
            <a:off x="4734385" y="6062038"/>
            <a:ext cx="321464" cy="2089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06477" y="246303"/>
            <a:ext cx="3179910" cy="1077218"/>
          </a:xfrm>
          <a:prstGeom prst="rect">
            <a:avLst/>
          </a:prstGeom>
          <a:solidFill>
            <a:srgbClr val="FFFF00"/>
          </a:solidFill>
        </p:spPr>
        <p:txBody>
          <a:bodyPr wrap="square" rtlCol="0">
            <a:spAutoFit/>
          </a:bodyPr>
          <a:lstStyle/>
          <a:p>
            <a:r>
              <a:rPr lang="en-AU" sz="1600" dirty="0">
                <a:solidFill>
                  <a:srgbClr val="FF0000"/>
                </a:solidFill>
              </a:rPr>
              <a:t>Summary</a:t>
            </a:r>
          </a:p>
          <a:p>
            <a:r>
              <a:rPr lang="en-AU" sz="1600" dirty="0">
                <a:solidFill>
                  <a:srgbClr val="FF0000"/>
                </a:solidFill>
              </a:rPr>
              <a:t>Two main methods of intervention:</a:t>
            </a:r>
          </a:p>
          <a:p>
            <a:r>
              <a:rPr lang="en-AU" sz="1600" dirty="0">
                <a:solidFill>
                  <a:srgbClr val="FF0000"/>
                </a:solidFill>
              </a:rPr>
              <a:t>Fiscal Policy and Monetary Policy</a:t>
            </a:r>
          </a:p>
          <a:p>
            <a:r>
              <a:rPr lang="en-AU" sz="1600" dirty="0">
                <a:solidFill>
                  <a:srgbClr val="FF0000"/>
                </a:solidFill>
              </a:rPr>
              <a:t>Both affect the AD.</a:t>
            </a:r>
          </a:p>
        </p:txBody>
      </p:sp>
      <p:sp>
        <p:nvSpPr>
          <p:cNvPr id="14" name="Right Arrow 13"/>
          <p:cNvSpPr/>
          <p:nvPr/>
        </p:nvSpPr>
        <p:spPr>
          <a:xfrm rot="5400000">
            <a:off x="4734385" y="6632460"/>
            <a:ext cx="321464" cy="2089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022855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2594" y="-51123"/>
            <a:ext cx="10515600" cy="908809"/>
          </a:xfrm>
        </p:spPr>
        <p:txBody>
          <a:bodyPr/>
          <a:lstStyle/>
          <a:p>
            <a:r>
              <a:rPr lang="en-US" dirty="0"/>
              <a:t>Two Types of Stabilization Policy</a:t>
            </a:r>
          </a:p>
        </p:txBody>
      </p:sp>
      <p:sp>
        <p:nvSpPr>
          <p:cNvPr id="3" name="Content Placeholder 2"/>
          <p:cNvSpPr>
            <a:spLocks noGrp="1"/>
          </p:cNvSpPr>
          <p:nvPr>
            <p:ph idx="1"/>
          </p:nvPr>
        </p:nvSpPr>
        <p:spPr>
          <a:xfrm>
            <a:off x="1997613" y="4821879"/>
            <a:ext cx="3714417" cy="1852053"/>
          </a:xfrm>
          <a:solidFill>
            <a:schemeClr val="accent4">
              <a:lumMod val="20000"/>
              <a:lumOff val="80000"/>
            </a:schemeClr>
          </a:solidFill>
        </p:spPr>
        <p:txBody>
          <a:bodyPr>
            <a:normAutofit fontScale="70000" lnSpcReduction="20000"/>
          </a:bodyPr>
          <a:lstStyle/>
          <a:p>
            <a:pPr marL="0" indent="0">
              <a:buNone/>
            </a:pPr>
            <a:r>
              <a:rPr lang="en-US" b="1" u="sng" dirty="0"/>
              <a:t>Fiscal Policy</a:t>
            </a:r>
          </a:p>
          <a:p>
            <a:r>
              <a:rPr lang="en-US" dirty="0"/>
              <a:t>Increase/decrease AD using</a:t>
            </a:r>
          </a:p>
          <a:p>
            <a:pPr lvl="1"/>
            <a:r>
              <a:rPr lang="en-US" dirty="0"/>
              <a:t>Tax -&gt; affects C and I</a:t>
            </a:r>
          </a:p>
          <a:p>
            <a:pPr lvl="1"/>
            <a:r>
              <a:rPr lang="en-US" dirty="0" err="1"/>
              <a:t>Gov</a:t>
            </a:r>
            <a:r>
              <a:rPr lang="en-US" dirty="0"/>
              <a:t> Expenditure</a:t>
            </a:r>
          </a:p>
          <a:p>
            <a:pPr lvl="2"/>
            <a:r>
              <a:rPr lang="en-US" dirty="0" err="1"/>
              <a:t>Gov</a:t>
            </a:r>
            <a:r>
              <a:rPr lang="en-US" dirty="0"/>
              <a:t> spending (G)</a:t>
            </a:r>
          </a:p>
          <a:p>
            <a:pPr lvl="2"/>
            <a:r>
              <a:rPr lang="en-US" dirty="0" err="1"/>
              <a:t>Gov</a:t>
            </a:r>
            <a:r>
              <a:rPr lang="en-US" dirty="0"/>
              <a:t> transfers -&gt; affects C and I</a:t>
            </a:r>
          </a:p>
        </p:txBody>
      </p:sp>
      <p:pic>
        <p:nvPicPr>
          <p:cNvPr id="4" name="Picture 3"/>
          <p:cNvPicPr>
            <a:picLocks noChangeAspect="1"/>
          </p:cNvPicPr>
          <p:nvPr/>
        </p:nvPicPr>
        <p:blipFill>
          <a:blip r:embed="rId2"/>
          <a:stretch>
            <a:fillRect/>
          </a:stretch>
        </p:blipFill>
        <p:spPr>
          <a:xfrm>
            <a:off x="1954723" y="742469"/>
            <a:ext cx="2297955" cy="2043538"/>
          </a:xfrm>
          <a:prstGeom prst="rect">
            <a:avLst/>
          </a:prstGeom>
        </p:spPr>
      </p:pic>
      <p:pic>
        <p:nvPicPr>
          <p:cNvPr id="5" name="Picture 4"/>
          <p:cNvPicPr>
            <a:picLocks noChangeAspect="1"/>
          </p:cNvPicPr>
          <p:nvPr/>
        </p:nvPicPr>
        <p:blipFill>
          <a:blip r:embed="rId3"/>
          <a:stretch>
            <a:fillRect/>
          </a:stretch>
        </p:blipFill>
        <p:spPr>
          <a:xfrm>
            <a:off x="4252678" y="878550"/>
            <a:ext cx="2517776" cy="2043538"/>
          </a:xfrm>
          <a:prstGeom prst="rect">
            <a:avLst/>
          </a:prstGeom>
        </p:spPr>
      </p:pic>
      <p:pic>
        <p:nvPicPr>
          <p:cNvPr id="11" name="Picture 10"/>
          <p:cNvPicPr>
            <a:picLocks noChangeAspect="1"/>
          </p:cNvPicPr>
          <p:nvPr/>
        </p:nvPicPr>
        <p:blipFill>
          <a:blip r:embed="rId4"/>
          <a:stretch>
            <a:fillRect/>
          </a:stretch>
        </p:blipFill>
        <p:spPr>
          <a:xfrm>
            <a:off x="6687065" y="902568"/>
            <a:ext cx="4753719" cy="2558976"/>
          </a:xfrm>
          <a:prstGeom prst="rect">
            <a:avLst/>
          </a:prstGeom>
        </p:spPr>
      </p:pic>
      <p:sp>
        <p:nvSpPr>
          <p:cNvPr id="12" name="Content Placeholder 2"/>
          <p:cNvSpPr txBox="1">
            <a:spLocks/>
          </p:cNvSpPr>
          <p:nvPr/>
        </p:nvSpPr>
        <p:spPr>
          <a:xfrm>
            <a:off x="6419785" y="4821879"/>
            <a:ext cx="3591113" cy="1780477"/>
          </a:xfrm>
          <a:prstGeom prst="rect">
            <a:avLst/>
          </a:prstGeom>
          <a:solidFill>
            <a:schemeClr val="accent1">
              <a:lumMod val="20000"/>
              <a:lumOff val="80000"/>
            </a:schemeClr>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u="sng" dirty="0"/>
              <a:t>Monetary Policy</a:t>
            </a:r>
          </a:p>
          <a:p>
            <a:r>
              <a:rPr lang="en-US" dirty="0"/>
              <a:t>Increase/decrease AD using</a:t>
            </a:r>
          </a:p>
          <a:p>
            <a:pPr lvl="1"/>
            <a:r>
              <a:rPr lang="en-US" dirty="0"/>
              <a:t>Interest Rates -&gt; affects C and I</a:t>
            </a:r>
          </a:p>
        </p:txBody>
      </p:sp>
      <p:sp>
        <p:nvSpPr>
          <p:cNvPr id="13" name="Down Arrow 12"/>
          <p:cNvSpPr/>
          <p:nvPr/>
        </p:nvSpPr>
        <p:spPr>
          <a:xfrm rot="3158178">
            <a:off x="4042924" y="3379234"/>
            <a:ext cx="696360" cy="16280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rot="18392436">
            <a:off x="5525235" y="3355586"/>
            <a:ext cx="696360" cy="17521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997614" y="2551090"/>
            <a:ext cx="2185060" cy="646331"/>
          </a:xfrm>
          <a:prstGeom prst="rect">
            <a:avLst/>
          </a:prstGeom>
          <a:noFill/>
        </p:spPr>
        <p:txBody>
          <a:bodyPr wrap="square" rtlCol="0">
            <a:spAutoFit/>
          </a:bodyPr>
          <a:lstStyle/>
          <a:p>
            <a:r>
              <a:rPr lang="en-US" dirty="0"/>
              <a:t>Increase AD in a negative output gap.</a:t>
            </a:r>
          </a:p>
        </p:txBody>
      </p:sp>
      <p:sp>
        <p:nvSpPr>
          <p:cNvPr id="16" name="TextBox 15"/>
          <p:cNvSpPr txBox="1"/>
          <p:nvPr/>
        </p:nvSpPr>
        <p:spPr>
          <a:xfrm>
            <a:off x="4391105" y="2601873"/>
            <a:ext cx="2185060" cy="646331"/>
          </a:xfrm>
          <a:prstGeom prst="rect">
            <a:avLst/>
          </a:prstGeom>
          <a:noFill/>
        </p:spPr>
        <p:txBody>
          <a:bodyPr wrap="square" rtlCol="0">
            <a:spAutoFit/>
          </a:bodyPr>
          <a:lstStyle/>
          <a:p>
            <a:r>
              <a:rPr lang="en-US" dirty="0"/>
              <a:t>Decrease AD in a positive output gap.</a:t>
            </a:r>
          </a:p>
        </p:txBody>
      </p:sp>
      <p:sp>
        <p:nvSpPr>
          <p:cNvPr id="17" name="TextBox 16"/>
          <p:cNvSpPr txBox="1"/>
          <p:nvPr/>
        </p:nvSpPr>
        <p:spPr>
          <a:xfrm>
            <a:off x="1698171" y="605642"/>
            <a:ext cx="10236530" cy="2992581"/>
          </a:xfrm>
          <a:prstGeom prst="rect">
            <a:avLst/>
          </a:prstGeom>
          <a:noFill/>
          <a:ln w="76200">
            <a:solidFill>
              <a:schemeClr val="tx1"/>
            </a:solidFill>
          </a:ln>
        </p:spPr>
        <p:txBody>
          <a:bodyPr wrap="square" rtlCol="0">
            <a:spAutoFit/>
          </a:bodyPr>
          <a:lstStyle/>
          <a:p>
            <a:endParaRPr lang="en-US" dirty="0"/>
          </a:p>
        </p:txBody>
      </p:sp>
      <p:sp>
        <p:nvSpPr>
          <p:cNvPr id="18" name="TextBox 17"/>
          <p:cNvSpPr txBox="1"/>
          <p:nvPr/>
        </p:nvSpPr>
        <p:spPr>
          <a:xfrm>
            <a:off x="8704613" y="3622241"/>
            <a:ext cx="3487387" cy="1077218"/>
          </a:xfrm>
          <a:prstGeom prst="rect">
            <a:avLst/>
          </a:prstGeom>
          <a:solidFill>
            <a:srgbClr val="FFFF00"/>
          </a:solidFill>
        </p:spPr>
        <p:txBody>
          <a:bodyPr wrap="square" rtlCol="0">
            <a:spAutoFit/>
          </a:bodyPr>
          <a:lstStyle/>
          <a:p>
            <a:r>
              <a:rPr lang="en-US" sz="1600" dirty="0">
                <a:solidFill>
                  <a:srgbClr val="FF0000"/>
                </a:solidFill>
              </a:rPr>
              <a:t>Summary</a:t>
            </a:r>
          </a:p>
          <a:p>
            <a:r>
              <a:rPr lang="en-US" sz="1600" dirty="0">
                <a:solidFill>
                  <a:srgbClr val="FF0000"/>
                </a:solidFill>
              </a:rPr>
              <a:t>Both Fiscal Policy and Monetary Policy aim to do the same thing; change AD to stabilize the economy. </a:t>
            </a:r>
          </a:p>
        </p:txBody>
      </p:sp>
    </p:spTree>
    <p:extLst>
      <p:ext uri="{BB962C8B-B14F-4D97-AF65-F5344CB8AC3E}">
        <p14:creationId xmlns:p14="http://schemas.microsoft.com/office/powerpoint/2010/main" val="217702940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32263"/>
            <a:ext cx="10515600" cy="4779818"/>
          </a:xfrm>
        </p:spPr>
        <p:txBody>
          <a:bodyPr>
            <a:normAutofit fontScale="77500" lnSpcReduction="20000"/>
          </a:bodyPr>
          <a:lstStyle/>
          <a:p>
            <a:r>
              <a:rPr lang="en-US" dirty="0"/>
              <a:t>What is meant by a stabilization policy?</a:t>
            </a:r>
          </a:p>
          <a:p>
            <a:r>
              <a:rPr lang="en-US" dirty="0">
                <a:solidFill>
                  <a:srgbClr val="FF0000"/>
                </a:solidFill>
              </a:rPr>
              <a:t>This is where the government tries to keep the economy closer to Y</a:t>
            </a:r>
            <a:r>
              <a:rPr lang="en-US" baseline="-25000" dirty="0">
                <a:solidFill>
                  <a:srgbClr val="FF0000"/>
                </a:solidFill>
              </a:rPr>
              <a:t>P</a:t>
            </a:r>
            <a:r>
              <a:rPr lang="en-US" dirty="0">
                <a:solidFill>
                  <a:srgbClr val="FF0000"/>
                </a:solidFill>
              </a:rPr>
              <a:t> by reducing the size of output gaps.</a:t>
            </a:r>
          </a:p>
          <a:p>
            <a:r>
              <a:rPr lang="en-US" dirty="0"/>
              <a:t>How can fiscal policy be considered a type of stabilization policy?</a:t>
            </a:r>
          </a:p>
          <a:p>
            <a:r>
              <a:rPr lang="en-US" dirty="0">
                <a:solidFill>
                  <a:srgbClr val="FF0000"/>
                </a:solidFill>
              </a:rPr>
              <a:t>Fiscal Policy is stabilization policy because it reduces the size of output gaps through changing AD (Expansionary FP in a recession and Contractionary FP in an inflationary gap). </a:t>
            </a:r>
          </a:p>
          <a:p>
            <a:r>
              <a:rPr lang="en-US" dirty="0"/>
              <a:t>When the economy automatically adjusts back to long run equilibrium in the long run, should this be considered a type of stabilization policy?</a:t>
            </a:r>
          </a:p>
          <a:p>
            <a:r>
              <a:rPr lang="en-US" dirty="0">
                <a:solidFill>
                  <a:srgbClr val="FF0000"/>
                </a:solidFill>
              </a:rPr>
              <a:t>No. It does not involve any policy because it happens without a government.</a:t>
            </a:r>
          </a:p>
          <a:p>
            <a:r>
              <a:rPr lang="en-US" dirty="0"/>
              <a:t>What is the common thing between fiscal policy and monetary policy?</a:t>
            </a:r>
          </a:p>
          <a:p>
            <a:r>
              <a:rPr lang="en-US" dirty="0">
                <a:solidFill>
                  <a:srgbClr val="FF0000"/>
                </a:solidFill>
              </a:rPr>
              <a:t>They both seek to increase or decrease AD.</a:t>
            </a:r>
          </a:p>
          <a:p>
            <a:r>
              <a:rPr lang="en-US" dirty="0"/>
              <a:t>How will the business cycle look different when there is stabilization policy?</a:t>
            </a:r>
          </a:p>
          <a:p>
            <a:r>
              <a:rPr lang="en-US" dirty="0">
                <a:solidFill>
                  <a:srgbClr val="FF0000"/>
                </a:solidFill>
              </a:rPr>
              <a:t>It will look flatter. </a:t>
            </a:r>
          </a:p>
          <a:p>
            <a:endParaRPr lang="en-US" dirty="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9163" y="4631654"/>
            <a:ext cx="3282142" cy="1802396"/>
          </a:xfrm>
          <a:prstGeom prst="rect">
            <a:avLst/>
          </a:prstGeom>
        </p:spPr>
      </p:pic>
    </p:spTree>
    <p:extLst>
      <p:ext uri="{BB962C8B-B14F-4D97-AF65-F5344CB8AC3E}">
        <p14:creationId xmlns:p14="http://schemas.microsoft.com/office/powerpoint/2010/main" val="381360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063762" cy="373429"/>
          </a:xfrm>
        </p:spPr>
        <p:txBody>
          <a:bodyPr>
            <a:normAutofit fontScale="90000"/>
          </a:bodyPr>
          <a:lstStyle/>
          <a:p>
            <a:r>
              <a:rPr lang="en-AU" dirty="0"/>
              <a:t>Two Causes of Inflation</a:t>
            </a:r>
          </a:p>
        </p:txBody>
      </p:sp>
      <p:graphicFrame>
        <p:nvGraphicFramePr>
          <p:cNvPr id="6" name="Content Placeholder 5"/>
          <p:cNvGraphicFramePr>
            <a:graphicFrameLocks noGrp="1"/>
          </p:cNvGraphicFramePr>
          <p:nvPr>
            <p:ph idx="1"/>
          </p:nvPr>
        </p:nvGraphicFramePr>
        <p:xfrm>
          <a:off x="703386" y="1046283"/>
          <a:ext cx="10650414" cy="5372103"/>
        </p:xfrm>
        <a:graphic>
          <a:graphicData uri="http://schemas.openxmlformats.org/drawingml/2006/table">
            <a:tbl>
              <a:tblPr firstRow="1" bandRow="1">
                <a:tableStyleId>{5C22544A-7EE6-4342-B048-85BDC9FD1C3A}</a:tableStyleId>
              </a:tblPr>
              <a:tblGrid>
                <a:gridCol w="677006">
                  <a:extLst>
                    <a:ext uri="{9D8B030D-6E8A-4147-A177-3AD203B41FA5}">
                      <a16:colId xmlns:a16="http://schemas.microsoft.com/office/drawing/2014/main" val="1067574938"/>
                    </a:ext>
                  </a:extLst>
                </a:gridCol>
                <a:gridCol w="5152293">
                  <a:extLst>
                    <a:ext uri="{9D8B030D-6E8A-4147-A177-3AD203B41FA5}">
                      <a16:colId xmlns:a16="http://schemas.microsoft.com/office/drawing/2014/main" val="3184685417"/>
                    </a:ext>
                  </a:extLst>
                </a:gridCol>
                <a:gridCol w="4821115">
                  <a:extLst>
                    <a:ext uri="{9D8B030D-6E8A-4147-A177-3AD203B41FA5}">
                      <a16:colId xmlns:a16="http://schemas.microsoft.com/office/drawing/2014/main" val="2361944351"/>
                    </a:ext>
                  </a:extLst>
                </a:gridCol>
              </a:tblGrid>
              <a:tr h="594261">
                <a:tc>
                  <a:txBody>
                    <a:bodyPr/>
                    <a:lstStyle/>
                    <a:p>
                      <a:endParaRPr lang="en-AU" dirty="0"/>
                    </a:p>
                  </a:txBody>
                  <a:tcPr/>
                </a:tc>
                <a:tc>
                  <a:txBody>
                    <a:bodyPr/>
                    <a:lstStyle/>
                    <a:p>
                      <a:r>
                        <a:rPr lang="en-AU" dirty="0"/>
                        <a:t>Decreases</a:t>
                      </a:r>
                    </a:p>
                  </a:txBody>
                  <a:tcPr/>
                </a:tc>
                <a:tc>
                  <a:txBody>
                    <a:bodyPr/>
                    <a:lstStyle/>
                    <a:p>
                      <a:r>
                        <a:rPr lang="en-AU" dirty="0"/>
                        <a:t>Increases</a:t>
                      </a:r>
                    </a:p>
                  </a:txBody>
                  <a:tcPr/>
                </a:tc>
                <a:extLst>
                  <a:ext uri="{0D108BD9-81ED-4DB2-BD59-A6C34878D82A}">
                    <a16:rowId xmlns:a16="http://schemas.microsoft.com/office/drawing/2014/main" val="1012946191"/>
                  </a:ext>
                </a:extLst>
              </a:tr>
              <a:tr h="2388921">
                <a:tc>
                  <a:txBody>
                    <a:bodyPr/>
                    <a:lstStyle/>
                    <a:p>
                      <a:r>
                        <a:rPr lang="en-AU" dirty="0"/>
                        <a:t>AD</a:t>
                      </a:r>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2846596621"/>
                  </a:ext>
                </a:extLst>
              </a:tr>
              <a:tr h="2388921">
                <a:tc>
                  <a:txBody>
                    <a:bodyPr/>
                    <a:lstStyle/>
                    <a:p>
                      <a:r>
                        <a:rPr lang="en-AU" dirty="0"/>
                        <a:t>SRAS</a:t>
                      </a:r>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1028293080"/>
                  </a:ext>
                </a:extLst>
              </a:tr>
            </a:tbl>
          </a:graphicData>
        </a:graphic>
      </p:graphicFrame>
      <p:pic>
        <p:nvPicPr>
          <p:cNvPr id="4" name="Picture 3"/>
          <p:cNvPicPr>
            <a:picLocks noChangeAspect="1"/>
          </p:cNvPicPr>
          <p:nvPr/>
        </p:nvPicPr>
        <p:blipFill>
          <a:blip r:embed="rId2"/>
          <a:stretch>
            <a:fillRect/>
          </a:stretch>
        </p:blipFill>
        <p:spPr>
          <a:xfrm>
            <a:off x="6630302" y="1673539"/>
            <a:ext cx="2202794" cy="2274206"/>
          </a:xfrm>
          <a:prstGeom prst="rect">
            <a:avLst/>
          </a:prstGeom>
        </p:spPr>
      </p:pic>
      <p:pic>
        <p:nvPicPr>
          <p:cNvPr id="5" name="Picture 4"/>
          <p:cNvPicPr>
            <a:picLocks noChangeAspect="1"/>
          </p:cNvPicPr>
          <p:nvPr/>
        </p:nvPicPr>
        <p:blipFill>
          <a:blip r:embed="rId3"/>
          <a:stretch>
            <a:fillRect/>
          </a:stretch>
        </p:blipFill>
        <p:spPr>
          <a:xfrm>
            <a:off x="1723293" y="1796631"/>
            <a:ext cx="2303585" cy="1992064"/>
          </a:xfrm>
          <a:prstGeom prst="rect">
            <a:avLst/>
          </a:prstGeom>
        </p:spPr>
      </p:pic>
      <p:sp>
        <p:nvSpPr>
          <p:cNvPr id="7" name="TextBox 6"/>
          <p:cNvSpPr txBox="1"/>
          <p:nvPr/>
        </p:nvSpPr>
        <p:spPr>
          <a:xfrm>
            <a:off x="4211515" y="1796631"/>
            <a:ext cx="2136531" cy="646331"/>
          </a:xfrm>
          <a:prstGeom prst="rect">
            <a:avLst/>
          </a:prstGeom>
          <a:noFill/>
        </p:spPr>
        <p:txBody>
          <a:bodyPr wrap="square" rtlCol="0">
            <a:spAutoFit/>
          </a:bodyPr>
          <a:lstStyle/>
          <a:p>
            <a:r>
              <a:rPr lang="en-AU" dirty="0">
                <a:solidFill>
                  <a:srgbClr val="FF0000"/>
                </a:solidFill>
              </a:rPr>
              <a:t>Negative Output Gap</a:t>
            </a:r>
            <a:endParaRPr lang="en-AU" dirty="0"/>
          </a:p>
        </p:txBody>
      </p:sp>
      <p:sp>
        <p:nvSpPr>
          <p:cNvPr id="8" name="TextBox 7"/>
          <p:cNvSpPr txBox="1"/>
          <p:nvPr/>
        </p:nvSpPr>
        <p:spPr>
          <a:xfrm>
            <a:off x="8951470" y="1796631"/>
            <a:ext cx="2136531" cy="369332"/>
          </a:xfrm>
          <a:prstGeom prst="rect">
            <a:avLst/>
          </a:prstGeom>
          <a:noFill/>
        </p:spPr>
        <p:txBody>
          <a:bodyPr wrap="square" rtlCol="0">
            <a:spAutoFit/>
          </a:bodyPr>
          <a:lstStyle/>
          <a:p>
            <a:r>
              <a:rPr lang="en-AU" dirty="0">
                <a:solidFill>
                  <a:srgbClr val="00B050"/>
                </a:solidFill>
              </a:rPr>
              <a:t>Positive Output Gap</a:t>
            </a:r>
            <a:endParaRPr lang="en-AU" dirty="0"/>
          </a:p>
        </p:txBody>
      </p:sp>
      <p:pic>
        <p:nvPicPr>
          <p:cNvPr id="9" name="Picture 8"/>
          <p:cNvPicPr>
            <a:picLocks noChangeAspect="1"/>
          </p:cNvPicPr>
          <p:nvPr/>
        </p:nvPicPr>
        <p:blipFill>
          <a:blip r:embed="rId4"/>
          <a:stretch>
            <a:fillRect/>
          </a:stretch>
        </p:blipFill>
        <p:spPr>
          <a:xfrm>
            <a:off x="1534257" y="4184347"/>
            <a:ext cx="2681655" cy="2128530"/>
          </a:xfrm>
          <a:prstGeom prst="rect">
            <a:avLst/>
          </a:prstGeom>
        </p:spPr>
      </p:pic>
      <p:sp>
        <p:nvSpPr>
          <p:cNvPr id="11" name="TextBox 10"/>
          <p:cNvSpPr txBox="1"/>
          <p:nvPr/>
        </p:nvSpPr>
        <p:spPr>
          <a:xfrm>
            <a:off x="4325816" y="4184347"/>
            <a:ext cx="2136531" cy="646331"/>
          </a:xfrm>
          <a:prstGeom prst="rect">
            <a:avLst/>
          </a:prstGeom>
          <a:noFill/>
        </p:spPr>
        <p:txBody>
          <a:bodyPr wrap="square" rtlCol="0">
            <a:spAutoFit/>
          </a:bodyPr>
          <a:lstStyle/>
          <a:p>
            <a:r>
              <a:rPr lang="en-AU" dirty="0">
                <a:solidFill>
                  <a:srgbClr val="FF0000"/>
                </a:solidFill>
              </a:rPr>
              <a:t>Negative Output Gap</a:t>
            </a:r>
            <a:endParaRPr lang="en-AU" dirty="0"/>
          </a:p>
        </p:txBody>
      </p:sp>
      <p:pic>
        <p:nvPicPr>
          <p:cNvPr id="13" name="Picture 12"/>
          <p:cNvPicPr>
            <a:picLocks noChangeAspect="1"/>
          </p:cNvPicPr>
          <p:nvPr/>
        </p:nvPicPr>
        <p:blipFill>
          <a:blip r:embed="rId5"/>
          <a:stretch>
            <a:fillRect/>
          </a:stretch>
        </p:blipFill>
        <p:spPr>
          <a:xfrm>
            <a:off x="6630302" y="4114800"/>
            <a:ext cx="2416068" cy="2198077"/>
          </a:xfrm>
          <a:prstGeom prst="rect">
            <a:avLst/>
          </a:prstGeom>
        </p:spPr>
      </p:pic>
      <p:sp>
        <p:nvSpPr>
          <p:cNvPr id="14" name="TextBox 13"/>
          <p:cNvSpPr txBox="1"/>
          <p:nvPr/>
        </p:nvSpPr>
        <p:spPr>
          <a:xfrm>
            <a:off x="9214338" y="4255474"/>
            <a:ext cx="1873663" cy="646331"/>
          </a:xfrm>
          <a:prstGeom prst="rect">
            <a:avLst/>
          </a:prstGeom>
          <a:noFill/>
        </p:spPr>
        <p:txBody>
          <a:bodyPr wrap="square" rtlCol="0">
            <a:spAutoFit/>
          </a:bodyPr>
          <a:lstStyle/>
          <a:p>
            <a:r>
              <a:rPr lang="en-AU" dirty="0">
                <a:solidFill>
                  <a:srgbClr val="00B050"/>
                </a:solidFill>
              </a:rPr>
              <a:t>Positive Output Gap</a:t>
            </a:r>
            <a:endParaRPr lang="en-AU" dirty="0"/>
          </a:p>
        </p:txBody>
      </p:sp>
      <p:sp>
        <p:nvSpPr>
          <p:cNvPr id="17" name="TextBox 16"/>
          <p:cNvSpPr txBox="1"/>
          <p:nvPr/>
        </p:nvSpPr>
        <p:spPr>
          <a:xfrm>
            <a:off x="4342273" y="3325137"/>
            <a:ext cx="2022230" cy="523220"/>
          </a:xfrm>
          <a:prstGeom prst="rect">
            <a:avLst/>
          </a:prstGeom>
          <a:noFill/>
        </p:spPr>
        <p:txBody>
          <a:bodyPr wrap="square" rtlCol="0">
            <a:spAutoFit/>
          </a:bodyPr>
          <a:lstStyle/>
          <a:p>
            <a:r>
              <a:rPr lang="en-AU" sz="1400" dirty="0"/>
              <a:t>This is the ‘classic’ recession situation.</a:t>
            </a:r>
          </a:p>
        </p:txBody>
      </p:sp>
      <p:sp>
        <p:nvSpPr>
          <p:cNvPr id="3" name="TextBox 2"/>
          <p:cNvSpPr txBox="1"/>
          <p:nvPr/>
        </p:nvSpPr>
        <p:spPr>
          <a:xfrm>
            <a:off x="2286000" y="3371928"/>
            <a:ext cx="509954" cy="276999"/>
          </a:xfrm>
          <a:prstGeom prst="rect">
            <a:avLst/>
          </a:prstGeom>
          <a:noFill/>
        </p:spPr>
        <p:txBody>
          <a:bodyPr wrap="square" rtlCol="0">
            <a:spAutoFit/>
          </a:bodyPr>
          <a:lstStyle/>
          <a:p>
            <a:r>
              <a:rPr lang="en-AU" sz="1200" dirty="0" err="1"/>
              <a:t>Y</a:t>
            </a:r>
            <a:r>
              <a:rPr lang="en-AU" sz="1200" baseline="-25000" dirty="0" err="1"/>
              <a:t>actual</a:t>
            </a:r>
            <a:endParaRPr lang="en-AU" sz="1200" dirty="0"/>
          </a:p>
        </p:txBody>
      </p:sp>
      <p:sp>
        <p:nvSpPr>
          <p:cNvPr id="19" name="TextBox 18"/>
          <p:cNvSpPr txBox="1"/>
          <p:nvPr/>
        </p:nvSpPr>
        <p:spPr>
          <a:xfrm>
            <a:off x="7731699" y="3428168"/>
            <a:ext cx="509954" cy="276999"/>
          </a:xfrm>
          <a:prstGeom prst="rect">
            <a:avLst/>
          </a:prstGeom>
          <a:noFill/>
        </p:spPr>
        <p:txBody>
          <a:bodyPr wrap="square" rtlCol="0">
            <a:spAutoFit/>
          </a:bodyPr>
          <a:lstStyle/>
          <a:p>
            <a:r>
              <a:rPr lang="en-AU" sz="1200" dirty="0" err="1"/>
              <a:t>Y</a:t>
            </a:r>
            <a:r>
              <a:rPr lang="en-AU" sz="1200" baseline="-25000" dirty="0" err="1"/>
              <a:t>actual</a:t>
            </a:r>
            <a:endParaRPr lang="en-AU" sz="1200" dirty="0"/>
          </a:p>
        </p:txBody>
      </p:sp>
      <p:sp>
        <p:nvSpPr>
          <p:cNvPr id="20" name="TextBox 19"/>
          <p:cNvSpPr txBox="1"/>
          <p:nvPr/>
        </p:nvSpPr>
        <p:spPr>
          <a:xfrm>
            <a:off x="7738132" y="5846340"/>
            <a:ext cx="509954" cy="276999"/>
          </a:xfrm>
          <a:prstGeom prst="rect">
            <a:avLst/>
          </a:prstGeom>
          <a:noFill/>
        </p:spPr>
        <p:txBody>
          <a:bodyPr wrap="square" rtlCol="0">
            <a:spAutoFit/>
          </a:bodyPr>
          <a:lstStyle/>
          <a:p>
            <a:r>
              <a:rPr lang="en-AU" sz="1200" dirty="0" err="1"/>
              <a:t>Y</a:t>
            </a:r>
            <a:r>
              <a:rPr lang="en-AU" sz="1200" baseline="-25000" dirty="0" err="1"/>
              <a:t>actual</a:t>
            </a:r>
            <a:endParaRPr lang="en-AU" sz="1200" dirty="0"/>
          </a:p>
        </p:txBody>
      </p:sp>
      <p:cxnSp>
        <p:nvCxnSpPr>
          <p:cNvPr id="12" name="Straight Connector 11"/>
          <p:cNvCxnSpPr/>
          <p:nvPr/>
        </p:nvCxnSpPr>
        <p:spPr>
          <a:xfrm>
            <a:off x="7986676" y="5377005"/>
            <a:ext cx="0" cy="419385"/>
          </a:xfrm>
          <a:prstGeom prst="line">
            <a:avLst/>
          </a:prstGeom>
          <a:ln>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6901962" y="5310554"/>
            <a:ext cx="1084714" cy="16501"/>
          </a:xfrm>
          <a:prstGeom prst="line">
            <a:avLst/>
          </a:prstGeom>
          <a:ln>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7939453" y="5284311"/>
            <a:ext cx="75957" cy="4571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Oval 24"/>
          <p:cNvSpPr/>
          <p:nvPr/>
        </p:nvSpPr>
        <p:spPr>
          <a:xfrm>
            <a:off x="2420818" y="4847633"/>
            <a:ext cx="75957" cy="4571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p:cNvSpPr txBox="1"/>
          <p:nvPr/>
        </p:nvSpPr>
        <p:spPr>
          <a:xfrm>
            <a:off x="3009228" y="3110319"/>
            <a:ext cx="475117" cy="276999"/>
          </a:xfrm>
          <a:prstGeom prst="rect">
            <a:avLst/>
          </a:prstGeom>
          <a:noFill/>
        </p:spPr>
        <p:txBody>
          <a:bodyPr wrap="square" rtlCol="0">
            <a:spAutoFit/>
          </a:bodyPr>
          <a:lstStyle/>
          <a:p>
            <a:r>
              <a:rPr lang="en-AU" sz="1200" dirty="0"/>
              <a:t>AD</a:t>
            </a:r>
            <a:r>
              <a:rPr lang="en-AU" sz="1200" baseline="-25000" dirty="0"/>
              <a:t>1</a:t>
            </a:r>
            <a:endParaRPr lang="en-AU" sz="1200" dirty="0"/>
          </a:p>
        </p:txBody>
      </p:sp>
      <p:cxnSp>
        <p:nvCxnSpPr>
          <p:cNvPr id="23" name="Straight Connector 22"/>
          <p:cNvCxnSpPr>
            <a:endCxn id="26" idx="2"/>
          </p:cNvCxnSpPr>
          <p:nvPr/>
        </p:nvCxnSpPr>
        <p:spPr>
          <a:xfrm>
            <a:off x="2261716" y="2119796"/>
            <a:ext cx="1267327" cy="1129021"/>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065005" y="2093181"/>
            <a:ext cx="1267327" cy="1129021"/>
          </a:xfrm>
          <a:prstGeom prst="line">
            <a:avLst/>
          </a:prstGeom>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6"/>
          <a:stretch>
            <a:fillRect/>
          </a:stretch>
        </p:blipFill>
        <p:spPr>
          <a:xfrm>
            <a:off x="3591101" y="3110317"/>
            <a:ext cx="200053" cy="161948"/>
          </a:xfrm>
          <a:prstGeom prst="rect">
            <a:avLst/>
          </a:prstGeom>
        </p:spPr>
      </p:pic>
      <p:sp>
        <p:nvSpPr>
          <p:cNvPr id="26" name="TextBox 25"/>
          <p:cNvSpPr txBox="1"/>
          <p:nvPr/>
        </p:nvSpPr>
        <p:spPr>
          <a:xfrm>
            <a:off x="3291484" y="2971818"/>
            <a:ext cx="475117" cy="276999"/>
          </a:xfrm>
          <a:prstGeom prst="rect">
            <a:avLst/>
          </a:prstGeom>
          <a:noFill/>
        </p:spPr>
        <p:txBody>
          <a:bodyPr wrap="square" rtlCol="0">
            <a:spAutoFit/>
          </a:bodyPr>
          <a:lstStyle/>
          <a:p>
            <a:r>
              <a:rPr lang="en-AU" sz="1200" dirty="0"/>
              <a:t>AD</a:t>
            </a:r>
            <a:r>
              <a:rPr lang="en-AU" sz="1200" baseline="-25000" dirty="0"/>
              <a:t>0</a:t>
            </a:r>
            <a:endParaRPr lang="en-AU" sz="1200" dirty="0"/>
          </a:p>
        </p:txBody>
      </p:sp>
      <p:sp>
        <p:nvSpPr>
          <p:cNvPr id="29" name="Right Arrow 28"/>
          <p:cNvSpPr/>
          <p:nvPr/>
        </p:nvSpPr>
        <p:spPr>
          <a:xfrm rot="10800000">
            <a:off x="2918594" y="2971818"/>
            <a:ext cx="254516" cy="1384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Right Arrow 29"/>
          <p:cNvSpPr/>
          <p:nvPr/>
        </p:nvSpPr>
        <p:spPr>
          <a:xfrm>
            <a:off x="8009745" y="2792662"/>
            <a:ext cx="238342" cy="1191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Right Arrow 30"/>
          <p:cNvSpPr/>
          <p:nvPr/>
        </p:nvSpPr>
        <p:spPr>
          <a:xfrm>
            <a:off x="8094846" y="4765026"/>
            <a:ext cx="237486" cy="12832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TextBox 31"/>
          <p:cNvSpPr txBox="1"/>
          <p:nvPr/>
        </p:nvSpPr>
        <p:spPr>
          <a:xfrm>
            <a:off x="8464616" y="2971817"/>
            <a:ext cx="475117" cy="276999"/>
          </a:xfrm>
          <a:prstGeom prst="rect">
            <a:avLst/>
          </a:prstGeom>
          <a:noFill/>
        </p:spPr>
        <p:txBody>
          <a:bodyPr wrap="square" rtlCol="0">
            <a:spAutoFit/>
          </a:bodyPr>
          <a:lstStyle/>
          <a:p>
            <a:r>
              <a:rPr lang="en-AU" sz="1200" dirty="0"/>
              <a:t>AD</a:t>
            </a:r>
            <a:r>
              <a:rPr lang="en-AU" sz="1200" baseline="-25000" dirty="0"/>
              <a:t>1</a:t>
            </a:r>
            <a:endParaRPr lang="en-AU" sz="1200" dirty="0"/>
          </a:p>
        </p:txBody>
      </p:sp>
      <p:sp>
        <p:nvSpPr>
          <p:cNvPr id="22" name="TextBox 21"/>
          <p:cNvSpPr txBox="1"/>
          <p:nvPr/>
        </p:nvSpPr>
        <p:spPr>
          <a:xfrm>
            <a:off x="4268665" y="2375616"/>
            <a:ext cx="2022230" cy="923330"/>
          </a:xfrm>
          <a:prstGeom prst="rect">
            <a:avLst/>
          </a:prstGeom>
          <a:noFill/>
        </p:spPr>
        <p:txBody>
          <a:bodyPr wrap="square" rtlCol="0">
            <a:spAutoFit/>
          </a:bodyPr>
          <a:lstStyle/>
          <a:p>
            <a:r>
              <a:rPr lang="en-AU" dirty="0"/>
              <a:t>↓Output</a:t>
            </a:r>
          </a:p>
          <a:p>
            <a:r>
              <a:rPr lang="en-AU" dirty="0"/>
              <a:t>↓ Price Level (Deflation)</a:t>
            </a:r>
          </a:p>
        </p:txBody>
      </p:sp>
      <p:sp>
        <p:nvSpPr>
          <p:cNvPr id="33" name="TextBox 32"/>
          <p:cNvSpPr txBox="1"/>
          <p:nvPr/>
        </p:nvSpPr>
        <p:spPr>
          <a:xfrm>
            <a:off x="9115807" y="2247936"/>
            <a:ext cx="2022230" cy="923330"/>
          </a:xfrm>
          <a:prstGeom prst="rect">
            <a:avLst/>
          </a:prstGeom>
          <a:noFill/>
        </p:spPr>
        <p:txBody>
          <a:bodyPr wrap="square" rtlCol="0">
            <a:spAutoFit/>
          </a:bodyPr>
          <a:lstStyle/>
          <a:p>
            <a:r>
              <a:rPr lang="en-AU" dirty="0"/>
              <a:t>↑ Output</a:t>
            </a:r>
          </a:p>
          <a:p>
            <a:r>
              <a:rPr lang="en-AU" dirty="0"/>
              <a:t>↑ Price Level (Inflation)</a:t>
            </a:r>
          </a:p>
        </p:txBody>
      </p:sp>
      <p:sp>
        <p:nvSpPr>
          <p:cNvPr id="34" name="TextBox 33"/>
          <p:cNvSpPr txBox="1"/>
          <p:nvPr/>
        </p:nvSpPr>
        <p:spPr>
          <a:xfrm>
            <a:off x="4275144" y="4857139"/>
            <a:ext cx="2022230" cy="923330"/>
          </a:xfrm>
          <a:prstGeom prst="rect">
            <a:avLst/>
          </a:prstGeom>
          <a:noFill/>
        </p:spPr>
        <p:txBody>
          <a:bodyPr wrap="square" rtlCol="0">
            <a:spAutoFit/>
          </a:bodyPr>
          <a:lstStyle/>
          <a:p>
            <a:r>
              <a:rPr lang="en-AU" dirty="0"/>
              <a:t>↓Output</a:t>
            </a:r>
          </a:p>
          <a:p>
            <a:r>
              <a:rPr lang="en-AU" dirty="0"/>
              <a:t>↑ Price Level (Inflation)</a:t>
            </a:r>
          </a:p>
        </p:txBody>
      </p:sp>
      <p:sp>
        <p:nvSpPr>
          <p:cNvPr id="35" name="TextBox 34"/>
          <p:cNvSpPr txBox="1"/>
          <p:nvPr/>
        </p:nvSpPr>
        <p:spPr>
          <a:xfrm>
            <a:off x="9188970" y="4923010"/>
            <a:ext cx="2022230" cy="1200329"/>
          </a:xfrm>
          <a:prstGeom prst="rect">
            <a:avLst/>
          </a:prstGeom>
          <a:noFill/>
        </p:spPr>
        <p:txBody>
          <a:bodyPr wrap="square" rtlCol="0">
            <a:spAutoFit/>
          </a:bodyPr>
          <a:lstStyle/>
          <a:p>
            <a:r>
              <a:rPr lang="en-AU" dirty="0"/>
              <a:t>↑ Output</a:t>
            </a:r>
          </a:p>
          <a:p>
            <a:r>
              <a:rPr lang="en-AU" dirty="0"/>
              <a:t>↓ Price Level (Deflation, but the good kind)</a:t>
            </a:r>
          </a:p>
        </p:txBody>
      </p:sp>
      <p:sp>
        <p:nvSpPr>
          <p:cNvPr id="36" name="Freeform 35"/>
          <p:cNvSpPr/>
          <p:nvPr/>
        </p:nvSpPr>
        <p:spPr>
          <a:xfrm>
            <a:off x="6502977" y="1046283"/>
            <a:ext cx="4969197" cy="3018567"/>
          </a:xfrm>
          <a:custGeom>
            <a:avLst/>
            <a:gdLst>
              <a:gd name="connsiteX0" fmla="*/ 4503174 w 6046839"/>
              <a:gd name="connsiteY0" fmla="*/ 176981 h 6115665"/>
              <a:gd name="connsiteX1" fmla="*/ 3883742 w 6046839"/>
              <a:gd name="connsiteY1" fmla="*/ 167149 h 6115665"/>
              <a:gd name="connsiteX2" fmla="*/ 3519948 w 6046839"/>
              <a:gd name="connsiteY2" fmla="*/ 137652 h 6115665"/>
              <a:gd name="connsiteX3" fmla="*/ 3293806 w 6046839"/>
              <a:gd name="connsiteY3" fmla="*/ 88491 h 6115665"/>
              <a:gd name="connsiteX4" fmla="*/ 3195484 w 6046839"/>
              <a:gd name="connsiteY4" fmla="*/ 58994 h 6115665"/>
              <a:gd name="connsiteX5" fmla="*/ 3106993 w 6046839"/>
              <a:gd name="connsiteY5" fmla="*/ 49162 h 6115665"/>
              <a:gd name="connsiteX6" fmla="*/ 3008671 w 6046839"/>
              <a:gd name="connsiteY6" fmla="*/ 29497 h 6115665"/>
              <a:gd name="connsiteX7" fmla="*/ 2841522 w 6046839"/>
              <a:gd name="connsiteY7" fmla="*/ 0 h 6115665"/>
              <a:gd name="connsiteX8" fmla="*/ 1514168 w 6046839"/>
              <a:gd name="connsiteY8" fmla="*/ 9832 h 6115665"/>
              <a:gd name="connsiteX9" fmla="*/ 1396180 w 6046839"/>
              <a:gd name="connsiteY9" fmla="*/ 58994 h 6115665"/>
              <a:gd name="connsiteX10" fmla="*/ 1337187 w 6046839"/>
              <a:gd name="connsiteY10" fmla="*/ 78658 h 6115665"/>
              <a:gd name="connsiteX11" fmla="*/ 1297858 w 6046839"/>
              <a:gd name="connsiteY11" fmla="*/ 98323 h 6115665"/>
              <a:gd name="connsiteX12" fmla="*/ 1199535 w 6046839"/>
              <a:gd name="connsiteY12" fmla="*/ 127820 h 6115665"/>
              <a:gd name="connsiteX13" fmla="*/ 1140542 w 6046839"/>
              <a:gd name="connsiteY13" fmla="*/ 176981 h 6115665"/>
              <a:gd name="connsiteX14" fmla="*/ 1042219 w 6046839"/>
              <a:gd name="connsiteY14" fmla="*/ 235974 h 6115665"/>
              <a:gd name="connsiteX15" fmla="*/ 973393 w 6046839"/>
              <a:gd name="connsiteY15" fmla="*/ 294968 h 6115665"/>
              <a:gd name="connsiteX16" fmla="*/ 943897 w 6046839"/>
              <a:gd name="connsiteY16" fmla="*/ 314632 h 6115665"/>
              <a:gd name="connsiteX17" fmla="*/ 865239 w 6046839"/>
              <a:gd name="connsiteY17" fmla="*/ 393291 h 6115665"/>
              <a:gd name="connsiteX18" fmla="*/ 786580 w 6046839"/>
              <a:gd name="connsiteY18" fmla="*/ 462116 h 6115665"/>
              <a:gd name="connsiteX19" fmla="*/ 747251 w 6046839"/>
              <a:gd name="connsiteY19" fmla="*/ 511278 h 6115665"/>
              <a:gd name="connsiteX20" fmla="*/ 707922 w 6046839"/>
              <a:gd name="connsiteY20" fmla="*/ 550607 h 6115665"/>
              <a:gd name="connsiteX21" fmla="*/ 629264 w 6046839"/>
              <a:gd name="connsiteY21" fmla="*/ 648929 h 6115665"/>
              <a:gd name="connsiteX22" fmla="*/ 589935 w 6046839"/>
              <a:gd name="connsiteY22" fmla="*/ 698091 h 6115665"/>
              <a:gd name="connsiteX23" fmla="*/ 560439 w 6046839"/>
              <a:gd name="connsiteY23" fmla="*/ 757084 h 6115665"/>
              <a:gd name="connsiteX24" fmla="*/ 481780 w 6046839"/>
              <a:gd name="connsiteY24" fmla="*/ 855407 h 6115665"/>
              <a:gd name="connsiteX25" fmla="*/ 452284 w 6046839"/>
              <a:gd name="connsiteY25" fmla="*/ 884903 h 6115665"/>
              <a:gd name="connsiteX26" fmla="*/ 432619 w 6046839"/>
              <a:gd name="connsiteY26" fmla="*/ 924232 h 6115665"/>
              <a:gd name="connsiteX27" fmla="*/ 403122 w 6046839"/>
              <a:gd name="connsiteY27" fmla="*/ 973394 h 6115665"/>
              <a:gd name="connsiteX28" fmla="*/ 353961 w 6046839"/>
              <a:gd name="connsiteY28" fmla="*/ 1071716 h 6115665"/>
              <a:gd name="connsiteX29" fmla="*/ 304800 w 6046839"/>
              <a:gd name="connsiteY29" fmla="*/ 1120878 h 6115665"/>
              <a:gd name="connsiteX30" fmla="*/ 285135 w 6046839"/>
              <a:gd name="connsiteY30" fmla="*/ 1189703 h 6115665"/>
              <a:gd name="connsiteX31" fmla="*/ 265471 w 6046839"/>
              <a:gd name="connsiteY31" fmla="*/ 1219200 h 6115665"/>
              <a:gd name="connsiteX32" fmla="*/ 245806 w 6046839"/>
              <a:gd name="connsiteY32" fmla="*/ 1258529 h 6115665"/>
              <a:gd name="connsiteX33" fmla="*/ 216310 w 6046839"/>
              <a:gd name="connsiteY33" fmla="*/ 1297858 h 6115665"/>
              <a:gd name="connsiteX34" fmla="*/ 196645 w 6046839"/>
              <a:gd name="connsiteY34" fmla="*/ 1347020 h 6115665"/>
              <a:gd name="connsiteX35" fmla="*/ 186813 w 6046839"/>
              <a:gd name="connsiteY35" fmla="*/ 1396181 h 6115665"/>
              <a:gd name="connsiteX36" fmla="*/ 157316 w 6046839"/>
              <a:gd name="connsiteY36" fmla="*/ 1425678 h 6115665"/>
              <a:gd name="connsiteX37" fmla="*/ 137651 w 6046839"/>
              <a:gd name="connsiteY37" fmla="*/ 1524000 h 6115665"/>
              <a:gd name="connsiteX38" fmla="*/ 117987 w 6046839"/>
              <a:gd name="connsiteY38" fmla="*/ 1691149 h 6115665"/>
              <a:gd name="connsiteX39" fmla="*/ 88490 w 6046839"/>
              <a:gd name="connsiteY39" fmla="*/ 1740310 h 6115665"/>
              <a:gd name="connsiteX40" fmla="*/ 78658 w 6046839"/>
              <a:gd name="connsiteY40" fmla="*/ 1828800 h 6115665"/>
              <a:gd name="connsiteX41" fmla="*/ 49161 w 6046839"/>
              <a:gd name="connsiteY41" fmla="*/ 1897626 h 6115665"/>
              <a:gd name="connsiteX42" fmla="*/ 39329 w 6046839"/>
              <a:gd name="connsiteY42" fmla="*/ 2458065 h 6115665"/>
              <a:gd name="connsiteX43" fmla="*/ 19664 w 6046839"/>
              <a:gd name="connsiteY43" fmla="*/ 3057832 h 6115665"/>
              <a:gd name="connsiteX44" fmla="*/ 9832 w 6046839"/>
              <a:gd name="connsiteY44" fmla="*/ 4198374 h 6115665"/>
              <a:gd name="connsiteX45" fmla="*/ 0 w 6046839"/>
              <a:gd name="connsiteY45" fmla="*/ 5122607 h 6115665"/>
              <a:gd name="connsiteX46" fmla="*/ 39329 w 6046839"/>
              <a:gd name="connsiteY46" fmla="*/ 5299587 h 6115665"/>
              <a:gd name="connsiteX47" fmla="*/ 49161 w 6046839"/>
              <a:gd name="connsiteY47" fmla="*/ 5358581 h 6115665"/>
              <a:gd name="connsiteX48" fmla="*/ 58993 w 6046839"/>
              <a:gd name="connsiteY48" fmla="*/ 5427407 h 6115665"/>
              <a:gd name="connsiteX49" fmla="*/ 68826 w 6046839"/>
              <a:gd name="connsiteY49" fmla="*/ 5515897 h 6115665"/>
              <a:gd name="connsiteX50" fmla="*/ 88490 w 6046839"/>
              <a:gd name="connsiteY50" fmla="*/ 5584723 h 6115665"/>
              <a:gd name="connsiteX51" fmla="*/ 108155 w 6046839"/>
              <a:gd name="connsiteY51" fmla="*/ 5683045 h 6115665"/>
              <a:gd name="connsiteX52" fmla="*/ 127819 w 6046839"/>
              <a:gd name="connsiteY52" fmla="*/ 5732207 h 6115665"/>
              <a:gd name="connsiteX53" fmla="*/ 137651 w 6046839"/>
              <a:gd name="connsiteY53" fmla="*/ 5791200 h 6115665"/>
              <a:gd name="connsiteX54" fmla="*/ 157316 w 6046839"/>
              <a:gd name="connsiteY54" fmla="*/ 5830529 h 6115665"/>
              <a:gd name="connsiteX55" fmla="*/ 206477 w 6046839"/>
              <a:gd name="connsiteY55" fmla="*/ 5978013 h 6115665"/>
              <a:gd name="connsiteX56" fmla="*/ 265471 w 6046839"/>
              <a:gd name="connsiteY56" fmla="*/ 6027174 h 6115665"/>
              <a:gd name="connsiteX57" fmla="*/ 294968 w 6046839"/>
              <a:gd name="connsiteY57" fmla="*/ 6037007 h 6115665"/>
              <a:gd name="connsiteX58" fmla="*/ 324464 w 6046839"/>
              <a:gd name="connsiteY58" fmla="*/ 6056671 h 6115665"/>
              <a:gd name="connsiteX59" fmla="*/ 403122 w 6046839"/>
              <a:gd name="connsiteY59" fmla="*/ 6086168 h 6115665"/>
              <a:gd name="connsiteX60" fmla="*/ 521110 w 6046839"/>
              <a:gd name="connsiteY60" fmla="*/ 6105832 h 6115665"/>
              <a:gd name="connsiteX61" fmla="*/ 1042219 w 6046839"/>
              <a:gd name="connsiteY61" fmla="*/ 6096000 h 6115665"/>
              <a:gd name="connsiteX62" fmla="*/ 1091380 w 6046839"/>
              <a:gd name="connsiteY62" fmla="*/ 6086168 h 6115665"/>
              <a:gd name="connsiteX63" fmla="*/ 1160206 w 6046839"/>
              <a:gd name="connsiteY63" fmla="*/ 6076336 h 6115665"/>
              <a:gd name="connsiteX64" fmla="*/ 2035277 w 6046839"/>
              <a:gd name="connsiteY64" fmla="*/ 6076336 h 6115665"/>
              <a:gd name="connsiteX65" fmla="*/ 2064774 w 6046839"/>
              <a:gd name="connsiteY65" fmla="*/ 6086168 h 6115665"/>
              <a:gd name="connsiteX66" fmla="*/ 2192593 w 6046839"/>
              <a:gd name="connsiteY66" fmla="*/ 6115665 h 6115665"/>
              <a:gd name="connsiteX67" fmla="*/ 3716593 w 6046839"/>
              <a:gd name="connsiteY67" fmla="*/ 6105832 h 6115665"/>
              <a:gd name="connsiteX68" fmla="*/ 3746090 w 6046839"/>
              <a:gd name="connsiteY68" fmla="*/ 6096000 h 6115665"/>
              <a:gd name="connsiteX69" fmla="*/ 3883742 w 6046839"/>
              <a:gd name="connsiteY69" fmla="*/ 6076336 h 6115665"/>
              <a:gd name="connsiteX70" fmla="*/ 4080387 w 6046839"/>
              <a:gd name="connsiteY70" fmla="*/ 6046839 h 6115665"/>
              <a:gd name="connsiteX71" fmla="*/ 5004619 w 6046839"/>
              <a:gd name="connsiteY71" fmla="*/ 6027174 h 6115665"/>
              <a:gd name="connsiteX72" fmla="*/ 5053780 w 6046839"/>
              <a:gd name="connsiteY72" fmla="*/ 6017342 h 6115665"/>
              <a:gd name="connsiteX73" fmla="*/ 5112774 w 6046839"/>
              <a:gd name="connsiteY73" fmla="*/ 5987845 h 6115665"/>
              <a:gd name="connsiteX74" fmla="*/ 5211097 w 6046839"/>
              <a:gd name="connsiteY74" fmla="*/ 5958349 h 6115665"/>
              <a:gd name="connsiteX75" fmla="*/ 5270090 w 6046839"/>
              <a:gd name="connsiteY75" fmla="*/ 5948516 h 6115665"/>
              <a:gd name="connsiteX76" fmla="*/ 5348748 w 6046839"/>
              <a:gd name="connsiteY76" fmla="*/ 5928852 h 6115665"/>
              <a:gd name="connsiteX77" fmla="*/ 5388077 w 6046839"/>
              <a:gd name="connsiteY77" fmla="*/ 5919020 h 6115665"/>
              <a:gd name="connsiteX78" fmla="*/ 5427406 w 6046839"/>
              <a:gd name="connsiteY78" fmla="*/ 5909187 h 6115665"/>
              <a:gd name="connsiteX79" fmla="*/ 5525729 w 6046839"/>
              <a:gd name="connsiteY79" fmla="*/ 5860026 h 6115665"/>
              <a:gd name="connsiteX80" fmla="*/ 5574890 w 6046839"/>
              <a:gd name="connsiteY80" fmla="*/ 5850194 h 6115665"/>
              <a:gd name="connsiteX81" fmla="*/ 5633884 w 6046839"/>
              <a:gd name="connsiteY81" fmla="*/ 5810865 h 6115665"/>
              <a:gd name="connsiteX82" fmla="*/ 5722374 w 6046839"/>
              <a:gd name="connsiteY82" fmla="*/ 5751871 h 6115665"/>
              <a:gd name="connsiteX83" fmla="*/ 5781368 w 6046839"/>
              <a:gd name="connsiteY83" fmla="*/ 5692878 h 6115665"/>
              <a:gd name="connsiteX84" fmla="*/ 5810864 w 6046839"/>
              <a:gd name="connsiteY84" fmla="*/ 5663381 h 6115665"/>
              <a:gd name="connsiteX85" fmla="*/ 5869858 w 6046839"/>
              <a:gd name="connsiteY85" fmla="*/ 5545394 h 6115665"/>
              <a:gd name="connsiteX86" fmla="*/ 5889522 w 6046839"/>
              <a:gd name="connsiteY86" fmla="*/ 5466736 h 6115665"/>
              <a:gd name="connsiteX87" fmla="*/ 5909187 w 6046839"/>
              <a:gd name="connsiteY87" fmla="*/ 5309420 h 6115665"/>
              <a:gd name="connsiteX88" fmla="*/ 5928851 w 6046839"/>
              <a:gd name="connsiteY88" fmla="*/ 5250426 h 6115665"/>
              <a:gd name="connsiteX89" fmla="*/ 5938684 w 6046839"/>
              <a:gd name="connsiteY89" fmla="*/ 5034116 h 6115665"/>
              <a:gd name="connsiteX90" fmla="*/ 5948516 w 6046839"/>
              <a:gd name="connsiteY90" fmla="*/ 4984955 h 6115665"/>
              <a:gd name="connsiteX91" fmla="*/ 5968180 w 6046839"/>
              <a:gd name="connsiteY91" fmla="*/ 4916129 h 6115665"/>
              <a:gd name="connsiteX92" fmla="*/ 5978013 w 6046839"/>
              <a:gd name="connsiteY92" fmla="*/ 4876800 h 6115665"/>
              <a:gd name="connsiteX93" fmla="*/ 5997677 w 6046839"/>
              <a:gd name="connsiteY93" fmla="*/ 2625213 h 6115665"/>
              <a:gd name="connsiteX94" fmla="*/ 6007510 w 6046839"/>
              <a:gd name="connsiteY94" fmla="*/ 2585884 h 6115665"/>
              <a:gd name="connsiteX95" fmla="*/ 6027174 w 6046839"/>
              <a:gd name="connsiteY95" fmla="*/ 2172929 h 6115665"/>
              <a:gd name="connsiteX96" fmla="*/ 6046839 w 6046839"/>
              <a:gd name="connsiteY96" fmla="*/ 2074607 h 6115665"/>
              <a:gd name="connsiteX97" fmla="*/ 6037006 w 6046839"/>
              <a:gd name="connsiteY97" fmla="*/ 1671484 h 6115665"/>
              <a:gd name="connsiteX98" fmla="*/ 6007510 w 6046839"/>
              <a:gd name="connsiteY98" fmla="*/ 1494503 h 6115665"/>
              <a:gd name="connsiteX99" fmla="*/ 5987845 w 6046839"/>
              <a:gd name="connsiteY99" fmla="*/ 1337187 h 6115665"/>
              <a:gd name="connsiteX100" fmla="*/ 5968180 w 6046839"/>
              <a:gd name="connsiteY100" fmla="*/ 1258529 h 6115665"/>
              <a:gd name="connsiteX101" fmla="*/ 5958348 w 6046839"/>
              <a:gd name="connsiteY101" fmla="*/ 1209368 h 6115665"/>
              <a:gd name="connsiteX102" fmla="*/ 5938684 w 6046839"/>
              <a:gd name="connsiteY102" fmla="*/ 1061884 h 6115665"/>
              <a:gd name="connsiteX103" fmla="*/ 5909187 w 6046839"/>
              <a:gd name="connsiteY103" fmla="*/ 983226 h 6115665"/>
              <a:gd name="connsiteX104" fmla="*/ 5889522 w 6046839"/>
              <a:gd name="connsiteY104" fmla="*/ 884903 h 6115665"/>
              <a:gd name="connsiteX105" fmla="*/ 5879690 w 6046839"/>
              <a:gd name="connsiteY105" fmla="*/ 816078 h 6115665"/>
              <a:gd name="connsiteX106" fmla="*/ 5860026 w 6046839"/>
              <a:gd name="connsiteY106" fmla="*/ 776749 h 6115665"/>
              <a:gd name="connsiteX107" fmla="*/ 5850193 w 6046839"/>
              <a:gd name="connsiteY107" fmla="*/ 747252 h 6115665"/>
              <a:gd name="connsiteX108" fmla="*/ 5820697 w 6046839"/>
              <a:gd name="connsiteY108" fmla="*/ 707923 h 6115665"/>
              <a:gd name="connsiteX109" fmla="*/ 5801032 w 6046839"/>
              <a:gd name="connsiteY109" fmla="*/ 678426 h 6115665"/>
              <a:gd name="connsiteX110" fmla="*/ 5771535 w 6046839"/>
              <a:gd name="connsiteY110" fmla="*/ 658762 h 6115665"/>
              <a:gd name="connsiteX111" fmla="*/ 5712542 w 6046839"/>
              <a:gd name="connsiteY111" fmla="*/ 589936 h 6115665"/>
              <a:gd name="connsiteX112" fmla="*/ 5692877 w 6046839"/>
              <a:gd name="connsiteY112" fmla="*/ 560439 h 6115665"/>
              <a:gd name="connsiteX113" fmla="*/ 5624051 w 6046839"/>
              <a:gd name="connsiteY113" fmla="*/ 511278 h 6115665"/>
              <a:gd name="connsiteX114" fmla="*/ 5584722 w 6046839"/>
              <a:gd name="connsiteY114" fmla="*/ 471949 h 6115665"/>
              <a:gd name="connsiteX115" fmla="*/ 5486400 w 6046839"/>
              <a:gd name="connsiteY115" fmla="*/ 412955 h 6115665"/>
              <a:gd name="connsiteX116" fmla="*/ 5407742 w 6046839"/>
              <a:gd name="connsiteY116" fmla="*/ 353962 h 6115665"/>
              <a:gd name="connsiteX117" fmla="*/ 5338916 w 6046839"/>
              <a:gd name="connsiteY117" fmla="*/ 294968 h 6115665"/>
              <a:gd name="connsiteX118" fmla="*/ 5260258 w 6046839"/>
              <a:gd name="connsiteY118" fmla="*/ 255639 h 6115665"/>
              <a:gd name="connsiteX119" fmla="*/ 5191432 w 6046839"/>
              <a:gd name="connsiteY119" fmla="*/ 216310 h 6115665"/>
              <a:gd name="connsiteX120" fmla="*/ 5152103 w 6046839"/>
              <a:gd name="connsiteY120" fmla="*/ 206478 h 6115665"/>
              <a:gd name="connsiteX121" fmla="*/ 5122606 w 6046839"/>
              <a:gd name="connsiteY121" fmla="*/ 196645 h 6115665"/>
              <a:gd name="connsiteX122" fmla="*/ 4984955 w 6046839"/>
              <a:gd name="connsiteY122" fmla="*/ 176981 h 6115665"/>
              <a:gd name="connsiteX123" fmla="*/ 4463845 w 6046839"/>
              <a:gd name="connsiteY123" fmla="*/ 176981 h 6115665"/>
              <a:gd name="connsiteX124" fmla="*/ 4355690 w 6046839"/>
              <a:gd name="connsiteY124" fmla="*/ 186813 h 611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6046839" h="6115665">
                <a:moveTo>
                  <a:pt x="4503174" y="176981"/>
                </a:moveTo>
                <a:cubicBezTo>
                  <a:pt x="4296697" y="173704"/>
                  <a:pt x="4090080" y="175403"/>
                  <a:pt x="3883742" y="167149"/>
                </a:cubicBezTo>
                <a:cubicBezTo>
                  <a:pt x="3762177" y="162286"/>
                  <a:pt x="3519948" y="137652"/>
                  <a:pt x="3519948" y="137652"/>
                </a:cubicBezTo>
                <a:cubicBezTo>
                  <a:pt x="3281643" y="66160"/>
                  <a:pt x="3579782" y="150659"/>
                  <a:pt x="3293806" y="88491"/>
                </a:cubicBezTo>
                <a:cubicBezTo>
                  <a:pt x="3260370" y="81222"/>
                  <a:pt x="3228967" y="66043"/>
                  <a:pt x="3195484" y="58994"/>
                </a:cubicBezTo>
                <a:cubicBezTo>
                  <a:pt x="3166442" y="52880"/>
                  <a:pt x="3136308" y="53791"/>
                  <a:pt x="3106993" y="49162"/>
                </a:cubicBezTo>
                <a:cubicBezTo>
                  <a:pt x="3073979" y="43949"/>
                  <a:pt x="3041639" y="34992"/>
                  <a:pt x="3008671" y="29497"/>
                </a:cubicBezTo>
                <a:cubicBezTo>
                  <a:pt x="2818542" y="-2192"/>
                  <a:pt x="3048993" y="46105"/>
                  <a:pt x="2841522" y="0"/>
                </a:cubicBezTo>
                <a:lnTo>
                  <a:pt x="1514168" y="9832"/>
                </a:lnTo>
                <a:cubicBezTo>
                  <a:pt x="1481933" y="10518"/>
                  <a:pt x="1423210" y="47732"/>
                  <a:pt x="1396180" y="58994"/>
                </a:cubicBezTo>
                <a:cubicBezTo>
                  <a:pt x="1377046" y="66966"/>
                  <a:pt x="1355727" y="69388"/>
                  <a:pt x="1337187" y="78658"/>
                </a:cubicBezTo>
                <a:cubicBezTo>
                  <a:pt x="1324077" y="85213"/>
                  <a:pt x="1311467" y="92880"/>
                  <a:pt x="1297858" y="98323"/>
                </a:cubicBezTo>
                <a:cubicBezTo>
                  <a:pt x="1257970" y="114278"/>
                  <a:pt x="1238160" y="118163"/>
                  <a:pt x="1199535" y="127820"/>
                </a:cubicBezTo>
                <a:cubicBezTo>
                  <a:pt x="1172422" y="154933"/>
                  <a:pt x="1172481" y="158730"/>
                  <a:pt x="1140542" y="176981"/>
                </a:cubicBezTo>
                <a:cubicBezTo>
                  <a:pt x="1104333" y="197672"/>
                  <a:pt x="1074291" y="203902"/>
                  <a:pt x="1042219" y="235974"/>
                </a:cubicBezTo>
                <a:cubicBezTo>
                  <a:pt x="1006486" y="271707"/>
                  <a:pt x="1017539" y="263435"/>
                  <a:pt x="973393" y="294968"/>
                </a:cubicBezTo>
                <a:cubicBezTo>
                  <a:pt x="963777" y="301836"/>
                  <a:pt x="952641" y="306683"/>
                  <a:pt x="943897" y="314632"/>
                </a:cubicBezTo>
                <a:cubicBezTo>
                  <a:pt x="916460" y="339575"/>
                  <a:pt x="894194" y="370128"/>
                  <a:pt x="865239" y="393291"/>
                </a:cubicBezTo>
                <a:cubicBezTo>
                  <a:pt x="833106" y="418997"/>
                  <a:pt x="812440" y="432562"/>
                  <a:pt x="786580" y="462116"/>
                </a:cubicBezTo>
                <a:cubicBezTo>
                  <a:pt x="772761" y="477909"/>
                  <a:pt x="761193" y="495593"/>
                  <a:pt x="747251" y="511278"/>
                </a:cubicBezTo>
                <a:cubicBezTo>
                  <a:pt x="734934" y="525135"/>
                  <a:pt x="719988" y="536531"/>
                  <a:pt x="707922" y="550607"/>
                </a:cubicBezTo>
                <a:cubicBezTo>
                  <a:pt x="680607" y="582474"/>
                  <a:pt x="655483" y="616155"/>
                  <a:pt x="629264" y="648929"/>
                </a:cubicBezTo>
                <a:cubicBezTo>
                  <a:pt x="616154" y="665316"/>
                  <a:pt x="599320" y="679321"/>
                  <a:pt x="589935" y="698091"/>
                </a:cubicBezTo>
                <a:cubicBezTo>
                  <a:pt x="580103" y="717755"/>
                  <a:pt x="572894" y="738967"/>
                  <a:pt x="560439" y="757084"/>
                </a:cubicBezTo>
                <a:cubicBezTo>
                  <a:pt x="536661" y="791670"/>
                  <a:pt x="511459" y="825728"/>
                  <a:pt x="481780" y="855407"/>
                </a:cubicBezTo>
                <a:cubicBezTo>
                  <a:pt x="471948" y="865239"/>
                  <a:pt x="460366" y="873588"/>
                  <a:pt x="452284" y="884903"/>
                </a:cubicBezTo>
                <a:cubicBezTo>
                  <a:pt x="443765" y="896830"/>
                  <a:pt x="439737" y="911419"/>
                  <a:pt x="432619" y="924232"/>
                </a:cubicBezTo>
                <a:cubicBezTo>
                  <a:pt x="423338" y="940938"/>
                  <a:pt x="412115" y="956532"/>
                  <a:pt x="403122" y="973394"/>
                </a:cubicBezTo>
                <a:cubicBezTo>
                  <a:pt x="385879" y="1005726"/>
                  <a:pt x="379871" y="1045806"/>
                  <a:pt x="353961" y="1071716"/>
                </a:cubicBezTo>
                <a:lnTo>
                  <a:pt x="304800" y="1120878"/>
                </a:lnTo>
                <a:cubicBezTo>
                  <a:pt x="301648" y="1133487"/>
                  <a:pt x="292191" y="1175592"/>
                  <a:pt x="285135" y="1189703"/>
                </a:cubicBezTo>
                <a:cubicBezTo>
                  <a:pt x="279850" y="1200272"/>
                  <a:pt x="271334" y="1208940"/>
                  <a:pt x="265471" y="1219200"/>
                </a:cubicBezTo>
                <a:cubicBezTo>
                  <a:pt x="258199" y="1231926"/>
                  <a:pt x="253574" y="1246100"/>
                  <a:pt x="245806" y="1258529"/>
                </a:cubicBezTo>
                <a:cubicBezTo>
                  <a:pt x="237121" y="1272425"/>
                  <a:pt x="224268" y="1283533"/>
                  <a:pt x="216310" y="1297858"/>
                </a:cubicBezTo>
                <a:cubicBezTo>
                  <a:pt x="207739" y="1313287"/>
                  <a:pt x="203200" y="1330633"/>
                  <a:pt x="196645" y="1347020"/>
                </a:cubicBezTo>
                <a:cubicBezTo>
                  <a:pt x="193368" y="1363407"/>
                  <a:pt x="194287" y="1381234"/>
                  <a:pt x="186813" y="1396181"/>
                </a:cubicBezTo>
                <a:cubicBezTo>
                  <a:pt x="180594" y="1408618"/>
                  <a:pt x="162308" y="1412700"/>
                  <a:pt x="157316" y="1425678"/>
                </a:cubicBezTo>
                <a:cubicBezTo>
                  <a:pt x="145318" y="1456873"/>
                  <a:pt x="137651" y="1524000"/>
                  <a:pt x="137651" y="1524000"/>
                </a:cubicBezTo>
                <a:cubicBezTo>
                  <a:pt x="137281" y="1527698"/>
                  <a:pt x="124197" y="1672519"/>
                  <a:pt x="117987" y="1691149"/>
                </a:cubicBezTo>
                <a:cubicBezTo>
                  <a:pt x="111944" y="1709279"/>
                  <a:pt x="98322" y="1723923"/>
                  <a:pt x="88490" y="1740310"/>
                </a:cubicBezTo>
                <a:cubicBezTo>
                  <a:pt x="85213" y="1769807"/>
                  <a:pt x="85856" y="1800008"/>
                  <a:pt x="78658" y="1828800"/>
                </a:cubicBezTo>
                <a:cubicBezTo>
                  <a:pt x="72604" y="1853015"/>
                  <a:pt x="50718" y="1872714"/>
                  <a:pt x="49161" y="1897626"/>
                </a:cubicBezTo>
                <a:cubicBezTo>
                  <a:pt x="37506" y="2084104"/>
                  <a:pt x="44078" y="2271284"/>
                  <a:pt x="39329" y="2458065"/>
                </a:cubicBezTo>
                <a:cubicBezTo>
                  <a:pt x="34245" y="2658030"/>
                  <a:pt x="26219" y="2857910"/>
                  <a:pt x="19664" y="3057832"/>
                </a:cubicBezTo>
                <a:cubicBezTo>
                  <a:pt x="16387" y="3438013"/>
                  <a:pt x="13453" y="3818196"/>
                  <a:pt x="9832" y="4198374"/>
                </a:cubicBezTo>
                <a:cubicBezTo>
                  <a:pt x="6898" y="4506455"/>
                  <a:pt x="0" y="4814512"/>
                  <a:pt x="0" y="5122607"/>
                </a:cubicBezTo>
                <a:cubicBezTo>
                  <a:pt x="0" y="5177057"/>
                  <a:pt x="28109" y="5251904"/>
                  <a:pt x="39329" y="5299587"/>
                </a:cubicBezTo>
                <a:cubicBezTo>
                  <a:pt x="43895" y="5318993"/>
                  <a:pt x="46130" y="5338877"/>
                  <a:pt x="49161" y="5358581"/>
                </a:cubicBezTo>
                <a:cubicBezTo>
                  <a:pt x="52685" y="5381486"/>
                  <a:pt x="56118" y="5404411"/>
                  <a:pt x="58993" y="5427407"/>
                </a:cubicBezTo>
                <a:cubicBezTo>
                  <a:pt x="62674" y="5456856"/>
                  <a:pt x="64313" y="5486564"/>
                  <a:pt x="68826" y="5515897"/>
                </a:cubicBezTo>
                <a:cubicBezTo>
                  <a:pt x="79534" y="5585498"/>
                  <a:pt x="75641" y="5526900"/>
                  <a:pt x="88490" y="5584723"/>
                </a:cubicBezTo>
                <a:cubicBezTo>
                  <a:pt x="98175" y="5628307"/>
                  <a:pt x="95092" y="5643856"/>
                  <a:pt x="108155" y="5683045"/>
                </a:cubicBezTo>
                <a:cubicBezTo>
                  <a:pt x="113736" y="5699789"/>
                  <a:pt x="121264" y="5715820"/>
                  <a:pt x="127819" y="5732207"/>
                </a:cubicBezTo>
                <a:cubicBezTo>
                  <a:pt x="131096" y="5751871"/>
                  <a:pt x="131922" y="5772105"/>
                  <a:pt x="137651" y="5791200"/>
                </a:cubicBezTo>
                <a:cubicBezTo>
                  <a:pt x="141863" y="5805239"/>
                  <a:pt x="153459" y="5816388"/>
                  <a:pt x="157316" y="5830529"/>
                </a:cubicBezTo>
                <a:cubicBezTo>
                  <a:pt x="174034" y="5891829"/>
                  <a:pt x="153317" y="5924853"/>
                  <a:pt x="206477" y="5978013"/>
                </a:cubicBezTo>
                <a:cubicBezTo>
                  <a:pt x="228224" y="5999760"/>
                  <a:pt x="238091" y="6013484"/>
                  <a:pt x="265471" y="6027174"/>
                </a:cubicBezTo>
                <a:cubicBezTo>
                  <a:pt x="274741" y="6031809"/>
                  <a:pt x="285698" y="6032372"/>
                  <a:pt x="294968" y="6037007"/>
                </a:cubicBezTo>
                <a:cubicBezTo>
                  <a:pt x="305537" y="6042292"/>
                  <a:pt x="313895" y="6051386"/>
                  <a:pt x="324464" y="6056671"/>
                </a:cubicBezTo>
                <a:cubicBezTo>
                  <a:pt x="327275" y="6058077"/>
                  <a:pt x="389749" y="6083737"/>
                  <a:pt x="403122" y="6086168"/>
                </a:cubicBezTo>
                <a:cubicBezTo>
                  <a:pt x="571922" y="6116858"/>
                  <a:pt x="416903" y="6079782"/>
                  <a:pt x="521110" y="6105832"/>
                </a:cubicBezTo>
                <a:lnTo>
                  <a:pt x="1042219" y="6096000"/>
                </a:lnTo>
                <a:cubicBezTo>
                  <a:pt x="1058921" y="6095424"/>
                  <a:pt x="1074896" y="6088915"/>
                  <a:pt x="1091380" y="6086168"/>
                </a:cubicBezTo>
                <a:cubicBezTo>
                  <a:pt x="1114240" y="6082358"/>
                  <a:pt x="1137264" y="6079613"/>
                  <a:pt x="1160206" y="6076336"/>
                </a:cubicBezTo>
                <a:cubicBezTo>
                  <a:pt x="1456154" y="5977680"/>
                  <a:pt x="1205424" y="6057687"/>
                  <a:pt x="2035277" y="6076336"/>
                </a:cubicBezTo>
                <a:cubicBezTo>
                  <a:pt x="2045639" y="6076569"/>
                  <a:pt x="2054675" y="6083838"/>
                  <a:pt x="2064774" y="6086168"/>
                </a:cubicBezTo>
                <a:cubicBezTo>
                  <a:pt x="2205791" y="6118709"/>
                  <a:pt x="2121302" y="6091899"/>
                  <a:pt x="2192593" y="6115665"/>
                </a:cubicBezTo>
                <a:lnTo>
                  <a:pt x="3716593" y="6105832"/>
                </a:lnTo>
                <a:cubicBezTo>
                  <a:pt x="3726956" y="6105701"/>
                  <a:pt x="3735973" y="6098248"/>
                  <a:pt x="3746090" y="6096000"/>
                </a:cubicBezTo>
                <a:cubicBezTo>
                  <a:pt x="3782543" y="6087900"/>
                  <a:pt x="3849724" y="6080588"/>
                  <a:pt x="3883742" y="6076336"/>
                </a:cubicBezTo>
                <a:cubicBezTo>
                  <a:pt x="4000687" y="6047099"/>
                  <a:pt x="3935467" y="6058915"/>
                  <a:pt x="4080387" y="6046839"/>
                </a:cubicBezTo>
                <a:cubicBezTo>
                  <a:pt x="4393833" y="5942361"/>
                  <a:pt x="4071008" y="6046625"/>
                  <a:pt x="5004619" y="6027174"/>
                </a:cubicBezTo>
                <a:cubicBezTo>
                  <a:pt x="5021327" y="6026826"/>
                  <a:pt x="5037393" y="6020619"/>
                  <a:pt x="5053780" y="6017342"/>
                </a:cubicBezTo>
                <a:cubicBezTo>
                  <a:pt x="5073445" y="6007510"/>
                  <a:pt x="5092479" y="5996301"/>
                  <a:pt x="5112774" y="5987845"/>
                </a:cubicBezTo>
                <a:cubicBezTo>
                  <a:pt x="5135927" y="5978198"/>
                  <a:pt x="5183381" y="5963892"/>
                  <a:pt x="5211097" y="5958349"/>
                </a:cubicBezTo>
                <a:cubicBezTo>
                  <a:pt x="5230645" y="5954439"/>
                  <a:pt x="5250597" y="5952693"/>
                  <a:pt x="5270090" y="5948516"/>
                </a:cubicBezTo>
                <a:cubicBezTo>
                  <a:pt x="5296516" y="5942853"/>
                  <a:pt x="5322529" y="5935407"/>
                  <a:pt x="5348748" y="5928852"/>
                </a:cubicBezTo>
                <a:lnTo>
                  <a:pt x="5388077" y="5919020"/>
                </a:lnTo>
                <a:lnTo>
                  <a:pt x="5427406" y="5909187"/>
                </a:lnTo>
                <a:cubicBezTo>
                  <a:pt x="5467550" y="5885101"/>
                  <a:pt x="5481130" y="5873406"/>
                  <a:pt x="5525729" y="5860026"/>
                </a:cubicBezTo>
                <a:cubicBezTo>
                  <a:pt x="5541736" y="5855224"/>
                  <a:pt x="5558503" y="5853471"/>
                  <a:pt x="5574890" y="5850194"/>
                </a:cubicBezTo>
                <a:cubicBezTo>
                  <a:pt x="5594555" y="5837084"/>
                  <a:pt x="5613945" y="5823553"/>
                  <a:pt x="5633884" y="5810865"/>
                </a:cubicBezTo>
                <a:cubicBezTo>
                  <a:pt x="5669577" y="5788151"/>
                  <a:pt x="5691355" y="5779788"/>
                  <a:pt x="5722374" y="5751871"/>
                </a:cubicBezTo>
                <a:cubicBezTo>
                  <a:pt x="5743045" y="5733267"/>
                  <a:pt x="5761703" y="5712543"/>
                  <a:pt x="5781368" y="5692878"/>
                </a:cubicBezTo>
                <a:cubicBezTo>
                  <a:pt x="5791200" y="5683046"/>
                  <a:pt x="5804646" y="5675818"/>
                  <a:pt x="5810864" y="5663381"/>
                </a:cubicBezTo>
                <a:lnTo>
                  <a:pt x="5869858" y="5545394"/>
                </a:lnTo>
                <a:cubicBezTo>
                  <a:pt x="5876413" y="5519175"/>
                  <a:pt x="5887075" y="5493651"/>
                  <a:pt x="5889522" y="5466736"/>
                </a:cubicBezTo>
                <a:cubicBezTo>
                  <a:pt x="5894199" y="5415295"/>
                  <a:pt x="5895334" y="5360214"/>
                  <a:pt x="5909187" y="5309420"/>
                </a:cubicBezTo>
                <a:cubicBezTo>
                  <a:pt x="5914641" y="5289422"/>
                  <a:pt x="5922296" y="5270091"/>
                  <a:pt x="5928851" y="5250426"/>
                </a:cubicBezTo>
                <a:cubicBezTo>
                  <a:pt x="5932129" y="5178323"/>
                  <a:pt x="5933352" y="5106097"/>
                  <a:pt x="5938684" y="5034116"/>
                </a:cubicBezTo>
                <a:cubicBezTo>
                  <a:pt x="5939919" y="5017450"/>
                  <a:pt x="5944891" y="5001269"/>
                  <a:pt x="5948516" y="4984955"/>
                </a:cubicBezTo>
                <a:cubicBezTo>
                  <a:pt x="5963880" y="4915814"/>
                  <a:pt x="5951760" y="4973599"/>
                  <a:pt x="5968180" y="4916129"/>
                </a:cubicBezTo>
                <a:cubicBezTo>
                  <a:pt x="5971892" y="4903136"/>
                  <a:pt x="5974735" y="4889910"/>
                  <a:pt x="5978013" y="4876800"/>
                </a:cubicBezTo>
                <a:cubicBezTo>
                  <a:pt x="5984568" y="4126271"/>
                  <a:pt x="5988014" y="3375708"/>
                  <a:pt x="5997677" y="2625213"/>
                </a:cubicBezTo>
                <a:cubicBezTo>
                  <a:pt x="5997851" y="2611701"/>
                  <a:pt x="6006800" y="2599379"/>
                  <a:pt x="6007510" y="2585884"/>
                </a:cubicBezTo>
                <a:cubicBezTo>
                  <a:pt x="6027618" y="2203836"/>
                  <a:pt x="6001263" y="2367264"/>
                  <a:pt x="6027174" y="2172929"/>
                </a:cubicBezTo>
                <a:cubicBezTo>
                  <a:pt x="6037216" y="2097608"/>
                  <a:pt x="6030238" y="2124405"/>
                  <a:pt x="6046839" y="2074607"/>
                </a:cubicBezTo>
                <a:cubicBezTo>
                  <a:pt x="6043561" y="1940233"/>
                  <a:pt x="6044327" y="1805699"/>
                  <a:pt x="6037006" y="1671484"/>
                </a:cubicBezTo>
                <a:cubicBezTo>
                  <a:pt x="6019869" y="1357301"/>
                  <a:pt x="6027289" y="1626365"/>
                  <a:pt x="6007510" y="1494503"/>
                </a:cubicBezTo>
                <a:cubicBezTo>
                  <a:pt x="5999671" y="1442241"/>
                  <a:pt x="5995319" y="1389503"/>
                  <a:pt x="5987845" y="1337187"/>
                </a:cubicBezTo>
                <a:cubicBezTo>
                  <a:pt x="5975763" y="1252615"/>
                  <a:pt x="5983433" y="1319538"/>
                  <a:pt x="5968180" y="1258529"/>
                </a:cubicBezTo>
                <a:cubicBezTo>
                  <a:pt x="5964127" y="1242316"/>
                  <a:pt x="5961625" y="1225755"/>
                  <a:pt x="5958348" y="1209368"/>
                </a:cubicBezTo>
                <a:cubicBezTo>
                  <a:pt x="5953526" y="1156320"/>
                  <a:pt x="5954969" y="1110738"/>
                  <a:pt x="5938684" y="1061884"/>
                </a:cubicBezTo>
                <a:cubicBezTo>
                  <a:pt x="5932596" y="1043620"/>
                  <a:pt x="5914367" y="1005672"/>
                  <a:pt x="5909187" y="983226"/>
                </a:cubicBezTo>
                <a:cubicBezTo>
                  <a:pt x="5901671" y="950659"/>
                  <a:pt x="5894249" y="917991"/>
                  <a:pt x="5889522" y="884903"/>
                </a:cubicBezTo>
                <a:cubicBezTo>
                  <a:pt x="5886245" y="861961"/>
                  <a:pt x="5885788" y="838436"/>
                  <a:pt x="5879690" y="816078"/>
                </a:cubicBezTo>
                <a:cubicBezTo>
                  <a:pt x="5875834" y="801937"/>
                  <a:pt x="5865800" y="790221"/>
                  <a:pt x="5860026" y="776749"/>
                </a:cubicBezTo>
                <a:cubicBezTo>
                  <a:pt x="5855943" y="767223"/>
                  <a:pt x="5855335" y="756251"/>
                  <a:pt x="5850193" y="747252"/>
                </a:cubicBezTo>
                <a:cubicBezTo>
                  <a:pt x="5842063" y="733024"/>
                  <a:pt x="5830222" y="721258"/>
                  <a:pt x="5820697" y="707923"/>
                </a:cubicBezTo>
                <a:cubicBezTo>
                  <a:pt x="5813829" y="698307"/>
                  <a:pt x="5809388" y="686782"/>
                  <a:pt x="5801032" y="678426"/>
                </a:cubicBezTo>
                <a:cubicBezTo>
                  <a:pt x="5792676" y="670070"/>
                  <a:pt x="5781367" y="665317"/>
                  <a:pt x="5771535" y="658762"/>
                </a:cubicBezTo>
                <a:cubicBezTo>
                  <a:pt x="5726394" y="591048"/>
                  <a:pt x="5784064" y="673378"/>
                  <a:pt x="5712542" y="589936"/>
                </a:cubicBezTo>
                <a:cubicBezTo>
                  <a:pt x="5704852" y="580964"/>
                  <a:pt x="5701233" y="568795"/>
                  <a:pt x="5692877" y="560439"/>
                </a:cubicBezTo>
                <a:cubicBezTo>
                  <a:pt x="5649705" y="517267"/>
                  <a:pt x="5663138" y="544780"/>
                  <a:pt x="5624051" y="511278"/>
                </a:cubicBezTo>
                <a:cubicBezTo>
                  <a:pt x="5609974" y="499212"/>
                  <a:pt x="5599808" y="482725"/>
                  <a:pt x="5584722" y="471949"/>
                </a:cubicBezTo>
                <a:cubicBezTo>
                  <a:pt x="5553620" y="449733"/>
                  <a:pt x="5516977" y="435887"/>
                  <a:pt x="5486400" y="412955"/>
                </a:cubicBezTo>
                <a:cubicBezTo>
                  <a:pt x="5460181" y="393291"/>
                  <a:pt x="5430917" y="377137"/>
                  <a:pt x="5407742" y="353962"/>
                </a:cubicBezTo>
                <a:cubicBezTo>
                  <a:pt x="5383782" y="330002"/>
                  <a:pt x="5369187" y="312626"/>
                  <a:pt x="5338916" y="294968"/>
                </a:cubicBezTo>
                <a:cubicBezTo>
                  <a:pt x="5313595" y="280197"/>
                  <a:pt x="5284649" y="271900"/>
                  <a:pt x="5260258" y="255639"/>
                </a:cubicBezTo>
                <a:cubicBezTo>
                  <a:pt x="5235806" y="239337"/>
                  <a:pt x="5219948" y="227003"/>
                  <a:pt x="5191432" y="216310"/>
                </a:cubicBezTo>
                <a:cubicBezTo>
                  <a:pt x="5178779" y="211565"/>
                  <a:pt x="5165096" y="210190"/>
                  <a:pt x="5152103" y="206478"/>
                </a:cubicBezTo>
                <a:cubicBezTo>
                  <a:pt x="5142138" y="203631"/>
                  <a:pt x="5132661" y="199159"/>
                  <a:pt x="5122606" y="196645"/>
                </a:cubicBezTo>
                <a:cubicBezTo>
                  <a:pt x="5072522" y="184124"/>
                  <a:pt x="5040011" y="183098"/>
                  <a:pt x="4984955" y="176981"/>
                </a:cubicBezTo>
                <a:cubicBezTo>
                  <a:pt x="4791856" y="128707"/>
                  <a:pt x="4934632" y="160747"/>
                  <a:pt x="4463845" y="176981"/>
                </a:cubicBezTo>
                <a:cubicBezTo>
                  <a:pt x="4157717" y="187537"/>
                  <a:pt x="4451664" y="186813"/>
                  <a:pt x="4355690" y="186813"/>
                </a:cubicBezTo>
              </a:path>
            </a:pathLst>
          </a:custGeom>
          <a:solidFill>
            <a:srgbClr val="FFFF00">
              <a:alpha val="35000"/>
            </a:srgbClr>
          </a:solid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Freeform 36"/>
          <p:cNvSpPr/>
          <p:nvPr/>
        </p:nvSpPr>
        <p:spPr>
          <a:xfrm>
            <a:off x="1260890" y="3618149"/>
            <a:ext cx="4969197" cy="3018567"/>
          </a:xfrm>
          <a:custGeom>
            <a:avLst/>
            <a:gdLst>
              <a:gd name="connsiteX0" fmla="*/ 4503174 w 6046839"/>
              <a:gd name="connsiteY0" fmla="*/ 176981 h 6115665"/>
              <a:gd name="connsiteX1" fmla="*/ 3883742 w 6046839"/>
              <a:gd name="connsiteY1" fmla="*/ 167149 h 6115665"/>
              <a:gd name="connsiteX2" fmla="*/ 3519948 w 6046839"/>
              <a:gd name="connsiteY2" fmla="*/ 137652 h 6115665"/>
              <a:gd name="connsiteX3" fmla="*/ 3293806 w 6046839"/>
              <a:gd name="connsiteY3" fmla="*/ 88491 h 6115665"/>
              <a:gd name="connsiteX4" fmla="*/ 3195484 w 6046839"/>
              <a:gd name="connsiteY4" fmla="*/ 58994 h 6115665"/>
              <a:gd name="connsiteX5" fmla="*/ 3106993 w 6046839"/>
              <a:gd name="connsiteY5" fmla="*/ 49162 h 6115665"/>
              <a:gd name="connsiteX6" fmla="*/ 3008671 w 6046839"/>
              <a:gd name="connsiteY6" fmla="*/ 29497 h 6115665"/>
              <a:gd name="connsiteX7" fmla="*/ 2841522 w 6046839"/>
              <a:gd name="connsiteY7" fmla="*/ 0 h 6115665"/>
              <a:gd name="connsiteX8" fmla="*/ 1514168 w 6046839"/>
              <a:gd name="connsiteY8" fmla="*/ 9832 h 6115665"/>
              <a:gd name="connsiteX9" fmla="*/ 1396180 w 6046839"/>
              <a:gd name="connsiteY9" fmla="*/ 58994 h 6115665"/>
              <a:gd name="connsiteX10" fmla="*/ 1337187 w 6046839"/>
              <a:gd name="connsiteY10" fmla="*/ 78658 h 6115665"/>
              <a:gd name="connsiteX11" fmla="*/ 1297858 w 6046839"/>
              <a:gd name="connsiteY11" fmla="*/ 98323 h 6115665"/>
              <a:gd name="connsiteX12" fmla="*/ 1199535 w 6046839"/>
              <a:gd name="connsiteY12" fmla="*/ 127820 h 6115665"/>
              <a:gd name="connsiteX13" fmla="*/ 1140542 w 6046839"/>
              <a:gd name="connsiteY13" fmla="*/ 176981 h 6115665"/>
              <a:gd name="connsiteX14" fmla="*/ 1042219 w 6046839"/>
              <a:gd name="connsiteY14" fmla="*/ 235974 h 6115665"/>
              <a:gd name="connsiteX15" fmla="*/ 973393 w 6046839"/>
              <a:gd name="connsiteY15" fmla="*/ 294968 h 6115665"/>
              <a:gd name="connsiteX16" fmla="*/ 943897 w 6046839"/>
              <a:gd name="connsiteY16" fmla="*/ 314632 h 6115665"/>
              <a:gd name="connsiteX17" fmla="*/ 865239 w 6046839"/>
              <a:gd name="connsiteY17" fmla="*/ 393291 h 6115665"/>
              <a:gd name="connsiteX18" fmla="*/ 786580 w 6046839"/>
              <a:gd name="connsiteY18" fmla="*/ 462116 h 6115665"/>
              <a:gd name="connsiteX19" fmla="*/ 747251 w 6046839"/>
              <a:gd name="connsiteY19" fmla="*/ 511278 h 6115665"/>
              <a:gd name="connsiteX20" fmla="*/ 707922 w 6046839"/>
              <a:gd name="connsiteY20" fmla="*/ 550607 h 6115665"/>
              <a:gd name="connsiteX21" fmla="*/ 629264 w 6046839"/>
              <a:gd name="connsiteY21" fmla="*/ 648929 h 6115665"/>
              <a:gd name="connsiteX22" fmla="*/ 589935 w 6046839"/>
              <a:gd name="connsiteY22" fmla="*/ 698091 h 6115665"/>
              <a:gd name="connsiteX23" fmla="*/ 560439 w 6046839"/>
              <a:gd name="connsiteY23" fmla="*/ 757084 h 6115665"/>
              <a:gd name="connsiteX24" fmla="*/ 481780 w 6046839"/>
              <a:gd name="connsiteY24" fmla="*/ 855407 h 6115665"/>
              <a:gd name="connsiteX25" fmla="*/ 452284 w 6046839"/>
              <a:gd name="connsiteY25" fmla="*/ 884903 h 6115665"/>
              <a:gd name="connsiteX26" fmla="*/ 432619 w 6046839"/>
              <a:gd name="connsiteY26" fmla="*/ 924232 h 6115665"/>
              <a:gd name="connsiteX27" fmla="*/ 403122 w 6046839"/>
              <a:gd name="connsiteY27" fmla="*/ 973394 h 6115665"/>
              <a:gd name="connsiteX28" fmla="*/ 353961 w 6046839"/>
              <a:gd name="connsiteY28" fmla="*/ 1071716 h 6115665"/>
              <a:gd name="connsiteX29" fmla="*/ 304800 w 6046839"/>
              <a:gd name="connsiteY29" fmla="*/ 1120878 h 6115665"/>
              <a:gd name="connsiteX30" fmla="*/ 285135 w 6046839"/>
              <a:gd name="connsiteY30" fmla="*/ 1189703 h 6115665"/>
              <a:gd name="connsiteX31" fmla="*/ 265471 w 6046839"/>
              <a:gd name="connsiteY31" fmla="*/ 1219200 h 6115665"/>
              <a:gd name="connsiteX32" fmla="*/ 245806 w 6046839"/>
              <a:gd name="connsiteY32" fmla="*/ 1258529 h 6115665"/>
              <a:gd name="connsiteX33" fmla="*/ 216310 w 6046839"/>
              <a:gd name="connsiteY33" fmla="*/ 1297858 h 6115665"/>
              <a:gd name="connsiteX34" fmla="*/ 196645 w 6046839"/>
              <a:gd name="connsiteY34" fmla="*/ 1347020 h 6115665"/>
              <a:gd name="connsiteX35" fmla="*/ 186813 w 6046839"/>
              <a:gd name="connsiteY35" fmla="*/ 1396181 h 6115665"/>
              <a:gd name="connsiteX36" fmla="*/ 157316 w 6046839"/>
              <a:gd name="connsiteY36" fmla="*/ 1425678 h 6115665"/>
              <a:gd name="connsiteX37" fmla="*/ 137651 w 6046839"/>
              <a:gd name="connsiteY37" fmla="*/ 1524000 h 6115665"/>
              <a:gd name="connsiteX38" fmla="*/ 117987 w 6046839"/>
              <a:gd name="connsiteY38" fmla="*/ 1691149 h 6115665"/>
              <a:gd name="connsiteX39" fmla="*/ 88490 w 6046839"/>
              <a:gd name="connsiteY39" fmla="*/ 1740310 h 6115665"/>
              <a:gd name="connsiteX40" fmla="*/ 78658 w 6046839"/>
              <a:gd name="connsiteY40" fmla="*/ 1828800 h 6115665"/>
              <a:gd name="connsiteX41" fmla="*/ 49161 w 6046839"/>
              <a:gd name="connsiteY41" fmla="*/ 1897626 h 6115665"/>
              <a:gd name="connsiteX42" fmla="*/ 39329 w 6046839"/>
              <a:gd name="connsiteY42" fmla="*/ 2458065 h 6115665"/>
              <a:gd name="connsiteX43" fmla="*/ 19664 w 6046839"/>
              <a:gd name="connsiteY43" fmla="*/ 3057832 h 6115665"/>
              <a:gd name="connsiteX44" fmla="*/ 9832 w 6046839"/>
              <a:gd name="connsiteY44" fmla="*/ 4198374 h 6115665"/>
              <a:gd name="connsiteX45" fmla="*/ 0 w 6046839"/>
              <a:gd name="connsiteY45" fmla="*/ 5122607 h 6115665"/>
              <a:gd name="connsiteX46" fmla="*/ 39329 w 6046839"/>
              <a:gd name="connsiteY46" fmla="*/ 5299587 h 6115665"/>
              <a:gd name="connsiteX47" fmla="*/ 49161 w 6046839"/>
              <a:gd name="connsiteY47" fmla="*/ 5358581 h 6115665"/>
              <a:gd name="connsiteX48" fmla="*/ 58993 w 6046839"/>
              <a:gd name="connsiteY48" fmla="*/ 5427407 h 6115665"/>
              <a:gd name="connsiteX49" fmla="*/ 68826 w 6046839"/>
              <a:gd name="connsiteY49" fmla="*/ 5515897 h 6115665"/>
              <a:gd name="connsiteX50" fmla="*/ 88490 w 6046839"/>
              <a:gd name="connsiteY50" fmla="*/ 5584723 h 6115665"/>
              <a:gd name="connsiteX51" fmla="*/ 108155 w 6046839"/>
              <a:gd name="connsiteY51" fmla="*/ 5683045 h 6115665"/>
              <a:gd name="connsiteX52" fmla="*/ 127819 w 6046839"/>
              <a:gd name="connsiteY52" fmla="*/ 5732207 h 6115665"/>
              <a:gd name="connsiteX53" fmla="*/ 137651 w 6046839"/>
              <a:gd name="connsiteY53" fmla="*/ 5791200 h 6115665"/>
              <a:gd name="connsiteX54" fmla="*/ 157316 w 6046839"/>
              <a:gd name="connsiteY54" fmla="*/ 5830529 h 6115665"/>
              <a:gd name="connsiteX55" fmla="*/ 206477 w 6046839"/>
              <a:gd name="connsiteY55" fmla="*/ 5978013 h 6115665"/>
              <a:gd name="connsiteX56" fmla="*/ 265471 w 6046839"/>
              <a:gd name="connsiteY56" fmla="*/ 6027174 h 6115665"/>
              <a:gd name="connsiteX57" fmla="*/ 294968 w 6046839"/>
              <a:gd name="connsiteY57" fmla="*/ 6037007 h 6115665"/>
              <a:gd name="connsiteX58" fmla="*/ 324464 w 6046839"/>
              <a:gd name="connsiteY58" fmla="*/ 6056671 h 6115665"/>
              <a:gd name="connsiteX59" fmla="*/ 403122 w 6046839"/>
              <a:gd name="connsiteY59" fmla="*/ 6086168 h 6115665"/>
              <a:gd name="connsiteX60" fmla="*/ 521110 w 6046839"/>
              <a:gd name="connsiteY60" fmla="*/ 6105832 h 6115665"/>
              <a:gd name="connsiteX61" fmla="*/ 1042219 w 6046839"/>
              <a:gd name="connsiteY61" fmla="*/ 6096000 h 6115665"/>
              <a:gd name="connsiteX62" fmla="*/ 1091380 w 6046839"/>
              <a:gd name="connsiteY62" fmla="*/ 6086168 h 6115665"/>
              <a:gd name="connsiteX63" fmla="*/ 1160206 w 6046839"/>
              <a:gd name="connsiteY63" fmla="*/ 6076336 h 6115665"/>
              <a:gd name="connsiteX64" fmla="*/ 2035277 w 6046839"/>
              <a:gd name="connsiteY64" fmla="*/ 6076336 h 6115665"/>
              <a:gd name="connsiteX65" fmla="*/ 2064774 w 6046839"/>
              <a:gd name="connsiteY65" fmla="*/ 6086168 h 6115665"/>
              <a:gd name="connsiteX66" fmla="*/ 2192593 w 6046839"/>
              <a:gd name="connsiteY66" fmla="*/ 6115665 h 6115665"/>
              <a:gd name="connsiteX67" fmla="*/ 3716593 w 6046839"/>
              <a:gd name="connsiteY67" fmla="*/ 6105832 h 6115665"/>
              <a:gd name="connsiteX68" fmla="*/ 3746090 w 6046839"/>
              <a:gd name="connsiteY68" fmla="*/ 6096000 h 6115665"/>
              <a:gd name="connsiteX69" fmla="*/ 3883742 w 6046839"/>
              <a:gd name="connsiteY69" fmla="*/ 6076336 h 6115665"/>
              <a:gd name="connsiteX70" fmla="*/ 4080387 w 6046839"/>
              <a:gd name="connsiteY70" fmla="*/ 6046839 h 6115665"/>
              <a:gd name="connsiteX71" fmla="*/ 5004619 w 6046839"/>
              <a:gd name="connsiteY71" fmla="*/ 6027174 h 6115665"/>
              <a:gd name="connsiteX72" fmla="*/ 5053780 w 6046839"/>
              <a:gd name="connsiteY72" fmla="*/ 6017342 h 6115665"/>
              <a:gd name="connsiteX73" fmla="*/ 5112774 w 6046839"/>
              <a:gd name="connsiteY73" fmla="*/ 5987845 h 6115665"/>
              <a:gd name="connsiteX74" fmla="*/ 5211097 w 6046839"/>
              <a:gd name="connsiteY74" fmla="*/ 5958349 h 6115665"/>
              <a:gd name="connsiteX75" fmla="*/ 5270090 w 6046839"/>
              <a:gd name="connsiteY75" fmla="*/ 5948516 h 6115665"/>
              <a:gd name="connsiteX76" fmla="*/ 5348748 w 6046839"/>
              <a:gd name="connsiteY76" fmla="*/ 5928852 h 6115665"/>
              <a:gd name="connsiteX77" fmla="*/ 5388077 w 6046839"/>
              <a:gd name="connsiteY77" fmla="*/ 5919020 h 6115665"/>
              <a:gd name="connsiteX78" fmla="*/ 5427406 w 6046839"/>
              <a:gd name="connsiteY78" fmla="*/ 5909187 h 6115665"/>
              <a:gd name="connsiteX79" fmla="*/ 5525729 w 6046839"/>
              <a:gd name="connsiteY79" fmla="*/ 5860026 h 6115665"/>
              <a:gd name="connsiteX80" fmla="*/ 5574890 w 6046839"/>
              <a:gd name="connsiteY80" fmla="*/ 5850194 h 6115665"/>
              <a:gd name="connsiteX81" fmla="*/ 5633884 w 6046839"/>
              <a:gd name="connsiteY81" fmla="*/ 5810865 h 6115665"/>
              <a:gd name="connsiteX82" fmla="*/ 5722374 w 6046839"/>
              <a:gd name="connsiteY82" fmla="*/ 5751871 h 6115665"/>
              <a:gd name="connsiteX83" fmla="*/ 5781368 w 6046839"/>
              <a:gd name="connsiteY83" fmla="*/ 5692878 h 6115665"/>
              <a:gd name="connsiteX84" fmla="*/ 5810864 w 6046839"/>
              <a:gd name="connsiteY84" fmla="*/ 5663381 h 6115665"/>
              <a:gd name="connsiteX85" fmla="*/ 5869858 w 6046839"/>
              <a:gd name="connsiteY85" fmla="*/ 5545394 h 6115665"/>
              <a:gd name="connsiteX86" fmla="*/ 5889522 w 6046839"/>
              <a:gd name="connsiteY86" fmla="*/ 5466736 h 6115665"/>
              <a:gd name="connsiteX87" fmla="*/ 5909187 w 6046839"/>
              <a:gd name="connsiteY87" fmla="*/ 5309420 h 6115665"/>
              <a:gd name="connsiteX88" fmla="*/ 5928851 w 6046839"/>
              <a:gd name="connsiteY88" fmla="*/ 5250426 h 6115665"/>
              <a:gd name="connsiteX89" fmla="*/ 5938684 w 6046839"/>
              <a:gd name="connsiteY89" fmla="*/ 5034116 h 6115665"/>
              <a:gd name="connsiteX90" fmla="*/ 5948516 w 6046839"/>
              <a:gd name="connsiteY90" fmla="*/ 4984955 h 6115665"/>
              <a:gd name="connsiteX91" fmla="*/ 5968180 w 6046839"/>
              <a:gd name="connsiteY91" fmla="*/ 4916129 h 6115665"/>
              <a:gd name="connsiteX92" fmla="*/ 5978013 w 6046839"/>
              <a:gd name="connsiteY92" fmla="*/ 4876800 h 6115665"/>
              <a:gd name="connsiteX93" fmla="*/ 5997677 w 6046839"/>
              <a:gd name="connsiteY93" fmla="*/ 2625213 h 6115665"/>
              <a:gd name="connsiteX94" fmla="*/ 6007510 w 6046839"/>
              <a:gd name="connsiteY94" fmla="*/ 2585884 h 6115665"/>
              <a:gd name="connsiteX95" fmla="*/ 6027174 w 6046839"/>
              <a:gd name="connsiteY95" fmla="*/ 2172929 h 6115665"/>
              <a:gd name="connsiteX96" fmla="*/ 6046839 w 6046839"/>
              <a:gd name="connsiteY96" fmla="*/ 2074607 h 6115665"/>
              <a:gd name="connsiteX97" fmla="*/ 6037006 w 6046839"/>
              <a:gd name="connsiteY97" fmla="*/ 1671484 h 6115665"/>
              <a:gd name="connsiteX98" fmla="*/ 6007510 w 6046839"/>
              <a:gd name="connsiteY98" fmla="*/ 1494503 h 6115665"/>
              <a:gd name="connsiteX99" fmla="*/ 5987845 w 6046839"/>
              <a:gd name="connsiteY99" fmla="*/ 1337187 h 6115665"/>
              <a:gd name="connsiteX100" fmla="*/ 5968180 w 6046839"/>
              <a:gd name="connsiteY100" fmla="*/ 1258529 h 6115665"/>
              <a:gd name="connsiteX101" fmla="*/ 5958348 w 6046839"/>
              <a:gd name="connsiteY101" fmla="*/ 1209368 h 6115665"/>
              <a:gd name="connsiteX102" fmla="*/ 5938684 w 6046839"/>
              <a:gd name="connsiteY102" fmla="*/ 1061884 h 6115665"/>
              <a:gd name="connsiteX103" fmla="*/ 5909187 w 6046839"/>
              <a:gd name="connsiteY103" fmla="*/ 983226 h 6115665"/>
              <a:gd name="connsiteX104" fmla="*/ 5889522 w 6046839"/>
              <a:gd name="connsiteY104" fmla="*/ 884903 h 6115665"/>
              <a:gd name="connsiteX105" fmla="*/ 5879690 w 6046839"/>
              <a:gd name="connsiteY105" fmla="*/ 816078 h 6115665"/>
              <a:gd name="connsiteX106" fmla="*/ 5860026 w 6046839"/>
              <a:gd name="connsiteY106" fmla="*/ 776749 h 6115665"/>
              <a:gd name="connsiteX107" fmla="*/ 5850193 w 6046839"/>
              <a:gd name="connsiteY107" fmla="*/ 747252 h 6115665"/>
              <a:gd name="connsiteX108" fmla="*/ 5820697 w 6046839"/>
              <a:gd name="connsiteY108" fmla="*/ 707923 h 6115665"/>
              <a:gd name="connsiteX109" fmla="*/ 5801032 w 6046839"/>
              <a:gd name="connsiteY109" fmla="*/ 678426 h 6115665"/>
              <a:gd name="connsiteX110" fmla="*/ 5771535 w 6046839"/>
              <a:gd name="connsiteY110" fmla="*/ 658762 h 6115665"/>
              <a:gd name="connsiteX111" fmla="*/ 5712542 w 6046839"/>
              <a:gd name="connsiteY111" fmla="*/ 589936 h 6115665"/>
              <a:gd name="connsiteX112" fmla="*/ 5692877 w 6046839"/>
              <a:gd name="connsiteY112" fmla="*/ 560439 h 6115665"/>
              <a:gd name="connsiteX113" fmla="*/ 5624051 w 6046839"/>
              <a:gd name="connsiteY113" fmla="*/ 511278 h 6115665"/>
              <a:gd name="connsiteX114" fmla="*/ 5584722 w 6046839"/>
              <a:gd name="connsiteY114" fmla="*/ 471949 h 6115665"/>
              <a:gd name="connsiteX115" fmla="*/ 5486400 w 6046839"/>
              <a:gd name="connsiteY115" fmla="*/ 412955 h 6115665"/>
              <a:gd name="connsiteX116" fmla="*/ 5407742 w 6046839"/>
              <a:gd name="connsiteY116" fmla="*/ 353962 h 6115665"/>
              <a:gd name="connsiteX117" fmla="*/ 5338916 w 6046839"/>
              <a:gd name="connsiteY117" fmla="*/ 294968 h 6115665"/>
              <a:gd name="connsiteX118" fmla="*/ 5260258 w 6046839"/>
              <a:gd name="connsiteY118" fmla="*/ 255639 h 6115665"/>
              <a:gd name="connsiteX119" fmla="*/ 5191432 w 6046839"/>
              <a:gd name="connsiteY119" fmla="*/ 216310 h 6115665"/>
              <a:gd name="connsiteX120" fmla="*/ 5152103 w 6046839"/>
              <a:gd name="connsiteY120" fmla="*/ 206478 h 6115665"/>
              <a:gd name="connsiteX121" fmla="*/ 5122606 w 6046839"/>
              <a:gd name="connsiteY121" fmla="*/ 196645 h 6115665"/>
              <a:gd name="connsiteX122" fmla="*/ 4984955 w 6046839"/>
              <a:gd name="connsiteY122" fmla="*/ 176981 h 6115665"/>
              <a:gd name="connsiteX123" fmla="*/ 4463845 w 6046839"/>
              <a:gd name="connsiteY123" fmla="*/ 176981 h 6115665"/>
              <a:gd name="connsiteX124" fmla="*/ 4355690 w 6046839"/>
              <a:gd name="connsiteY124" fmla="*/ 186813 h 611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6046839" h="6115665">
                <a:moveTo>
                  <a:pt x="4503174" y="176981"/>
                </a:moveTo>
                <a:cubicBezTo>
                  <a:pt x="4296697" y="173704"/>
                  <a:pt x="4090080" y="175403"/>
                  <a:pt x="3883742" y="167149"/>
                </a:cubicBezTo>
                <a:cubicBezTo>
                  <a:pt x="3762177" y="162286"/>
                  <a:pt x="3519948" y="137652"/>
                  <a:pt x="3519948" y="137652"/>
                </a:cubicBezTo>
                <a:cubicBezTo>
                  <a:pt x="3281643" y="66160"/>
                  <a:pt x="3579782" y="150659"/>
                  <a:pt x="3293806" y="88491"/>
                </a:cubicBezTo>
                <a:cubicBezTo>
                  <a:pt x="3260370" y="81222"/>
                  <a:pt x="3228967" y="66043"/>
                  <a:pt x="3195484" y="58994"/>
                </a:cubicBezTo>
                <a:cubicBezTo>
                  <a:pt x="3166442" y="52880"/>
                  <a:pt x="3136308" y="53791"/>
                  <a:pt x="3106993" y="49162"/>
                </a:cubicBezTo>
                <a:cubicBezTo>
                  <a:pt x="3073979" y="43949"/>
                  <a:pt x="3041639" y="34992"/>
                  <a:pt x="3008671" y="29497"/>
                </a:cubicBezTo>
                <a:cubicBezTo>
                  <a:pt x="2818542" y="-2192"/>
                  <a:pt x="3048993" y="46105"/>
                  <a:pt x="2841522" y="0"/>
                </a:cubicBezTo>
                <a:lnTo>
                  <a:pt x="1514168" y="9832"/>
                </a:lnTo>
                <a:cubicBezTo>
                  <a:pt x="1481933" y="10518"/>
                  <a:pt x="1423210" y="47732"/>
                  <a:pt x="1396180" y="58994"/>
                </a:cubicBezTo>
                <a:cubicBezTo>
                  <a:pt x="1377046" y="66966"/>
                  <a:pt x="1355727" y="69388"/>
                  <a:pt x="1337187" y="78658"/>
                </a:cubicBezTo>
                <a:cubicBezTo>
                  <a:pt x="1324077" y="85213"/>
                  <a:pt x="1311467" y="92880"/>
                  <a:pt x="1297858" y="98323"/>
                </a:cubicBezTo>
                <a:cubicBezTo>
                  <a:pt x="1257970" y="114278"/>
                  <a:pt x="1238160" y="118163"/>
                  <a:pt x="1199535" y="127820"/>
                </a:cubicBezTo>
                <a:cubicBezTo>
                  <a:pt x="1172422" y="154933"/>
                  <a:pt x="1172481" y="158730"/>
                  <a:pt x="1140542" y="176981"/>
                </a:cubicBezTo>
                <a:cubicBezTo>
                  <a:pt x="1104333" y="197672"/>
                  <a:pt x="1074291" y="203902"/>
                  <a:pt x="1042219" y="235974"/>
                </a:cubicBezTo>
                <a:cubicBezTo>
                  <a:pt x="1006486" y="271707"/>
                  <a:pt x="1017539" y="263435"/>
                  <a:pt x="973393" y="294968"/>
                </a:cubicBezTo>
                <a:cubicBezTo>
                  <a:pt x="963777" y="301836"/>
                  <a:pt x="952641" y="306683"/>
                  <a:pt x="943897" y="314632"/>
                </a:cubicBezTo>
                <a:cubicBezTo>
                  <a:pt x="916460" y="339575"/>
                  <a:pt x="894194" y="370128"/>
                  <a:pt x="865239" y="393291"/>
                </a:cubicBezTo>
                <a:cubicBezTo>
                  <a:pt x="833106" y="418997"/>
                  <a:pt x="812440" y="432562"/>
                  <a:pt x="786580" y="462116"/>
                </a:cubicBezTo>
                <a:cubicBezTo>
                  <a:pt x="772761" y="477909"/>
                  <a:pt x="761193" y="495593"/>
                  <a:pt x="747251" y="511278"/>
                </a:cubicBezTo>
                <a:cubicBezTo>
                  <a:pt x="734934" y="525135"/>
                  <a:pt x="719988" y="536531"/>
                  <a:pt x="707922" y="550607"/>
                </a:cubicBezTo>
                <a:cubicBezTo>
                  <a:pt x="680607" y="582474"/>
                  <a:pt x="655483" y="616155"/>
                  <a:pt x="629264" y="648929"/>
                </a:cubicBezTo>
                <a:cubicBezTo>
                  <a:pt x="616154" y="665316"/>
                  <a:pt x="599320" y="679321"/>
                  <a:pt x="589935" y="698091"/>
                </a:cubicBezTo>
                <a:cubicBezTo>
                  <a:pt x="580103" y="717755"/>
                  <a:pt x="572894" y="738967"/>
                  <a:pt x="560439" y="757084"/>
                </a:cubicBezTo>
                <a:cubicBezTo>
                  <a:pt x="536661" y="791670"/>
                  <a:pt x="511459" y="825728"/>
                  <a:pt x="481780" y="855407"/>
                </a:cubicBezTo>
                <a:cubicBezTo>
                  <a:pt x="471948" y="865239"/>
                  <a:pt x="460366" y="873588"/>
                  <a:pt x="452284" y="884903"/>
                </a:cubicBezTo>
                <a:cubicBezTo>
                  <a:pt x="443765" y="896830"/>
                  <a:pt x="439737" y="911419"/>
                  <a:pt x="432619" y="924232"/>
                </a:cubicBezTo>
                <a:cubicBezTo>
                  <a:pt x="423338" y="940938"/>
                  <a:pt x="412115" y="956532"/>
                  <a:pt x="403122" y="973394"/>
                </a:cubicBezTo>
                <a:cubicBezTo>
                  <a:pt x="385879" y="1005726"/>
                  <a:pt x="379871" y="1045806"/>
                  <a:pt x="353961" y="1071716"/>
                </a:cubicBezTo>
                <a:lnTo>
                  <a:pt x="304800" y="1120878"/>
                </a:lnTo>
                <a:cubicBezTo>
                  <a:pt x="301648" y="1133487"/>
                  <a:pt x="292191" y="1175592"/>
                  <a:pt x="285135" y="1189703"/>
                </a:cubicBezTo>
                <a:cubicBezTo>
                  <a:pt x="279850" y="1200272"/>
                  <a:pt x="271334" y="1208940"/>
                  <a:pt x="265471" y="1219200"/>
                </a:cubicBezTo>
                <a:cubicBezTo>
                  <a:pt x="258199" y="1231926"/>
                  <a:pt x="253574" y="1246100"/>
                  <a:pt x="245806" y="1258529"/>
                </a:cubicBezTo>
                <a:cubicBezTo>
                  <a:pt x="237121" y="1272425"/>
                  <a:pt x="224268" y="1283533"/>
                  <a:pt x="216310" y="1297858"/>
                </a:cubicBezTo>
                <a:cubicBezTo>
                  <a:pt x="207739" y="1313287"/>
                  <a:pt x="203200" y="1330633"/>
                  <a:pt x="196645" y="1347020"/>
                </a:cubicBezTo>
                <a:cubicBezTo>
                  <a:pt x="193368" y="1363407"/>
                  <a:pt x="194287" y="1381234"/>
                  <a:pt x="186813" y="1396181"/>
                </a:cubicBezTo>
                <a:cubicBezTo>
                  <a:pt x="180594" y="1408618"/>
                  <a:pt x="162308" y="1412700"/>
                  <a:pt x="157316" y="1425678"/>
                </a:cubicBezTo>
                <a:cubicBezTo>
                  <a:pt x="145318" y="1456873"/>
                  <a:pt x="137651" y="1524000"/>
                  <a:pt x="137651" y="1524000"/>
                </a:cubicBezTo>
                <a:cubicBezTo>
                  <a:pt x="137281" y="1527698"/>
                  <a:pt x="124197" y="1672519"/>
                  <a:pt x="117987" y="1691149"/>
                </a:cubicBezTo>
                <a:cubicBezTo>
                  <a:pt x="111944" y="1709279"/>
                  <a:pt x="98322" y="1723923"/>
                  <a:pt x="88490" y="1740310"/>
                </a:cubicBezTo>
                <a:cubicBezTo>
                  <a:pt x="85213" y="1769807"/>
                  <a:pt x="85856" y="1800008"/>
                  <a:pt x="78658" y="1828800"/>
                </a:cubicBezTo>
                <a:cubicBezTo>
                  <a:pt x="72604" y="1853015"/>
                  <a:pt x="50718" y="1872714"/>
                  <a:pt x="49161" y="1897626"/>
                </a:cubicBezTo>
                <a:cubicBezTo>
                  <a:pt x="37506" y="2084104"/>
                  <a:pt x="44078" y="2271284"/>
                  <a:pt x="39329" y="2458065"/>
                </a:cubicBezTo>
                <a:cubicBezTo>
                  <a:pt x="34245" y="2658030"/>
                  <a:pt x="26219" y="2857910"/>
                  <a:pt x="19664" y="3057832"/>
                </a:cubicBezTo>
                <a:cubicBezTo>
                  <a:pt x="16387" y="3438013"/>
                  <a:pt x="13453" y="3818196"/>
                  <a:pt x="9832" y="4198374"/>
                </a:cubicBezTo>
                <a:cubicBezTo>
                  <a:pt x="6898" y="4506455"/>
                  <a:pt x="0" y="4814512"/>
                  <a:pt x="0" y="5122607"/>
                </a:cubicBezTo>
                <a:cubicBezTo>
                  <a:pt x="0" y="5177057"/>
                  <a:pt x="28109" y="5251904"/>
                  <a:pt x="39329" y="5299587"/>
                </a:cubicBezTo>
                <a:cubicBezTo>
                  <a:pt x="43895" y="5318993"/>
                  <a:pt x="46130" y="5338877"/>
                  <a:pt x="49161" y="5358581"/>
                </a:cubicBezTo>
                <a:cubicBezTo>
                  <a:pt x="52685" y="5381486"/>
                  <a:pt x="56118" y="5404411"/>
                  <a:pt x="58993" y="5427407"/>
                </a:cubicBezTo>
                <a:cubicBezTo>
                  <a:pt x="62674" y="5456856"/>
                  <a:pt x="64313" y="5486564"/>
                  <a:pt x="68826" y="5515897"/>
                </a:cubicBezTo>
                <a:cubicBezTo>
                  <a:pt x="79534" y="5585498"/>
                  <a:pt x="75641" y="5526900"/>
                  <a:pt x="88490" y="5584723"/>
                </a:cubicBezTo>
                <a:cubicBezTo>
                  <a:pt x="98175" y="5628307"/>
                  <a:pt x="95092" y="5643856"/>
                  <a:pt x="108155" y="5683045"/>
                </a:cubicBezTo>
                <a:cubicBezTo>
                  <a:pt x="113736" y="5699789"/>
                  <a:pt x="121264" y="5715820"/>
                  <a:pt x="127819" y="5732207"/>
                </a:cubicBezTo>
                <a:cubicBezTo>
                  <a:pt x="131096" y="5751871"/>
                  <a:pt x="131922" y="5772105"/>
                  <a:pt x="137651" y="5791200"/>
                </a:cubicBezTo>
                <a:cubicBezTo>
                  <a:pt x="141863" y="5805239"/>
                  <a:pt x="153459" y="5816388"/>
                  <a:pt x="157316" y="5830529"/>
                </a:cubicBezTo>
                <a:cubicBezTo>
                  <a:pt x="174034" y="5891829"/>
                  <a:pt x="153317" y="5924853"/>
                  <a:pt x="206477" y="5978013"/>
                </a:cubicBezTo>
                <a:cubicBezTo>
                  <a:pt x="228224" y="5999760"/>
                  <a:pt x="238091" y="6013484"/>
                  <a:pt x="265471" y="6027174"/>
                </a:cubicBezTo>
                <a:cubicBezTo>
                  <a:pt x="274741" y="6031809"/>
                  <a:pt x="285698" y="6032372"/>
                  <a:pt x="294968" y="6037007"/>
                </a:cubicBezTo>
                <a:cubicBezTo>
                  <a:pt x="305537" y="6042292"/>
                  <a:pt x="313895" y="6051386"/>
                  <a:pt x="324464" y="6056671"/>
                </a:cubicBezTo>
                <a:cubicBezTo>
                  <a:pt x="327275" y="6058077"/>
                  <a:pt x="389749" y="6083737"/>
                  <a:pt x="403122" y="6086168"/>
                </a:cubicBezTo>
                <a:cubicBezTo>
                  <a:pt x="571922" y="6116858"/>
                  <a:pt x="416903" y="6079782"/>
                  <a:pt x="521110" y="6105832"/>
                </a:cubicBezTo>
                <a:lnTo>
                  <a:pt x="1042219" y="6096000"/>
                </a:lnTo>
                <a:cubicBezTo>
                  <a:pt x="1058921" y="6095424"/>
                  <a:pt x="1074896" y="6088915"/>
                  <a:pt x="1091380" y="6086168"/>
                </a:cubicBezTo>
                <a:cubicBezTo>
                  <a:pt x="1114240" y="6082358"/>
                  <a:pt x="1137264" y="6079613"/>
                  <a:pt x="1160206" y="6076336"/>
                </a:cubicBezTo>
                <a:cubicBezTo>
                  <a:pt x="1456154" y="5977680"/>
                  <a:pt x="1205424" y="6057687"/>
                  <a:pt x="2035277" y="6076336"/>
                </a:cubicBezTo>
                <a:cubicBezTo>
                  <a:pt x="2045639" y="6076569"/>
                  <a:pt x="2054675" y="6083838"/>
                  <a:pt x="2064774" y="6086168"/>
                </a:cubicBezTo>
                <a:cubicBezTo>
                  <a:pt x="2205791" y="6118709"/>
                  <a:pt x="2121302" y="6091899"/>
                  <a:pt x="2192593" y="6115665"/>
                </a:cubicBezTo>
                <a:lnTo>
                  <a:pt x="3716593" y="6105832"/>
                </a:lnTo>
                <a:cubicBezTo>
                  <a:pt x="3726956" y="6105701"/>
                  <a:pt x="3735973" y="6098248"/>
                  <a:pt x="3746090" y="6096000"/>
                </a:cubicBezTo>
                <a:cubicBezTo>
                  <a:pt x="3782543" y="6087900"/>
                  <a:pt x="3849724" y="6080588"/>
                  <a:pt x="3883742" y="6076336"/>
                </a:cubicBezTo>
                <a:cubicBezTo>
                  <a:pt x="4000687" y="6047099"/>
                  <a:pt x="3935467" y="6058915"/>
                  <a:pt x="4080387" y="6046839"/>
                </a:cubicBezTo>
                <a:cubicBezTo>
                  <a:pt x="4393833" y="5942361"/>
                  <a:pt x="4071008" y="6046625"/>
                  <a:pt x="5004619" y="6027174"/>
                </a:cubicBezTo>
                <a:cubicBezTo>
                  <a:pt x="5021327" y="6026826"/>
                  <a:pt x="5037393" y="6020619"/>
                  <a:pt x="5053780" y="6017342"/>
                </a:cubicBezTo>
                <a:cubicBezTo>
                  <a:pt x="5073445" y="6007510"/>
                  <a:pt x="5092479" y="5996301"/>
                  <a:pt x="5112774" y="5987845"/>
                </a:cubicBezTo>
                <a:cubicBezTo>
                  <a:pt x="5135927" y="5978198"/>
                  <a:pt x="5183381" y="5963892"/>
                  <a:pt x="5211097" y="5958349"/>
                </a:cubicBezTo>
                <a:cubicBezTo>
                  <a:pt x="5230645" y="5954439"/>
                  <a:pt x="5250597" y="5952693"/>
                  <a:pt x="5270090" y="5948516"/>
                </a:cubicBezTo>
                <a:cubicBezTo>
                  <a:pt x="5296516" y="5942853"/>
                  <a:pt x="5322529" y="5935407"/>
                  <a:pt x="5348748" y="5928852"/>
                </a:cubicBezTo>
                <a:lnTo>
                  <a:pt x="5388077" y="5919020"/>
                </a:lnTo>
                <a:lnTo>
                  <a:pt x="5427406" y="5909187"/>
                </a:lnTo>
                <a:cubicBezTo>
                  <a:pt x="5467550" y="5885101"/>
                  <a:pt x="5481130" y="5873406"/>
                  <a:pt x="5525729" y="5860026"/>
                </a:cubicBezTo>
                <a:cubicBezTo>
                  <a:pt x="5541736" y="5855224"/>
                  <a:pt x="5558503" y="5853471"/>
                  <a:pt x="5574890" y="5850194"/>
                </a:cubicBezTo>
                <a:cubicBezTo>
                  <a:pt x="5594555" y="5837084"/>
                  <a:pt x="5613945" y="5823553"/>
                  <a:pt x="5633884" y="5810865"/>
                </a:cubicBezTo>
                <a:cubicBezTo>
                  <a:pt x="5669577" y="5788151"/>
                  <a:pt x="5691355" y="5779788"/>
                  <a:pt x="5722374" y="5751871"/>
                </a:cubicBezTo>
                <a:cubicBezTo>
                  <a:pt x="5743045" y="5733267"/>
                  <a:pt x="5761703" y="5712543"/>
                  <a:pt x="5781368" y="5692878"/>
                </a:cubicBezTo>
                <a:cubicBezTo>
                  <a:pt x="5791200" y="5683046"/>
                  <a:pt x="5804646" y="5675818"/>
                  <a:pt x="5810864" y="5663381"/>
                </a:cubicBezTo>
                <a:lnTo>
                  <a:pt x="5869858" y="5545394"/>
                </a:lnTo>
                <a:cubicBezTo>
                  <a:pt x="5876413" y="5519175"/>
                  <a:pt x="5887075" y="5493651"/>
                  <a:pt x="5889522" y="5466736"/>
                </a:cubicBezTo>
                <a:cubicBezTo>
                  <a:pt x="5894199" y="5415295"/>
                  <a:pt x="5895334" y="5360214"/>
                  <a:pt x="5909187" y="5309420"/>
                </a:cubicBezTo>
                <a:cubicBezTo>
                  <a:pt x="5914641" y="5289422"/>
                  <a:pt x="5922296" y="5270091"/>
                  <a:pt x="5928851" y="5250426"/>
                </a:cubicBezTo>
                <a:cubicBezTo>
                  <a:pt x="5932129" y="5178323"/>
                  <a:pt x="5933352" y="5106097"/>
                  <a:pt x="5938684" y="5034116"/>
                </a:cubicBezTo>
                <a:cubicBezTo>
                  <a:pt x="5939919" y="5017450"/>
                  <a:pt x="5944891" y="5001269"/>
                  <a:pt x="5948516" y="4984955"/>
                </a:cubicBezTo>
                <a:cubicBezTo>
                  <a:pt x="5963880" y="4915814"/>
                  <a:pt x="5951760" y="4973599"/>
                  <a:pt x="5968180" y="4916129"/>
                </a:cubicBezTo>
                <a:cubicBezTo>
                  <a:pt x="5971892" y="4903136"/>
                  <a:pt x="5974735" y="4889910"/>
                  <a:pt x="5978013" y="4876800"/>
                </a:cubicBezTo>
                <a:cubicBezTo>
                  <a:pt x="5984568" y="4126271"/>
                  <a:pt x="5988014" y="3375708"/>
                  <a:pt x="5997677" y="2625213"/>
                </a:cubicBezTo>
                <a:cubicBezTo>
                  <a:pt x="5997851" y="2611701"/>
                  <a:pt x="6006800" y="2599379"/>
                  <a:pt x="6007510" y="2585884"/>
                </a:cubicBezTo>
                <a:cubicBezTo>
                  <a:pt x="6027618" y="2203836"/>
                  <a:pt x="6001263" y="2367264"/>
                  <a:pt x="6027174" y="2172929"/>
                </a:cubicBezTo>
                <a:cubicBezTo>
                  <a:pt x="6037216" y="2097608"/>
                  <a:pt x="6030238" y="2124405"/>
                  <a:pt x="6046839" y="2074607"/>
                </a:cubicBezTo>
                <a:cubicBezTo>
                  <a:pt x="6043561" y="1940233"/>
                  <a:pt x="6044327" y="1805699"/>
                  <a:pt x="6037006" y="1671484"/>
                </a:cubicBezTo>
                <a:cubicBezTo>
                  <a:pt x="6019869" y="1357301"/>
                  <a:pt x="6027289" y="1626365"/>
                  <a:pt x="6007510" y="1494503"/>
                </a:cubicBezTo>
                <a:cubicBezTo>
                  <a:pt x="5999671" y="1442241"/>
                  <a:pt x="5995319" y="1389503"/>
                  <a:pt x="5987845" y="1337187"/>
                </a:cubicBezTo>
                <a:cubicBezTo>
                  <a:pt x="5975763" y="1252615"/>
                  <a:pt x="5983433" y="1319538"/>
                  <a:pt x="5968180" y="1258529"/>
                </a:cubicBezTo>
                <a:cubicBezTo>
                  <a:pt x="5964127" y="1242316"/>
                  <a:pt x="5961625" y="1225755"/>
                  <a:pt x="5958348" y="1209368"/>
                </a:cubicBezTo>
                <a:cubicBezTo>
                  <a:pt x="5953526" y="1156320"/>
                  <a:pt x="5954969" y="1110738"/>
                  <a:pt x="5938684" y="1061884"/>
                </a:cubicBezTo>
                <a:cubicBezTo>
                  <a:pt x="5932596" y="1043620"/>
                  <a:pt x="5914367" y="1005672"/>
                  <a:pt x="5909187" y="983226"/>
                </a:cubicBezTo>
                <a:cubicBezTo>
                  <a:pt x="5901671" y="950659"/>
                  <a:pt x="5894249" y="917991"/>
                  <a:pt x="5889522" y="884903"/>
                </a:cubicBezTo>
                <a:cubicBezTo>
                  <a:pt x="5886245" y="861961"/>
                  <a:pt x="5885788" y="838436"/>
                  <a:pt x="5879690" y="816078"/>
                </a:cubicBezTo>
                <a:cubicBezTo>
                  <a:pt x="5875834" y="801937"/>
                  <a:pt x="5865800" y="790221"/>
                  <a:pt x="5860026" y="776749"/>
                </a:cubicBezTo>
                <a:cubicBezTo>
                  <a:pt x="5855943" y="767223"/>
                  <a:pt x="5855335" y="756251"/>
                  <a:pt x="5850193" y="747252"/>
                </a:cubicBezTo>
                <a:cubicBezTo>
                  <a:pt x="5842063" y="733024"/>
                  <a:pt x="5830222" y="721258"/>
                  <a:pt x="5820697" y="707923"/>
                </a:cubicBezTo>
                <a:cubicBezTo>
                  <a:pt x="5813829" y="698307"/>
                  <a:pt x="5809388" y="686782"/>
                  <a:pt x="5801032" y="678426"/>
                </a:cubicBezTo>
                <a:cubicBezTo>
                  <a:pt x="5792676" y="670070"/>
                  <a:pt x="5781367" y="665317"/>
                  <a:pt x="5771535" y="658762"/>
                </a:cubicBezTo>
                <a:cubicBezTo>
                  <a:pt x="5726394" y="591048"/>
                  <a:pt x="5784064" y="673378"/>
                  <a:pt x="5712542" y="589936"/>
                </a:cubicBezTo>
                <a:cubicBezTo>
                  <a:pt x="5704852" y="580964"/>
                  <a:pt x="5701233" y="568795"/>
                  <a:pt x="5692877" y="560439"/>
                </a:cubicBezTo>
                <a:cubicBezTo>
                  <a:pt x="5649705" y="517267"/>
                  <a:pt x="5663138" y="544780"/>
                  <a:pt x="5624051" y="511278"/>
                </a:cubicBezTo>
                <a:cubicBezTo>
                  <a:pt x="5609974" y="499212"/>
                  <a:pt x="5599808" y="482725"/>
                  <a:pt x="5584722" y="471949"/>
                </a:cubicBezTo>
                <a:cubicBezTo>
                  <a:pt x="5553620" y="449733"/>
                  <a:pt x="5516977" y="435887"/>
                  <a:pt x="5486400" y="412955"/>
                </a:cubicBezTo>
                <a:cubicBezTo>
                  <a:pt x="5460181" y="393291"/>
                  <a:pt x="5430917" y="377137"/>
                  <a:pt x="5407742" y="353962"/>
                </a:cubicBezTo>
                <a:cubicBezTo>
                  <a:pt x="5383782" y="330002"/>
                  <a:pt x="5369187" y="312626"/>
                  <a:pt x="5338916" y="294968"/>
                </a:cubicBezTo>
                <a:cubicBezTo>
                  <a:pt x="5313595" y="280197"/>
                  <a:pt x="5284649" y="271900"/>
                  <a:pt x="5260258" y="255639"/>
                </a:cubicBezTo>
                <a:cubicBezTo>
                  <a:pt x="5235806" y="239337"/>
                  <a:pt x="5219948" y="227003"/>
                  <a:pt x="5191432" y="216310"/>
                </a:cubicBezTo>
                <a:cubicBezTo>
                  <a:pt x="5178779" y="211565"/>
                  <a:pt x="5165096" y="210190"/>
                  <a:pt x="5152103" y="206478"/>
                </a:cubicBezTo>
                <a:cubicBezTo>
                  <a:pt x="5142138" y="203631"/>
                  <a:pt x="5132661" y="199159"/>
                  <a:pt x="5122606" y="196645"/>
                </a:cubicBezTo>
                <a:cubicBezTo>
                  <a:pt x="5072522" y="184124"/>
                  <a:pt x="5040011" y="183098"/>
                  <a:pt x="4984955" y="176981"/>
                </a:cubicBezTo>
                <a:cubicBezTo>
                  <a:pt x="4791856" y="128707"/>
                  <a:pt x="4934632" y="160747"/>
                  <a:pt x="4463845" y="176981"/>
                </a:cubicBezTo>
                <a:cubicBezTo>
                  <a:pt x="4157717" y="187537"/>
                  <a:pt x="4451664" y="186813"/>
                  <a:pt x="4355690" y="186813"/>
                </a:cubicBezTo>
              </a:path>
            </a:pathLst>
          </a:custGeom>
          <a:solidFill>
            <a:srgbClr val="FFFF00">
              <a:alpha val="36000"/>
            </a:srgb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Box 37"/>
          <p:cNvSpPr txBox="1"/>
          <p:nvPr/>
        </p:nvSpPr>
        <p:spPr>
          <a:xfrm>
            <a:off x="3720692" y="5841878"/>
            <a:ext cx="3004615" cy="954107"/>
          </a:xfrm>
          <a:prstGeom prst="rect">
            <a:avLst/>
          </a:prstGeom>
          <a:solidFill>
            <a:srgbClr val="FFFF00"/>
          </a:solidFill>
        </p:spPr>
        <p:txBody>
          <a:bodyPr wrap="square" rtlCol="0">
            <a:spAutoFit/>
          </a:bodyPr>
          <a:lstStyle/>
          <a:p>
            <a:r>
              <a:rPr lang="en-AU" sz="2800" dirty="0"/>
              <a:t>Stagflation/Cost Push Inflation</a:t>
            </a:r>
          </a:p>
        </p:txBody>
      </p:sp>
      <p:sp>
        <p:nvSpPr>
          <p:cNvPr id="39" name="TextBox 38"/>
          <p:cNvSpPr txBox="1"/>
          <p:nvPr/>
        </p:nvSpPr>
        <p:spPr>
          <a:xfrm>
            <a:off x="9063169" y="3081736"/>
            <a:ext cx="3004615" cy="954107"/>
          </a:xfrm>
          <a:prstGeom prst="rect">
            <a:avLst/>
          </a:prstGeom>
          <a:solidFill>
            <a:srgbClr val="FFFF00"/>
          </a:solidFill>
        </p:spPr>
        <p:txBody>
          <a:bodyPr wrap="square" rtlCol="0">
            <a:spAutoFit/>
          </a:bodyPr>
          <a:lstStyle/>
          <a:p>
            <a:r>
              <a:rPr lang="en-AU" sz="2800" dirty="0"/>
              <a:t>Demand </a:t>
            </a:r>
            <a:r>
              <a:rPr lang="en-AU" sz="2800"/>
              <a:t>Pull Inflation</a:t>
            </a:r>
            <a:endParaRPr lang="en-AU" sz="2800" dirty="0"/>
          </a:p>
        </p:txBody>
      </p:sp>
    </p:spTree>
    <p:extLst>
      <p:ext uri="{BB962C8B-B14F-4D97-AF65-F5344CB8AC3E}">
        <p14:creationId xmlns:p14="http://schemas.microsoft.com/office/powerpoint/2010/main" val="347059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Stabilizers</a:t>
            </a:r>
          </a:p>
        </p:txBody>
      </p:sp>
      <p:sp>
        <p:nvSpPr>
          <p:cNvPr id="4" name="Text Placeholder 3"/>
          <p:cNvSpPr>
            <a:spLocks noGrp="1"/>
          </p:cNvSpPr>
          <p:nvPr>
            <p:ph type="body" idx="1"/>
          </p:nvPr>
        </p:nvSpPr>
        <p:spPr/>
        <p:txBody>
          <a:bodyPr/>
          <a:lstStyle/>
          <a:p>
            <a:r>
              <a:rPr lang="en-AU" dirty="0"/>
              <a:t>Some fiscal policy occurs acts similar to the autopilot on an airplane. It makes minor adjustments without the need for the pilot.</a:t>
            </a:r>
          </a:p>
        </p:txBody>
      </p:sp>
    </p:spTree>
    <p:extLst>
      <p:ext uri="{BB962C8B-B14F-4D97-AF65-F5344CB8AC3E}">
        <p14:creationId xmlns:p14="http://schemas.microsoft.com/office/powerpoint/2010/main" val="291249300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59555" y="1187336"/>
            <a:ext cx="10694245" cy="4790131"/>
          </a:xfrm>
          <a:prstGeom prst="rect">
            <a:avLst/>
          </a:prstGeom>
        </p:spPr>
      </p:pic>
    </p:spTree>
    <p:extLst>
      <p:ext uri="{BB962C8B-B14F-4D97-AF65-F5344CB8AC3E}">
        <p14:creationId xmlns:p14="http://schemas.microsoft.com/office/powerpoint/2010/main" val="377295303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6517" y="176866"/>
            <a:ext cx="3155576" cy="1325563"/>
          </a:xfrm>
        </p:spPr>
        <p:txBody>
          <a:bodyPr/>
          <a:lstStyle/>
          <a:p>
            <a:r>
              <a:rPr lang="en-US" dirty="0"/>
              <a:t>Fiscal Policy</a:t>
            </a:r>
          </a:p>
        </p:txBody>
      </p:sp>
      <p:sp>
        <p:nvSpPr>
          <p:cNvPr id="3" name="Content Placeholder 2"/>
          <p:cNvSpPr>
            <a:spLocks noGrp="1"/>
          </p:cNvSpPr>
          <p:nvPr>
            <p:ph idx="1"/>
          </p:nvPr>
        </p:nvSpPr>
        <p:spPr>
          <a:xfrm>
            <a:off x="838200" y="2631983"/>
            <a:ext cx="4728882" cy="3203575"/>
          </a:xfrm>
          <a:ln>
            <a:solidFill>
              <a:schemeClr val="tx1"/>
            </a:solidFill>
          </a:ln>
        </p:spPr>
        <p:txBody>
          <a:bodyPr>
            <a:normAutofit fontScale="92500" lnSpcReduction="20000"/>
          </a:bodyPr>
          <a:lstStyle/>
          <a:p>
            <a:pPr marL="0" lvl="0" indent="0">
              <a:lnSpc>
                <a:spcPct val="100000"/>
              </a:lnSpc>
              <a:spcBef>
                <a:spcPts val="0"/>
              </a:spcBef>
              <a:buNone/>
              <a:defRPr/>
            </a:pPr>
            <a:r>
              <a:rPr lang="en-US" sz="3800" dirty="0">
                <a:solidFill>
                  <a:srgbClr val="00B0F0"/>
                </a:solidFill>
              </a:rPr>
              <a:t>Automatic stabilizers / Non-discretionary Fiscal Policy </a:t>
            </a:r>
            <a:r>
              <a:rPr lang="en-US" sz="3800" dirty="0"/>
              <a:t>– </a:t>
            </a:r>
            <a:r>
              <a:rPr lang="en-US" sz="3500" dirty="0"/>
              <a:t>fight recessions and ‘economic overheating’ automatically without needing new decisions</a:t>
            </a:r>
          </a:p>
        </p:txBody>
      </p:sp>
      <p:sp>
        <p:nvSpPr>
          <p:cNvPr id="5" name="Right Arrow 4"/>
          <p:cNvSpPr/>
          <p:nvPr/>
        </p:nvSpPr>
        <p:spPr>
          <a:xfrm rot="8941436">
            <a:off x="2702859" y="1412069"/>
            <a:ext cx="1828800" cy="8068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2323630">
            <a:off x="6228644" y="1429937"/>
            <a:ext cx="1828800" cy="8068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617259" y="5665045"/>
            <a:ext cx="4621133" cy="954107"/>
          </a:xfrm>
          <a:prstGeom prst="rect">
            <a:avLst/>
          </a:prstGeom>
          <a:solidFill>
            <a:srgbClr val="FFFF00"/>
          </a:solidFill>
        </p:spPr>
        <p:txBody>
          <a:bodyPr wrap="square" rtlCol="0">
            <a:spAutoFit/>
          </a:bodyPr>
          <a:lstStyle/>
          <a:p>
            <a:r>
              <a:rPr lang="en-US" sz="1400" dirty="0">
                <a:solidFill>
                  <a:srgbClr val="FF0000"/>
                </a:solidFill>
              </a:rPr>
              <a:t>Summary</a:t>
            </a:r>
          </a:p>
          <a:p>
            <a:r>
              <a:rPr lang="en-US" sz="1400" dirty="0">
                <a:solidFill>
                  <a:srgbClr val="FF0000"/>
                </a:solidFill>
              </a:rPr>
              <a:t>There are two types of fiscal policy:</a:t>
            </a:r>
          </a:p>
          <a:p>
            <a:r>
              <a:rPr lang="en-US" sz="1400" dirty="0">
                <a:solidFill>
                  <a:srgbClr val="FF0000"/>
                </a:solidFill>
              </a:rPr>
              <a:t>Automatic stabilizers – work without any decision making.</a:t>
            </a:r>
          </a:p>
          <a:p>
            <a:r>
              <a:rPr lang="en-US" sz="1400" dirty="0">
                <a:solidFill>
                  <a:srgbClr val="FF0000"/>
                </a:solidFill>
              </a:rPr>
              <a:t>Discretionary fiscal policy – requires decision making. </a:t>
            </a:r>
          </a:p>
        </p:txBody>
      </p:sp>
      <p:sp>
        <p:nvSpPr>
          <p:cNvPr id="9" name="TextBox 8"/>
          <p:cNvSpPr txBox="1"/>
          <p:nvPr/>
        </p:nvSpPr>
        <p:spPr>
          <a:xfrm>
            <a:off x="235974" y="334297"/>
            <a:ext cx="3381285" cy="1384995"/>
          </a:xfrm>
          <a:prstGeom prst="rect">
            <a:avLst/>
          </a:prstGeom>
          <a:noFill/>
        </p:spPr>
        <p:txBody>
          <a:bodyPr wrap="square" rtlCol="0">
            <a:spAutoFit/>
          </a:bodyPr>
          <a:lstStyle/>
          <a:p>
            <a:r>
              <a:rPr lang="en-AU" sz="2800" dirty="0"/>
              <a:t>We can split fiscal policy into </a:t>
            </a:r>
            <a:r>
              <a:rPr lang="en-AU" sz="2800" dirty="0">
                <a:solidFill>
                  <a:srgbClr val="00B0F0"/>
                </a:solidFill>
              </a:rPr>
              <a:t>two main types</a:t>
            </a:r>
            <a:r>
              <a:rPr lang="en-AU" sz="2800" dirty="0"/>
              <a:t>.</a:t>
            </a:r>
          </a:p>
        </p:txBody>
      </p:sp>
      <p:sp>
        <p:nvSpPr>
          <p:cNvPr id="10" name="Rectangle 9"/>
          <p:cNvSpPr/>
          <p:nvPr/>
        </p:nvSpPr>
        <p:spPr>
          <a:xfrm>
            <a:off x="154640" y="5776745"/>
            <a:ext cx="3139165" cy="923330"/>
          </a:xfrm>
          <a:prstGeom prst="rect">
            <a:avLst/>
          </a:prstGeom>
          <a:solidFill>
            <a:schemeClr val="accent1">
              <a:lumMod val="40000"/>
              <a:lumOff val="60000"/>
            </a:schemeClr>
          </a:solidFill>
        </p:spPr>
        <p:txBody>
          <a:bodyPr wrap="square">
            <a:spAutoFit/>
          </a:bodyPr>
          <a:lstStyle/>
          <a:p>
            <a:r>
              <a:rPr lang="en-AU" dirty="0"/>
              <a:t>Can be referred to as: </a:t>
            </a:r>
          </a:p>
          <a:p>
            <a:r>
              <a:rPr lang="en-AU" dirty="0"/>
              <a:t>Non-discretionary fiscal policy</a:t>
            </a:r>
          </a:p>
          <a:p>
            <a:r>
              <a:rPr lang="en-AU" dirty="0"/>
              <a:t>Automatic stabilizers</a:t>
            </a:r>
          </a:p>
        </p:txBody>
      </p:sp>
      <p:pic>
        <p:nvPicPr>
          <p:cNvPr id="11" name="Picture 10"/>
          <p:cNvPicPr>
            <a:picLocks noChangeAspect="1"/>
          </p:cNvPicPr>
          <p:nvPr/>
        </p:nvPicPr>
        <p:blipFill>
          <a:blip r:embed="rId2"/>
          <a:stretch>
            <a:fillRect/>
          </a:stretch>
        </p:blipFill>
        <p:spPr>
          <a:xfrm>
            <a:off x="239973" y="1928019"/>
            <a:ext cx="2265737" cy="703964"/>
          </a:xfrm>
          <a:prstGeom prst="rect">
            <a:avLst/>
          </a:prstGeom>
        </p:spPr>
      </p:pic>
      <p:sp>
        <p:nvSpPr>
          <p:cNvPr id="13" name="TextBox 12"/>
          <p:cNvSpPr txBox="1"/>
          <p:nvPr/>
        </p:nvSpPr>
        <p:spPr>
          <a:xfrm>
            <a:off x="7806813" y="334297"/>
            <a:ext cx="4129548" cy="1200329"/>
          </a:xfrm>
          <a:prstGeom prst="rect">
            <a:avLst/>
          </a:prstGeom>
          <a:solidFill>
            <a:schemeClr val="accent1">
              <a:lumMod val="20000"/>
              <a:lumOff val="80000"/>
            </a:schemeClr>
          </a:solidFill>
        </p:spPr>
        <p:txBody>
          <a:bodyPr wrap="square" rtlCol="0">
            <a:spAutoFit/>
          </a:bodyPr>
          <a:lstStyle/>
          <a:p>
            <a:r>
              <a:rPr lang="en-AU" dirty="0"/>
              <a:t>Note: Setting new tax policy is discretionary, however, without any change, the tax rates will operate on their own.</a:t>
            </a:r>
          </a:p>
        </p:txBody>
      </p:sp>
      <p:sp>
        <p:nvSpPr>
          <p:cNvPr id="14" name="TextBox 13"/>
          <p:cNvSpPr txBox="1"/>
          <p:nvPr/>
        </p:nvSpPr>
        <p:spPr>
          <a:xfrm>
            <a:off x="3749805" y="1855438"/>
            <a:ext cx="2291141" cy="830997"/>
          </a:xfrm>
          <a:prstGeom prst="rect">
            <a:avLst/>
          </a:prstGeom>
          <a:noFill/>
        </p:spPr>
        <p:txBody>
          <a:bodyPr wrap="square" rtlCol="0">
            <a:spAutoFit/>
          </a:bodyPr>
          <a:lstStyle/>
          <a:p>
            <a:r>
              <a:rPr lang="en-US" sz="2400" b="1" dirty="0"/>
              <a:t>Automatic Stabilizers</a:t>
            </a:r>
          </a:p>
        </p:txBody>
      </p:sp>
      <p:grpSp>
        <p:nvGrpSpPr>
          <p:cNvPr id="7" name="Group 6"/>
          <p:cNvGrpSpPr/>
          <p:nvPr/>
        </p:nvGrpSpPr>
        <p:grpSpPr>
          <a:xfrm>
            <a:off x="6683186" y="1594341"/>
            <a:ext cx="5794077" cy="3855146"/>
            <a:chOff x="6683186" y="1594341"/>
            <a:chExt cx="5794077" cy="3855146"/>
          </a:xfrm>
        </p:grpSpPr>
        <p:sp>
          <p:nvSpPr>
            <p:cNvPr id="4" name="Rectangle 3"/>
            <p:cNvSpPr/>
            <p:nvPr/>
          </p:nvSpPr>
          <p:spPr>
            <a:xfrm>
              <a:off x="6683186" y="2402499"/>
              <a:ext cx="4383741" cy="3046988"/>
            </a:xfrm>
            <a:prstGeom prst="rect">
              <a:avLst/>
            </a:prstGeom>
            <a:ln>
              <a:solidFill>
                <a:schemeClr val="tx1"/>
              </a:solidFill>
            </a:ln>
          </p:spPr>
          <p:txBody>
            <a:bodyPr wrap="square">
              <a:spAutoFit/>
            </a:bodyPr>
            <a:lstStyle/>
            <a:p>
              <a:pPr lvl="0">
                <a:defRPr/>
              </a:pPr>
              <a:r>
                <a:rPr lang="en-US" sz="3200" dirty="0">
                  <a:solidFill>
                    <a:srgbClr val="00B0F0"/>
                  </a:solidFill>
                </a:rPr>
                <a:t>Discretionary Fiscal Policy – </a:t>
              </a:r>
              <a:r>
                <a:rPr lang="en-US" sz="3200" dirty="0"/>
                <a:t>choices have to be made by government about what course of action to take (including taking no action)</a:t>
              </a:r>
            </a:p>
          </p:txBody>
        </p:sp>
        <p:pic>
          <p:nvPicPr>
            <p:cNvPr id="12" name="Picture 11"/>
            <p:cNvPicPr>
              <a:picLocks noChangeAspect="1"/>
            </p:cNvPicPr>
            <p:nvPr/>
          </p:nvPicPr>
          <p:blipFill>
            <a:blip r:embed="rId3"/>
            <a:stretch>
              <a:fillRect/>
            </a:stretch>
          </p:blipFill>
          <p:spPr>
            <a:xfrm>
              <a:off x="8000793" y="1754846"/>
              <a:ext cx="2080279" cy="589023"/>
            </a:xfrm>
            <a:prstGeom prst="rect">
              <a:avLst/>
            </a:prstGeom>
          </p:spPr>
        </p:pic>
        <p:sp>
          <p:nvSpPr>
            <p:cNvPr id="15" name="TextBox 14"/>
            <p:cNvSpPr txBox="1"/>
            <p:nvPr/>
          </p:nvSpPr>
          <p:spPr>
            <a:xfrm>
              <a:off x="10186122" y="1594341"/>
              <a:ext cx="2291141" cy="830997"/>
            </a:xfrm>
            <a:prstGeom prst="rect">
              <a:avLst/>
            </a:prstGeom>
            <a:noFill/>
          </p:spPr>
          <p:txBody>
            <a:bodyPr wrap="square" rtlCol="0">
              <a:spAutoFit/>
            </a:bodyPr>
            <a:lstStyle/>
            <a:p>
              <a:r>
                <a:rPr lang="en-US" sz="2400" b="1" dirty="0"/>
                <a:t>Discretionary Fiscal Policy</a:t>
              </a:r>
            </a:p>
          </p:txBody>
        </p:sp>
      </p:grpSp>
    </p:spTree>
    <p:extLst>
      <p:ext uri="{BB962C8B-B14F-4D97-AF65-F5344CB8AC3E}">
        <p14:creationId xmlns:p14="http://schemas.microsoft.com/office/powerpoint/2010/main" val="425890364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dirty="0"/>
              <a:t>What does discretionary mean? </a:t>
            </a:r>
          </a:p>
          <a:p>
            <a:r>
              <a:rPr lang="en-US" dirty="0">
                <a:solidFill>
                  <a:srgbClr val="FF0000"/>
                </a:solidFill>
              </a:rPr>
              <a:t>Discretion = similar to decision</a:t>
            </a:r>
          </a:p>
          <a:p>
            <a:r>
              <a:rPr lang="en-US" dirty="0">
                <a:solidFill>
                  <a:srgbClr val="FF0000"/>
                </a:solidFill>
              </a:rPr>
              <a:t>Discretionary = where decisions must be made by individuals</a:t>
            </a:r>
          </a:p>
          <a:p>
            <a:r>
              <a:rPr lang="en-US" dirty="0"/>
              <a:t>What is an example of a discretionary fiscal policy that governments might use?</a:t>
            </a:r>
          </a:p>
          <a:p>
            <a:r>
              <a:rPr lang="en-US" dirty="0" err="1">
                <a:solidFill>
                  <a:srgbClr val="FF0000"/>
                </a:solidFill>
              </a:rPr>
              <a:t>Eg.</a:t>
            </a:r>
            <a:r>
              <a:rPr lang="en-US" dirty="0">
                <a:solidFill>
                  <a:srgbClr val="FF0000"/>
                </a:solidFill>
              </a:rPr>
              <a:t> Building a school, increasing military spending, building a road</a:t>
            </a:r>
          </a:p>
          <a:p>
            <a:r>
              <a:rPr lang="en-US" dirty="0"/>
              <a:t>In terms of fiscal policy, what is the opposite of discretionary?</a:t>
            </a:r>
          </a:p>
          <a:p>
            <a:r>
              <a:rPr lang="en-US" dirty="0">
                <a:solidFill>
                  <a:srgbClr val="FF0000"/>
                </a:solidFill>
              </a:rPr>
              <a:t>Automatic Stabilizers</a:t>
            </a:r>
          </a:p>
          <a:p>
            <a:r>
              <a:rPr lang="en-US" dirty="0"/>
              <a:t>What new decisions does the government have to make for automatic stabilizers to take effect? </a:t>
            </a:r>
          </a:p>
          <a:p>
            <a:r>
              <a:rPr lang="en-US" dirty="0">
                <a:solidFill>
                  <a:srgbClr val="FF0000"/>
                </a:solidFill>
              </a:rPr>
              <a:t>None! </a:t>
            </a:r>
          </a:p>
          <a:p>
            <a:endParaRPr lang="en-US" dirty="0">
              <a:solidFill>
                <a:srgbClr val="FF0000"/>
              </a:solidFill>
            </a:endParaRPr>
          </a:p>
        </p:txBody>
      </p:sp>
    </p:spTree>
    <p:extLst>
      <p:ext uri="{BB962C8B-B14F-4D97-AF65-F5344CB8AC3E}">
        <p14:creationId xmlns:p14="http://schemas.microsoft.com/office/powerpoint/2010/main" val="420143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blinds(horizontal)">
                                      <p:cBhvr>
                                        <p:cTn id="2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39483" y="3428999"/>
            <a:ext cx="4009291" cy="3600986"/>
          </a:xfrm>
          <a:prstGeom prst="rect">
            <a:avLst/>
          </a:prstGeom>
          <a:solidFill>
            <a:schemeClr val="accent4">
              <a:lumMod val="20000"/>
              <a:lumOff val="80000"/>
            </a:schemeClr>
          </a:solidFill>
        </p:spPr>
        <p:txBody>
          <a:bodyPr wrap="square">
            <a:spAutoFit/>
          </a:bodyPr>
          <a:lstStyle/>
          <a:p>
            <a:pPr marL="457200" indent="-457200">
              <a:buFont typeface="+mj-lt"/>
              <a:buAutoNum type="arabicPeriod"/>
            </a:pPr>
            <a:r>
              <a:rPr lang="en-US" sz="2800" dirty="0">
                <a:solidFill>
                  <a:srgbClr val="00B0F0"/>
                </a:solidFill>
              </a:rPr>
              <a:t>Tax Collected</a:t>
            </a:r>
          </a:p>
          <a:p>
            <a:pPr marL="342900" indent="-342900">
              <a:buFont typeface="Arial" panose="020B0604020202020204" pitchFamily="34" charset="0"/>
              <a:buChar char="•"/>
            </a:pPr>
            <a:r>
              <a:rPr lang="en-US" sz="2000" dirty="0"/>
              <a:t>There are many different types of tax, the main ones being income tax and corporate tax</a:t>
            </a:r>
          </a:p>
          <a:p>
            <a:pPr marL="457200" indent="-457200">
              <a:buFont typeface="+mj-lt"/>
              <a:buAutoNum type="arabicPeriod"/>
            </a:pPr>
            <a:endParaRPr lang="en-US" sz="2800" dirty="0">
              <a:solidFill>
                <a:srgbClr val="00B0F0"/>
              </a:solidFill>
            </a:endParaRPr>
          </a:p>
          <a:p>
            <a:pPr marL="457200" indent="-457200">
              <a:buFont typeface="+mj-lt"/>
              <a:buAutoNum type="arabicPeriod"/>
            </a:pPr>
            <a:endParaRPr lang="en-US" sz="2800" dirty="0">
              <a:solidFill>
                <a:srgbClr val="00B0F0"/>
              </a:solidFill>
            </a:endParaRPr>
          </a:p>
          <a:p>
            <a:pPr marL="457200" indent="-457200">
              <a:buFont typeface="+mj-lt"/>
              <a:buAutoNum type="arabicPeriod"/>
            </a:pPr>
            <a:endParaRPr lang="en-US" sz="2800" dirty="0">
              <a:solidFill>
                <a:srgbClr val="00B0F0"/>
              </a:solidFill>
            </a:endParaRPr>
          </a:p>
          <a:p>
            <a:pPr marL="457200" indent="-457200">
              <a:buFont typeface="+mj-lt"/>
              <a:buAutoNum type="arabicPeriod"/>
            </a:pPr>
            <a:endParaRPr lang="en-US" sz="2800" dirty="0">
              <a:solidFill>
                <a:srgbClr val="00B0F0"/>
              </a:solidFill>
            </a:endParaRPr>
          </a:p>
          <a:p>
            <a:pPr marL="457200" indent="-457200">
              <a:buFont typeface="+mj-lt"/>
              <a:buAutoNum type="arabicPeriod"/>
            </a:pPr>
            <a:endParaRPr lang="en-US" sz="2800" dirty="0">
              <a:solidFill>
                <a:srgbClr val="00B0F0"/>
              </a:solidFill>
            </a:endParaRPr>
          </a:p>
        </p:txBody>
      </p:sp>
      <p:sp>
        <p:nvSpPr>
          <p:cNvPr id="2" name="Title 1"/>
          <p:cNvSpPr>
            <a:spLocks noGrp="1"/>
          </p:cNvSpPr>
          <p:nvPr>
            <p:ph type="title"/>
          </p:nvPr>
        </p:nvSpPr>
        <p:spPr>
          <a:xfrm>
            <a:off x="452179" y="68168"/>
            <a:ext cx="10515600" cy="1325563"/>
          </a:xfrm>
        </p:spPr>
        <p:txBody>
          <a:bodyPr/>
          <a:lstStyle/>
          <a:p>
            <a:r>
              <a:rPr lang="en-US" dirty="0"/>
              <a:t>Automatic Stabilizers and the Business Cycle Visualized</a:t>
            </a:r>
          </a:p>
        </p:txBody>
      </p:sp>
      <p:sp>
        <p:nvSpPr>
          <p:cNvPr id="3" name="Content Placeholder 2"/>
          <p:cNvSpPr>
            <a:spLocks noGrp="1"/>
          </p:cNvSpPr>
          <p:nvPr>
            <p:ph idx="1"/>
          </p:nvPr>
        </p:nvSpPr>
        <p:spPr>
          <a:xfrm>
            <a:off x="804106" y="1393731"/>
            <a:ext cx="7269779" cy="1645603"/>
          </a:xfrm>
        </p:spPr>
        <p:txBody>
          <a:bodyPr>
            <a:normAutofit lnSpcReduction="10000"/>
          </a:bodyPr>
          <a:lstStyle/>
          <a:p>
            <a:r>
              <a:rPr lang="en-US" dirty="0"/>
              <a:t>Some parts of fiscal policy are ‘</a:t>
            </a:r>
            <a:r>
              <a:rPr lang="en-US" dirty="0">
                <a:solidFill>
                  <a:srgbClr val="7030A0"/>
                </a:solidFill>
              </a:rPr>
              <a:t>automatic</a:t>
            </a:r>
            <a:r>
              <a:rPr lang="en-US" dirty="0"/>
              <a:t>’.</a:t>
            </a:r>
          </a:p>
          <a:p>
            <a:pPr lvl="1"/>
            <a:r>
              <a:rPr lang="en-US" dirty="0"/>
              <a:t>Because </a:t>
            </a:r>
            <a:r>
              <a:rPr lang="en-US" dirty="0">
                <a:solidFill>
                  <a:srgbClr val="7030A0"/>
                </a:solidFill>
              </a:rPr>
              <a:t>once the policy is set, they will be effective</a:t>
            </a:r>
            <a:r>
              <a:rPr lang="en-US" dirty="0"/>
              <a:t> without more government decision making.</a:t>
            </a:r>
          </a:p>
          <a:p>
            <a:r>
              <a:rPr lang="en-US" dirty="0"/>
              <a:t>What are the </a:t>
            </a:r>
            <a:r>
              <a:rPr lang="en-US" dirty="0">
                <a:solidFill>
                  <a:srgbClr val="00B0F0"/>
                </a:solidFill>
              </a:rPr>
              <a:t>parts of automatic stabilizers</a:t>
            </a:r>
            <a:r>
              <a:rPr lang="en-US" dirty="0"/>
              <a:t>?</a:t>
            </a:r>
          </a:p>
          <a:p>
            <a:endParaRPr lang="en-US" dirty="0"/>
          </a:p>
        </p:txBody>
      </p:sp>
      <p:sp>
        <p:nvSpPr>
          <p:cNvPr id="10" name="TextBox 9"/>
          <p:cNvSpPr txBox="1"/>
          <p:nvPr/>
        </p:nvSpPr>
        <p:spPr>
          <a:xfrm>
            <a:off x="8262287" y="998014"/>
            <a:ext cx="3325656" cy="1323439"/>
          </a:xfrm>
          <a:prstGeom prst="rect">
            <a:avLst/>
          </a:prstGeom>
          <a:solidFill>
            <a:srgbClr val="FFFF00"/>
          </a:solidFill>
        </p:spPr>
        <p:txBody>
          <a:bodyPr wrap="square" rtlCol="0">
            <a:spAutoFit/>
          </a:bodyPr>
          <a:lstStyle/>
          <a:p>
            <a:r>
              <a:rPr lang="en-AU" sz="1600" dirty="0">
                <a:solidFill>
                  <a:srgbClr val="FF0000"/>
                </a:solidFill>
              </a:rPr>
              <a:t>Summary</a:t>
            </a:r>
          </a:p>
          <a:p>
            <a:r>
              <a:rPr lang="en-US" sz="1600" dirty="0">
                <a:solidFill>
                  <a:srgbClr val="FF0000"/>
                </a:solidFill>
              </a:rPr>
              <a:t>Parts of automatic stabilizers: Tax and government transfers</a:t>
            </a:r>
          </a:p>
          <a:p>
            <a:r>
              <a:rPr lang="en-US" sz="1600" dirty="0">
                <a:solidFill>
                  <a:srgbClr val="FF0000"/>
                </a:solidFill>
              </a:rPr>
              <a:t>They work without any more decisions being made. </a:t>
            </a:r>
          </a:p>
        </p:txBody>
      </p:sp>
      <p:pic>
        <p:nvPicPr>
          <p:cNvPr id="13" name="Picture 12"/>
          <p:cNvPicPr>
            <a:picLocks noChangeAspect="1"/>
          </p:cNvPicPr>
          <p:nvPr/>
        </p:nvPicPr>
        <p:blipFill>
          <a:blip r:embed="rId2"/>
          <a:stretch>
            <a:fillRect/>
          </a:stretch>
        </p:blipFill>
        <p:spPr>
          <a:xfrm>
            <a:off x="1689075" y="4826750"/>
            <a:ext cx="2871715" cy="1677634"/>
          </a:xfrm>
          <a:prstGeom prst="rect">
            <a:avLst/>
          </a:prstGeom>
        </p:spPr>
      </p:pic>
      <p:sp>
        <p:nvSpPr>
          <p:cNvPr id="5" name="Rectangle 4"/>
          <p:cNvSpPr/>
          <p:nvPr/>
        </p:nvSpPr>
        <p:spPr>
          <a:xfrm>
            <a:off x="5559312" y="3428998"/>
            <a:ext cx="4330275" cy="3724096"/>
          </a:xfrm>
          <a:prstGeom prst="rect">
            <a:avLst/>
          </a:prstGeom>
          <a:solidFill>
            <a:schemeClr val="accent6">
              <a:lumMod val="20000"/>
              <a:lumOff val="80000"/>
            </a:schemeClr>
          </a:solidFill>
        </p:spPr>
        <p:txBody>
          <a:bodyPr wrap="square">
            <a:spAutoFit/>
          </a:bodyPr>
          <a:lstStyle/>
          <a:p>
            <a:r>
              <a:rPr lang="en-US" sz="2800" dirty="0">
                <a:solidFill>
                  <a:srgbClr val="00B0F0"/>
                </a:solidFill>
              </a:rPr>
              <a:t>2. Government transfer payments </a:t>
            </a:r>
          </a:p>
          <a:p>
            <a:pPr marL="457200" indent="-457200">
              <a:buFont typeface="Arial" panose="020B0604020202020204" pitchFamily="34" charset="0"/>
              <a:buChar char="•"/>
            </a:pPr>
            <a:r>
              <a:rPr lang="en-US" sz="2000" dirty="0"/>
              <a:t>A large part of this will be social security </a:t>
            </a:r>
            <a:r>
              <a:rPr lang="en-US" sz="2000" dirty="0" err="1"/>
              <a:t>ie</a:t>
            </a:r>
            <a:r>
              <a:rPr lang="en-US" sz="2000" dirty="0"/>
              <a:t>. Giving money to poor people.</a:t>
            </a:r>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endParaRPr lang="en-US" sz="2000" dirty="0"/>
          </a:p>
        </p:txBody>
      </p:sp>
      <p:pic>
        <p:nvPicPr>
          <p:cNvPr id="1026" name="Picture 2" descr="Government Spending, GDP, and Crowding Out Private Investment - Video &amp;  Lesson Transcript | Study.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2837" y="5074601"/>
            <a:ext cx="2982278" cy="1691293"/>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a:extLst>
              <a:ext uri="{FF2B5EF4-FFF2-40B4-BE49-F238E27FC236}">
                <a16:creationId xmlns:a16="http://schemas.microsoft.com/office/drawing/2014/main" id="{F4205D0D-94A6-5C53-6579-3DA26B078E8D}"/>
              </a:ext>
            </a:extLst>
          </p:cNvPr>
          <p:cNvSpPr/>
          <p:nvPr/>
        </p:nvSpPr>
        <p:spPr>
          <a:xfrm rot="868299">
            <a:off x="5551007" y="2927269"/>
            <a:ext cx="1611437" cy="4930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a:extLst>
              <a:ext uri="{FF2B5EF4-FFF2-40B4-BE49-F238E27FC236}">
                <a16:creationId xmlns:a16="http://schemas.microsoft.com/office/drawing/2014/main" id="{B7FFF1C8-4770-F0E2-2B42-0D83FF3DD55D}"/>
              </a:ext>
            </a:extLst>
          </p:cNvPr>
          <p:cNvSpPr/>
          <p:nvPr/>
        </p:nvSpPr>
        <p:spPr>
          <a:xfrm rot="9240571">
            <a:off x="2841229" y="2943764"/>
            <a:ext cx="1138257" cy="4930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273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Fiscal Policy – Automatic Stabilizers vs Discretionary Fiscal Policy</a:t>
            </a:r>
          </a:p>
        </p:txBody>
      </p:sp>
      <p:sp>
        <p:nvSpPr>
          <p:cNvPr id="3" name="Content Placeholder 2"/>
          <p:cNvSpPr>
            <a:spLocks noGrp="1"/>
          </p:cNvSpPr>
          <p:nvPr>
            <p:ph idx="1"/>
          </p:nvPr>
        </p:nvSpPr>
        <p:spPr>
          <a:xfrm>
            <a:off x="3798223" y="1923265"/>
            <a:ext cx="5454535" cy="4351338"/>
          </a:xfrm>
        </p:spPr>
        <p:txBody>
          <a:bodyPr>
            <a:normAutofit fontScale="92500" lnSpcReduction="20000"/>
          </a:bodyPr>
          <a:lstStyle/>
          <a:p>
            <a:pPr marL="514350" indent="-514350">
              <a:buFont typeface="+mj-lt"/>
              <a:buAutoNum type="arabicPeriod"/>
            </a:pPr>
            <a:r>
              <a:rPr lang="en-US" dirty="0"/>
              <a:t>Tax</a:t>
            </a:r>
          </a:p>
          <a:p>
            <a:pPr lvl="1"/>
            <a:r>
              <a:rPr lang="en-US" dirty="0"/>
              <a:t>Income Tax, Corporate Tax, Tariffs</a:t>
            </a:r>
          </a:p>
          <a:p>
            <a:pPr lvl="1"/>
            <a:r>
              <a:rPr lang="en-US" dirty="0"/>
              <a:t>Changes to tax policy</a:t>
            </a:r>
          </a:p>
          <a:p>
            <a:pPr marL="514350" indent="-514350">
              <a:buFont typeface="+mj-lt"/>
              <a:buAutoNum type="arabicPeriod"/>
            </a:pPr>
            <a:r>
              <a:rPr lang="en-US" dirty="0"/>
              <a:t>Government Spending</a:t>
            </a:r>
          </a:p>
          <a:p>
            <a:pPr lvl="1"/>
            <a:r>
              <a:rPr lang="en-US" dirty="0"/>
              <a:t>Building Roads, Schools, Hospitals</a:t>
            </a:r>
          </a:p>
          <a:p>
            <a:pPr lvl="1"/>
            <a:r>
              <a:rPr lang="en-US" dirty="0"/>
              <a:t>Military Spending</a:t>
            </a:r>
          </a:p>
          <a:p>
            <a:pPr lvl="1"/>
            <a:r>
              <a:rPr lang="en-US" dirty="0"/>
              <a:t>Public Departments (</a:t>
            </a:r>
            <a:r>
              <a:rPr lang="en-US" dirty="0" err="1"/>
              <a:t>eg</a:t>
            </a:r>
            <a:r>
              <a:rPr lang="en-US" dirty="0"/>
              <a:t>. Tax Bureau)</a:t>
            </a:r>
          </a:p>
          <a:p>
            <a:pPr marL="514350" indent="-514350">
              <a:buFont typeface="+mj-lt"/>
              <a:buAutoNum type="arabicPeriod"/>
            </a:pPr>
            <a:r>
              <a:rPr lang="en-US" dirty="0"/>
              <a:t>Government Transfers</a:t>
            </a:r>
          </a:p>
          <a:p>
            <a:pPr lvl="1"/>
            <a:r>
              <a:rPr lang="en-US" dirty="0"/>
              <a:t>Social Security Transfers (</a:t>
            </a:r>
            <a:r>
              <a:rPr lang="en-US" dirty="0" err="1"/>
              <a:t>eg</a:t>
            </a:r>
            <a:r>
              <a:rPr lang="en-US" dirty="0"/>
              <a:t>. for the poor)</a:t>
            </a:r>
          </a:p>
          <a:p>
            <a:pPr lvl="1"/>
            <a:r>
              <a:rPr lang="en-US" dirty="0"/>
              <a:t>Subsidies to businesses (</a:t>
            </a:r>
            <a:r>
              <a:rPr lang="en-US" dirty="0" err="1"/>
              <a:t>eg</a:t>
            </a:r>
            <a:r>
              <a:rPr lang="en-US" dirty="0"/>
              <a:t>. small businesses)</a:t>
            </a:r>
          </a:p>
          <a:p>
            <a:pPr lvl="1"/>
            <a:r>
              <a:rPr lang="en-US" dirty="0"/>
              <a:t>Changes to government transfer policy</a:t>
            </a:r>
          </a:p>
          <a:p>
            <a:pPr lvl="1"/>
            <a:endParaRPr lang="en-US" dirty="0"/>
          </a:p>
          <a:p>
            <a:endParaRPr lang="en-US" dirty="0"/>
          </a:p>
          <a:p>
            <a:endParaRPr lang="en-US" dirty="0"/>
          </a:p>
        </p:txBody>
      </p:sp>
      <p:sp>
        <p:nvSpPr>
          <p:cNvPr id="4" name="TextBox 3"/>
          <p:cNvSpPr txBox="1"/>
          <p:nvPr/>
        </p:nvSpPr>
        <p:spPr>
          <a:xfrm>
            <a:off x="2360815" y="2191096"/>
            <a:ext cx="2211186" cy="369332"/>
          </a:xfrm>
          <a:prstGeom prst="rect">
            <a:avLst/>
          </a:prstGeom>
          <a:noFill/>
        </p:spPr>
        <p:txBody>
          <a:bodyPr wrap="square" rtlCol="0">
            <a:spAutoFit/>
          </a:bodyPr>
          <a:lstStyle/>
          <a:p>
            <a:r>
              <a:rPr lang="en-US" dirty="0">
                <a:solidFill>
                  <a:srgbClr val="00B0F0"/>
                </a:solidFill>
              </a:rPr>
              <a:t>Automatic Stabilizer</a:t>
            </a:r>
          </a:p>
        </p:txBody>
      </p:sp>
      <p:sp>
        <p:nvSpPr>
          <p:cNvPr id="5" name="TextBox 4"/>
          <p:cNvSpPr txBox="1"/>
          <p:nvPr/>
        </p:nvSpPr>
        <p:spPr>
          <a:xfrm>
            <a:off x="1814946" y="2500195"/>
            <a:ext cx="2673927" cy="369332"/>
          </a:xfrm>
          <a:prstGeom prst="rect">
            <a:avLst/>
          </a:prstGeom>
          <a:noFill/>
        </p:spPr>
        <p:txBody>
          <a:bodyPr wrap="square" rtlCol="0">
            <a:spAutoFit/>
          </a:bodyPr>
          <a:lstStyle/>
          <a:p>
            <a:r>
              <a:rPr lang="en-US" dirty="0">
                <a:solidFill>
                  <a:srgbClr val="00B050"/>
                </a:solidFill>
              </a:rPr>
              <a:t>Discretionary Fiscal Policy</a:t>
            </a:r>
          </a:p>
        </p:txBody>
      </p:sp>
      <p:sp>
        <p:nvSpPr>
          <p:cNvPr id="6" name="TextBox 5"/>
          <p:cNvSpPr txBox="1"/>
          <p:nvPr/>
        </p:nvSpPr>
        <p:spPr>
          <a:xfrm>
            <a:off x="2957599" y="3185269"/>
            <a:ext cx="1745673" cy="369332"/>
          </a:xfrm>
          <a:prstGeom prst="rect">
            <a:avLst/>
          </a:prstGeom>
          <a:noFill/>
        </p:spPr>
        <p:txBody>
          <a:bodyPr wrap="square" rtlCol="0">
            <a:spAutoFit/>
          </a:bodyPr>
          <a:lstStyle/>
          <a:p>
            <a:r>
              <a:rPr lang="en-US" dirty="0">
                <a:solidFill>
                  <a:srgbClr val="00B050"/>
                </a:solidFill>
              </a:rPr>
              <a:t>Discretionary</a:t>
            </a:r>
          </a:p>
        </p:txBody>
      </p:sp>
      <p:sp>
        <p:nvSpPr>
          <p:cNvPr id="7" name="TextBox 6"/>
          <p:cNvSpPr txBox="1"/>
          <p:nvPr/>
        </p:nvSpPr>
        <p:spPr>
          <a:xfrm>
            <a:off x="2925386" y="3494368"/>
            <a:ext cx="1745673" cy="369332"/>
          </a:xfrm>
          <a:prstGeom prst="rect">
            <a:avLst/>
          </a:prstGeom>
          <a:noFill/>
        </p:spPr>
        <p:txBody>
          <a:bodyPr wrap="square" rtlCol="0">
            <a:spAutoFit/>
          </a:bodyPr>
          <a:lstStyle/>
          <a:p>
            <a:r>
              <a:rPr lang="en-US" dirty="0">
                <a:solidFill>
                  <a:srgbClr val="00B050"/>
                </a:solidFill>
              </a:rPr>
              <a:t>Discretionary</a:t>
            </a:r>
          </a:p>
        </p:txBody>
      </p:sp>
      <p:sp>
        <p:nvSpPr>
          <p:cNvPr id="8" name="TextBox 7"/>
          <p:cNvSpPr txBox="1"/>
          <p:nvPr/>
        </p:nvSpPr>
        <p:spPr>
          <a:xfrm>
            <a:off x="3023062" y="3815128"/>
            <a:ext cx="1745673" cy="369332"/>
          </a:xfrm>
          <a:prstGeom prst="rect">
            <a:avLst/>
          </a:prstGeom>
          <a:noFill/>
        </p:spPr>
        <p:txBody>
          <a:bodyPr wrap="square" rtlCol="0">
            <a:spAutoFit/>
          </a:bodyPr>
          <a:lstStyle/>
          <a:p>
            <a:r>
              <a:rPr lang="en-US" dirty="0">
                <a:solidFill>
                  <a:srgbClr val="00B050"/>
                </a:solidFill>
              </a:rPr>
              <a:t>Discretionary</a:t>
            </a:r>
          </a:p>
        </p:txBody>
      </p:sp>
      <p:sp>
        <p:nvSpPr>
          <p:cNvPr id="9" name="TextBox 8"/>
          <p:cNvSpPr txBox="1"/>
          <p:nvPr/>
        </p:nvSpPr>
        <p:spPr>
          <a:xfrm>
            <a:off x="2328602" y="4539439"/>
            <a:ext cx="2374670" cy="369332"/>
          </a:xfrm>
          <a:prstGeom prst="rect">
            <a:avLst/>
          </a:prstGeom>
          <a:noFill/>
        </p:spPr>
        <p:txBody>
          <a:bodyPr wrap="square" rtlCol="0">
            <a:spAutoFit/>
          </a:bodyPr>
          <a:lstStyle/>
          <a:p>
            <a:r>
              <a:rPr lang="en-US" dirty="0">
                <a:solidFill>
                  <a:srgbClr val="00B0F0"/>
                </a:solidFill>
              </a:rPr>
              <a:t>Automatic Stabilizer</a:t>
            </a:r>
          </a:p>
        </p:txBody>
      </p:sp>
      <p:sp>
        <p:nvSpPr>
          <p:cNvPr id="10" name="TextBox 9"/>
          <p:cNvSpPr txBox="1"/>
          <p:nvPr/>
        </p:nvSpPr>
        <p:spPr>
          <a:xfrm>
            <a:off x="2328602" y="5037689"/>
            <a:ext cx="2468880" cy="369332"/>
          </a:xfrm>
          <a:prstGeom prst="rect">
            <a:avLst/>
          </a:prstGeom>
          <a:noFill/>
        </p:spPr>
        <p:txBody>
          <a:bodyPr wrap="square" rtlCol="0">
            <a:spAutoFit/>
          </a:bodyPr>
          <a:lstStyle/>
          <a:p>
            <a:r>
              <a:rPr lang="en-US" dirty="0">
                <a:solidFill>
                  <a:srgbClr val="00B0F0"/>
                </a:solidFill>
              </a:rPr>
              <a:t>Automatic Stabilizer</a:t>
            </a:r>
          </a:p>
        </p:txBody>
      </p:sp>
      <p:sp>
        <p:nvSpPr>
          <p:cNvPr id="11" name="TextBox 10"/>
          <p:cNvSpPr txBox="1"/>
          <p:nvPr/>
        </p:nvSpPr>
        <p:spPr>
          <a:xfrm>
            <a:off x="2957598" y="5577334"/>
            <a:ext cx="1745673" cy="369332"/>
          </a:xfrm>
          <a:prstGeom prst="rect">
            <a:avLst/>
          </a:prstGeom>
          <a:noFill/>
        </p:spPr>
        <p:txBody>
          <a:bodyPr wrap="square" rtlCol="0">
            <a:spAutoFit/>
          </a:bodyPr>
          <a:lstStyle/>
          <a:p>
            <a:r>
              <a:rPr lang="en-US" dirty="0">
                <a:solidFill>
                  <a:srgbClr val="00B050"/>
                </a:solidFill>
              </a:rPr>
              <a:t>Discretionary</a:t>
            </a:r>
          </a:p>
        </p:txBody>
      </p:sp>
    </p:spTree>
    <p:extLst>
      <p:ext uri="{BB962C8B-B14F-4D97-AF65-F5344CB8AC3E}">
        <p14:creationId xmlns:p14="http://schemas.microsoft.com/office/powerpoint/2010/main" val="340806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a:t>Are automatic stabilizers different from fiscal policy?</a:t>
            </a:r>
          </a:p>
          <a:p>
            <a:r>
              <a:rPr lang="en-US" dirty="0">
                <a:solidFill>
                  <a:srgbClr val="FF0000"/>
                </a:solidFill>
              </a:rPr>
              <a:t>No, just a type of fiscal policy. </a:t>
            </a:r>
          </a:p>
          <a:p>
            <a:r>
              <a:rPr lang="en-US" dirty="0"/>
              <a:t>True or False? The collection of tax based on an already established tax system is an automatic stabilizer.</a:t>
            </a:r>
          </a:p>
          <a:p>
            <a:r>
              <a:rPr lang="en-US" dirty="0">
                <a:solidFill>
                  <a:srgbClr val="FF0000"/>
                </a:solidFill>
              </a:rPr>
              <a:t>True</a:t>
            </a:r>
          </a:p>
          <a:p>
            <a:r>
              <a:rPr lang="en-US" dirty="0"/>
              <a:t>True or False? Changes to the tax policy that are made by a government in the current year, which results in more/less tax, is an example of an automatic stabilizer.</a:t>
            </a:r>
          </a:p>
          <a:p>
            <a:r>
              <a:rPr lang="en-US" dirty="0">
                <a:solidFill>
                  <a:srgbClr val="FF0000"/>
                </a:solidFill>
              </a:rPr>
              <a:t>False. Because new decisions were made, this is not an automatic stabilizer.</a:t>
            </a:r>
          </a:p>
        </p:txBody>
      </p:sp>
    </p:spTree>
    <p:extLst>
      <p:ext uri="{BB962C8B-B14F-4D97-AF65-F5344CB8AC3E}">
        <p14:creationId xmlns:p14="http://schemas.microsoft.com/office/powerpoint/2010/main" val="12632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 Tax and </a:t>
            </a:r>
            <a:r>
              <a:rPr lang="en-US" dirty="0" err="1"/>
              <a:t>Gov</a:t>
            </a:r>
            <a:r>
              <a:rPr lang="en-US" dirty="0"/>
              <a:t> Transfer Policy</a:t>
            </a:r>
          </a:p>
        </p:txBody>
      </p:sp>
      <p:sp>
        <p:nvSpPr>
          <p:cNvPr id="4" name="Content Placeholder 2"/>
          <p:cNvSpPr txBox="1">
            <a:spLocks noGrp="1"/>
          </p:cNvSpPr>
          <p:nvPr>
            <p:ph idx="1"/>
          </p:nvPr>
        </p:nvSpPr>
        <p:spPr>
          <a:xfrm>
            <a:off x="838200" y="1825625"/>
            <a:ext cx="635824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We are a government and we make these policies:</a:t>
            </a:r>
          </a:p>
          <a:p>
            <a:r>
              <a:rPr lang="en-US" dirty="0"/>
              <a:t>Tax policy</a:t>
            </a:r>
          </a:p>
          <a:p>
            <a:pPr lvl="1"/>
            <a:r>
              <a:rPr lang="en-US" dirty="0"/>
              <a:t>Everyone pays 10% tax</a:t>
            </a:r>
          </a:p>
          <a:p>
            <a:r>
              <a:rPr lang="en-US" dirty="0"/>
              <a:t>Social Security policy</a:t>
            </a:r>
          </a:p>
          <a:p>
            <a:pPr lvl="1"/>
            <a:r>
              <a:rPr lang="en-US" dirty="0"/>
              <a:t>People who make less than $10,000 per year will receive $2000. </a:t>
            </a:r>
          </a:p>
          <a:p>
            <a:endParaRPr lang="en-US" dirty="0"/>
          </a:p>
        </p:txBody>
      </p:sp>
      <p:sp>
        <p:nvSpPr>
          <p:cNvPr id="3" name="Right Arrow 2">
            <a:extLst>
              <a:ext uri="{FF2B5EF4-FFF2-40B4-BE49-F238E27FC236}">
                <a16:creationId xmlns:a16="http://schemas.microsoft.com/office/drawing/2014/main" id="{A20FB502-CD5A-8FAB-13D0-7428F86764C2}"/>
              </a:ext>
            </a:extLst>
          </p:cNvPr>
          <p:cNvSpPr/>
          <p:nvPr/>
        </p:nvSpPr>
        <p:spPr>
          <a:xfrm rot="1106094">
            <a:off x="6626705" y="3808827"/>
            <a:ext cx="1139483" cy="141028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2C83899-5383-7C1E-B52C-B8A2178304D7}"/>
              </a:ext>
            </a:extLst>
          </p:cNvPr>
          <p:cNvSpPr txBox="1"/>
          <p:nvPr/>
        </p:nvSpPr>
        <p:spPr>
          <a:xfrm>
            <a:off x="7777057" y="3793436"/>
            <a:ext cx="3885060" cy="2554545"/>
          </a:xfrm>
          <a:prstGeom prst="rect">
            <a:avLst/>
          </a:prstGeom>
          <a:noFill/>
        </p:spPr>
        <p:txBody>
          <a:bodyPr wrap="square" rtlCol="0">
            <a:spAutoFit/>
          </a:bodyPr>
          <a:lstStyle/>
          <a:p>
            <a:r>
              <a:rPr lang="en-US" sz="3200" dirty="0"/>
              <a:t>Now let’s see how this policy can help to adjust the economy when we have output gaps! </a:t>
            </a:r>
          </a:p>
        </p:txBody>
      </p:sp>
    </p:spTree>
    <p:extLst>
      <p:ext uri="{BB962C8B-B14F-4D97-AF65-F5344CB8AC3E}">
        <p14:creationId xmlns:p14="http://schemas.microsoft.com/office/powerpoint/2010/main" val="314388954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969" y="52304"/>
            <a:ext cx="5446229" cy="1127291"/>
          </a:xfrm>
        </p:spPr>
        <p:txBody>
          <a:bodyPr>
            <a:normAutofit fontScale="90000"/>
          </a:bodyPr>
          <a:lstStyle/>
          <a:p>
            <a:r>
              <a:rPr lang="en-US" dirty="0"/>
              <a:t>Positive Output Gap – Automatic Stabilizers</a:t>
            </a:r>
          </a:p>
        </p:txBody>
      </p:sp>
      <p:sp>
        <p:nvSpPr>
          <p:cNvPr id="3" name="Content Placeholder 2"/>
          <p:cNvSpPr>
            <a:spLocks noGrp="1"/>
          </p:cNvSpPr>
          <p:nvPr>
            <p:ph idx="1"/>
          </p:nvPr>
        </p:nvSpPr>
        <p:spPr>
          <a:xfrm>
            <a:off x="368969" y="1321008"/>
            <a:ext cx="3854994" cy="1556338"/>
          </a:xfrm>
          <a:ln>
            <a:solidFill>
              <a:schemeClr val="tx1"/>
            </a:solidFill>
          </a:ln>
        </p:spPr>
        <p:txBody>
          <a:bodyPr>
            <a:normAutofit fontScale="62500" lnSpcReduction="20000"/>
          </a:bodyPr>
          <a:lstStyle/>
          <a:p>
            <a:pPr marL="0" indent="0">
              <a:buNone/>
            </a:pPr>
            <a:r>
              <a:rPr lang="en-US" dirty="0"/>
              <a:t>Policies</a:t>
            </a:r>
          </a:p>
          <a:p>
            <a:r>
              <a:rPr lang="en-US" dirty="0"/>
              <a:t>Tax policy</a:t>
            </a:r>
          </a:p>
          <a:p>
            <a:pPr lvl="1"/>
            <a:r>
              <a:rPr lang="en-US" dirty="0"/>
              <a:t>Everyone pays 10% tax</a:t>
            </a:r>
          </a:p>
          <a:p>
            <a:r>
              <a:rPr lang="en-US" dirty="0"/>
              <a:t>Social Security policy</a:t>
            </a:r>
          </a:p>
          <a:p>
            <a:pPr lvl="1"/>
            <a:r>
              <a:rPr lang="en-US" dirty="0"/>
              <a:t>People who make less than $10,000 per year will receive $2000. </a:t>
            </a:r>
          </a:p>
          <a:p>
            <a:endParaRPr lang="en-US" dirty="0"/>
          </a:p>
        </p:txBody>
      </p:sp>
      <p:sp>
        <p:nvSpPr>
          <p:cNvPr id="4" name="TextBox 3"/>
          <p:cNvSpPr txBox="1"/>
          <p:nvPr/>
        </p:nvSpPr>
        <p:spPr>
          <a:xfrm>
            <a:off x="5262157" y="901789"/>
            <a:ext cx="4622116" cy="4062651"/>
          </a:xfrm>
          <a:prstGeom prst="rect">
            <a:avLst/>
          </a:prstGeom>
          <a:solidFill>
            <a:schemeClr val="accent4">
              <a:lumMod val="20000"/>
              <a:lumOff val="80000"/>
            </a:schemeClr>
          </a:solidFill>
        </p:spPr>
        <p:txBody>
          <a:bodyPr wrap="square" rtlCol="0">
            <a:spAutoFit/>
          </a:bodyPr>
          <a:lstStyle/>
          <a:p>
            <a:r>
              <a:rPr lang="en-US" sz="2400" b="1" dirty="0"/>
              <a:t>In a positive output gap:</a:t>
            </a:r>
          </a:p>
          <a:p>
            <a:r>
              <a:rPr lang="en-US" dirty="0"/>
              <a:t>RGDP increases -&gt; Income increases and people are wealthier.</a:t>
            </a:r>
          </a:p>
          <a:p>
            <a:r>
              <a:rPr lang="en-US" b="1" dirty="0"/>
              <a:t>Tax:</a:t>
            </a:r>
          </a:p>
          <a:p>
            <a:pPr marL="285750" indent="-285750">
              <a:buFont typeface="Arial" panose="020B0604020202020204" pitchFamily="34" charset="0"/>
              <a:buChar char="•"/>
            </a:pPr>
            <a:r>
              <a:rPr lang="en-US" dirty="0"/>
              <a:t>↑ Incomes -&gt; ↑ Tax</a:t>
            </a:r>
          </a:p>
          <a:p>
            <a:pPr marL="742950" lvl="1" indent="-285750">
              <a:buFont typeface="Arial" panose="020B0604020202020204" pitchFamily="34" charset="0"/>
              <a:buChar char="•"/>
            </a:pPr>
            <a:r>
              <a:rPr lang="en-US" dirty="0" err="1"/>
              <a:t>Eg</a:t>
            </a:r>
            <a:r>
              <a:rPr lang="en-US" dirty="0"/>
              <a:t>. Before: 10% of $50,000 = $5000</a:t>
            </a:r>
          </a:p>
          <a:p>
            <a:pPr marL="742950" lvl="1" indent="-285750">
              <a:buFont typeface="Arial" panose="020B0604020202020204" pitchFamily="34" charset="0"/>
              <a:buChar char="•"/>
            </a:pPr>
            <a:r>
              <a:rPr lang="en-US" dirty="0"/>
              <a:t>After: 10% of 60,000 = $6000</a:t>
            </a:r>
          </a:p>
          <a:p>
            <a:pPr marL="285750" indent="-285750">
              <a:buFont typeface="Arial" panose="020B0604020202020204" pitchFamily="34" charset="0"/>
              <a:buChar char="•"/>
            </a:pPr>
            <a:r>
              <a:rPr lang="en-US" dirty="0"/>
              <a:t>↑Tax → ↓C,I → </a:t>
            </a:r>
            <a:r>
              <a:rPr lang="en-US" dirty="0">
                <a:solidFill>
                  <a:srgbClr val="00B0F0"/>
                </a:solidFill>
              </a:rPr>
              <a:t>↓AD</a:t>
            </a:r>
            <a:r>
              <a:rPr lang="en-US" dirty="0"/>
              <a:t> →</a:t>
            </a:r>
            <a:r>
              <a:rPr lang="en-US" dirty="0">
                <a:solidFill>
                  <a:srgbClr val="00B0F0"/>
                </a:solidFill>
              </a:rPr>
              <a:t> ↓GDP</a:t>
            </a:r>
          </a:p>
          <a:p>
            <a:r>
              <a:rPr lang="en-US" b="1" dirty="0"/>
              <a:t>Social Security:</a:t>
            </a:r>
          </a:p>
          <a:p>
            <a:pPr marL="285750" indent="-285750">
              <a:buFont typeface="Arial" panose="020B0604020202020204" pitchFamily="34" charset="0"/>
              <a:buChar char="•"/>
            </a:pPr>
            <a:r>
              <a:rPr lang="en-US" dirty="0"/>
              <a:t>↑ Incomes -&gt; ↓ Government Transfers</a:t>
            </a:r>
          </a:p>
          <a:p>
            <a:pPr marL="742950" lvl="1" indent="-285750">
              <a:buFont typeface="Arial" panose="020B0604020202020204" pitchFamily="34" charset="0"/>
              <a:buChar char="•"/>
            </a:pPr>
            <a:r>
              <a:rPr lang="en-US" dirty="0" err="1"/>
              <a:t>Eg</a:t>
            </a:r>
            <a:r>
              <a:rPr lang="en-US" dirty="0"/>
              <a:t>. Before: 100 people make &lt; $10,000</a:t>
            </a:r>
          </a:p>
          <a:p>
            <a:pPr marL="742950" lvl="1" indent="-285750">
              <a:buFont typeface="Arial" panose="020B0604020202020204" pitchFamily="34" charset="0"/>
              <a:buChar char="•"/>
            </a:pPr>
            <a:r>
              <a:rPr lang="en-US" dirty="0"/>
              <a:t>After: 70 people make &lt; $10,000</a:t>
            </a:r>
          </a:p>
          <a:p>
            <a:pPr marL="285750" indent="-285750">
              <a:buFont typeface="Arial" panose="020B0604020202020204" pitchFamily="34" charset="0"/>
              <a:buChar char="•"/>
            </a:pPr>
            <a:r>
              <a:rPr lang="en-US" dirty="0"/>
              <a:t>↓Government transfer payments → ↓C,I → </a:t>
            </a:r>
            <a:r>
              <a:rPr lang="en-US" dirty="0">
                <a:solidFill>
                  <a:srgbClr val="00B0F0"/>
                </a:solidFill>
              </a:rPr>
              <a:t>↓AD</a:t>
            </a:r>
            <a:r>
              <a:rPr lang="en-US" dirty="0"/>
              <a:t> →</a:t>
            </a:r>
            <a:r>
              <a:rPr lang="en-US" dirty="0">
                <a:solidFill>
                  <a:srgbClr val="00B0F0"/>
                </a:solidFill>
              </a:rPr>
              <a:t> ↓GDP</a:t>
            </a:r>
          </a:p>
        </p:txBody>
      </p:sp>
      <p:sp>
        <p:nvSpPr>
          <p:cNvPr id="5" name="TextBox 4"/>
          <p:cNvSpPr txBox="1"/>
          <p:nvPr/>
        </p:nvSpPr>
        <p:spPr>
          <a:xfrm>
            <a:off x="5710605" y="5399618"/>
            <a:ext cx="5451210" cy="1261884"/>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en-US" sz="2000" dirty="0"/>
              <a:t>↑Tax ↓government transfer payments</a:t>
            </a:r>
          </a:p>
          <a:p>
            <a:r>
              <a:rPr lang="en-US" sz="3200" b="1" dirty="0"/>
              <a:t>= Contractionary Fiscal Policy </a:t>
            </a:r>
            <a:r>
              <a:rPr lang="en-US" sz="2400" dirty="0"/>
              <a:t>(Automatic Stabilizer Fiscal Policy)</a:t>
            </a:r>
          </a:p>
        </p:txBody>
      </p:sp>
      <p:pic>
        <p:nvPicPr>
          <p:cNvPr id="6" name="Picture 5"/>
          <p:cNvPicPr>
            <a:picLocks noChangeAspect="1"/>
          </p:cNvPicPr>
          <p:nvPr/>
        </p:nvPicPr>
        <p:blipFill>
          <a:blip r:embed="rId2"/>
          <a:stretch>
            <a:fillRect/>
          </a:stretch>
        </p:blipFill>
        <p:spPr>
          <a:xfrm>
            <a:off x="10708901" y="3457798"/>
            <a:ext cx="1355613" cy="1046438"/>
          </a:xfrm>
          <a:prstGeom prst="rect">
            <a:avLst/>
          </a:prstGeom>
        </p:spPr>
      </p:pic>
      <p:pic>
        <p:nvPicPr>
          <p:cNvPr id="7" name="Picture 6"/>
          <p:cNvPicPr>
            <a:picLocks noChangeAspect="1"/>
          </p:cNvPicPr>
          <p:nvPr/>
        </p:nvPicPr>
        <p:blipFill>
          <a:blip r:embed="rId3"/>
          <a:stretch>
            <a:fillRect/>
          </a:stretch>
        </p:blipFill>
        <p:spPr>
          <a:xfrm>
            <a:off x="10510312" y="1725366"/>
            <a:ext cx="1554202" cy="1162493"/>
          </a:xfrm>
          <a:prstGeom prst="rect">
            <a:avLst/>
          </a:prstGeom>
        </p:spPr>
      </p:pic>
      <p:sp>
        <p:nvSpPr>
          <p:cNvPr id="8" name="Down Arrow 7"/>
          <p:cNvSpPr/>
          <p:nvPr/>
        </p:nvSpPr>
        <p:spPr>
          <a:xfrm>
            <a:off x="10159149" y="3558837"/>
            <a:ext cx="597045" cy="74762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rot="10800000">
            <a:off x="9985576" y="1725366"/>
            <a:ext cx="597045" cy="747623"/>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198504" y="52304"/>
            <a:ext cx="3723774" cy="738664"/>
          </a:xfrm>
          <a:prstGeom prst="rect">
            <a:avLst/>
          </a:prstGeom>
          <a:solidFill>
            <a:srgbClr val="FFFF00"/>
          </a:solidFill>
        </p:spPr>
        <p:txBody>
          <a:bodyPr wrap="square" rtlCol="0">
            <a:spAutoFit/>
          </a:bodyPr>
          <a:lstStyle/>
          <a:p>
            <a:r>
              <a:rPr lang="en-US" sz="1400" dirty="0">
                <a:solidFill>
                  <a:srgbClr val="FF0000"/>
                </a:solidFill>
              </a:rPr>
              <a:t>Summary</a:t>
            </a:r>
          </a:p>
          <a:p>
            <a:r>
              <a:rPr lang="en-US" sz="1400" dirty="0">
                <a:solidFill>
                  <a:srgbClr val="FF0000"/>
                </a:solidFill>
              </a:rPr>
              <a:t>In a positive output gap, the automatic stabilizer fiscal policy will be contractionary. </a:t>
            </a:r>
          </a:p>
        </p:txBody>
      </p:sp>
      <p:pic>
        <p:nvPicPr>
          <p:cNvPr id="11" name="Picture 10"/>
          <p:cNvPicPr>
            <a:picLocks noChangeAspect="1"/>
          </p:cNvPicPr>
          <p:nvPr/>
        </p:nvPicPr>
        <p:blipFill>
          <a:blip r:embed="rId4"/>
          <a:stretch>
            <a:fillRect/>
          </a:stretch>
        </p:blipFill>
        <p:spPr>
          <a:xfrm>
            <a:off x="207040" y="3369498"/>
            <a:ext cx="4780241" cy="2614528"/>
          </a:xfrm>
          <a:prstGeom prst="rect">
            <a:avLst/>
          </a:prstGeom>
        </p:spPr>
      </p:pic>
      <p:sp>
        <p:nvSpPr>
          <p:cNvPr id="12" name="Down Arrow 11"/>
          <p:cNvSpPr/>
          <p:nvPr/>
        </p:nvSpPr>
        <p:spPr>
          <a:xfrm>
            <a:off x="1745673" y="4257051"/>
            <a:ext cx="191193" cy="1828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874100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969" y="52304"/>
            <a:ext cx="5446229" cy="1127291"/>
          </a:xfrm>
        </p:spPr>
        <p:txBody>
          <a:bodyPr>
            <a:normAutofit fontScale="90000"/>
          </a:bodyPr>
          <a:lstStyle/>
          <a:p>
            <a:r>
              <a:rPr lang="en-US" dirty="0"/>
              <a:t>Negative Output Gap – Automatic Stabilizers</a:t>
            </a:r>
          </a:p>
        </p:txBody>
      </p:sp>
      <p:sp>
        <p:nvSpPr>
          <p:cNvPr id="3" name="Content Placeholder 2"/>
          <p:cNvSpPr>
            <a:spLocks noGrp="1"/>
          </p:cNvSpPr>
          <p:nvPr>
            <p:ph idx="1"/>
          </p:nvPr>
        </p:nvSpPr>
        <p:spPr>
          <a:xfrm>
            <a:off x="368969" y="1321008"/>
            <a:ext cx="3854994" cy="1556338"/>
          </a:xfrm>
          <a:ln>
            <a:solidFill>
              <a:schemeClr val="tx1"/>
            </a:solidFill>
          </a:ln>
        </p:spPr>
        <p:txBody>
          <a:bodyPr>
            <a:normAutofit fontScale="62500" lnSpcReduction="20000"/>
          </a:bodyPr>
          <a:lstStyle/>
          <a:p>
            <a:pPr marL="0" indent="0">
              <a:buNone/>
            </a:pPr>
            <a:r>
              <a:rPr lang="en-US" dirty="0"/>
              <a:t>Policies</a:t>
            </a:r>
          </a:p>
          <a:p>
            <a:r>
              <a:rPr lang="en-US" dirty="0"/>
              <a:t>Tax policy</a:t>
            </a:r>
          </a:p>
          <a:p>
            <a:pPr lvl="1"/>
            <a:r>
              <a:rPr lang="en-US" dirty="0"/>
              <a:t>Everyone pays 10% tax</a:t>
            </a:r>
          </a:p>
          <a:p>
            <a:r>
              <a:rPr lang="en-US" dirty="0"/>
              <a:t>Social Security policy</a:t>
            </a:r>
          </a:p>
          <a:p>
            <a:pPr lvl="1"/>
            <a:r>
              <a:rPr lang="en-US" dirty="0"/>
              <a:t>People who make less than $10,000 per year will receive $2000. </a:t>
            </a:r>
          </a:p>
          <a:p>
            <a:endParaRPr lang="en-US" dirty="0"/>
          </a:p>
        </p:txBody>
      </p:sp>
      <p:sp>
        <p:nvSpPr>
          <p:cNvPr id="4" name="TextBox 3"/>
          <p:cNvSpPr txBox="1"/>
          <p:nvPr/>
        </p:nvSpPr>
        <p:spPr>
          <a:xfrm>
            <a:off x="5262157" y="901789"/>
            <a:ext cx="4622116" cy="4062651"/>
          </a:xfrm>
          <a:prstGeom prst="rect">
            <a:avLst/>
          </a:prstGeom>
          <a:solidFill>
            <a:schemeClr val="accent4">
              <a:lumMod val="20000"/>
              <a:lumOff val="80000"/>
            </a:schemeClr>
          </a:solidFill>
        </p:spPr>
        <p:txBody>
          <a:bodyPr wrap="square" rtlCol="0">
            <a:spAutoFit/>
          </a:bodyPr>
          <a:lstStyle/>
          <a:p>
            <a:r>
              <a:rPr lang="en-US" sz="2400" b="1" dirty="0"/>
              <a:t>In a negative output gap:</a:t>
            </a:r>
          </a:p>
          <a:p>
            <a:r>
              <a:rPr lang="en-US" dirty="0"/>
              <a:t>RGDP increases -&gt; Income increases and people are wealthier.</a:t>
            </a:r>
          </a:p>
          <a:p>
            <a:r>
              <a:rPr lang="en-US" b="1" dirty="0"/>
              <a:t>Tax:</a:t>
            </a:r>
          </a:p>
          <a:p>
            <a:pPr marL="285750" indent="-285750">
              <a:buFont typeface="Arial" panose="020B0604020202020204" pitchFamily="34" charset="0"/>
              <a:buChar char="•"/>
            </a:pPr>
            <a:r>
              <a:rPr lang="en-US" dirty="0"/>
              <a:t>↓ Incomes -&gt; ↓ Tax</a:t>
            </a:r>
          </a:p>
          <a:p>
            <a:pPr marL="742950" lvl="1" indent="-285750">
              <a:buFont typeface="Arial" panose="020B0604020202020204" pitchFamily="34" charset="0"/>
              <a:buChar char="•"/>
            </a:pPr>
            <a:r>
              <a:rPr lang="en-US" dirty="0" err="1"/>
              <a:t>Eg</a:t>
            </a:r>
            <a:r>
              <a:rPr lang="en-US" dirty="0"/>
              <a:t>. Before: 10% of $50,000 = $5000,</a:t>
            </a:r>
          </a:p>
          <a:p>
            <a:pPr marL="742950" lvl="1" indent="-285750">
              <a:buFont typeface="Arial" panose="020B0604020202020204" pitchFamily="34" charset="0"/>
              <a:buChar char="•"/>
            </a:pPr>
            <a:r>
              <a:rPr lang="en-US" dirty="0"/>
              <a:t>After: 10% of 40,000 = $4000</a:t>
            </a:r>
          </a:p>
          <a:p>
            <a:pPr marL="285750" indent="-285750">
              <a:buFont typeface="Arial" panose="020B0604020202020204" pitchFamily="34" charset="0"/>
              <a:buChar char="•"/>
            </a:pPr>
            <a:r>
              <a:rPr lang="en-US" dirty="0"/>
              <a:t>↓ Tax → </a:t>
            </a:r>
            <a:r>
              <a:rPr lang="en-US" dirty="0">
                <a:solidFill>
                  <a:srgbClr val="00B0F0"/>
                </a:solidFill>
              </a:rPr>
              <a:t>↑C,I </a:t>
            </a:r>
            <a:r>
              <a:rPr lang="en-US" dirty="0"/>
              <a:t>→ </a:t>
            </a:r>
            <a:r>
              <a:rPr lang="en-US" dirty="0">
                <a:solidFill>
                  <a:srgbClr val="00B0F0"/>
                </a:solidFill>
              </a:rPr>
              <a:t>↑AD </a:t>
            </a:r>
            <a:r>
              <a:rPr lang="en-US" dirty="0"/>
              <a:t>→</a:t>
            </a:r>
            <a:r>
              <a:rPr lang="en-US" dirty="0">
                <a:solidFill>
                  <a:srgbClr val="00B0F0"/>
                </a:solidFill>
              </a:rPr>
              <a:t> ↑GDP</a:t>
            </a:r>
          </a:p>
          <a:p>
            <a:r>
              <a:rPr lang="en-US" b="1" dirty="0"/>
              <a:t>Social Security:</a:t>
            </a:r>
          </a:p>
          <a:p>
            <a:pPr marL="285750" indent="-285750">
              <a:buFont typeface="Arial" panose="020B0604020202020204" pitchFamily="34" charset="0"/>
              <a:buChar char="•"/>
            </a:pPr>
            <a:r>
              <a:rPr lang="en-US" dirty="0"/>
              <a:t>↓ Incomes → ↑ Government Transfers</a:t>
            </a:r>
          </a:p>
          <a:p>
            <a:pPr marL="742950" lvl="1" indent="-285750">
              <a:buFont typeface="Arial" panose="020B0604020202020204" pitchFamily="34" charset="0"/>
              <a:buChar char="•"/>
            </a:pPr>
            <a:r>
              <a:rPr lang="en-US" dirty="0" err="1"/>
              <a:t>Eg</a:t>
            </a:r>
            <a:r>
              <a:rPr lang="en-US" dirty="0"/>
              <a:t>. Before: 100 people make &lt; $10,000</a:t>
            </a:r>
          </a:p>
          <a:p>
            <a:pPr marL="742950" lvl="1" indent="-285750">
              <a:buFont typeface="Arial" panose="020B0604020202020204" pitchFamily="34" charset="0"/>
              <a:buChar char="•"/>
            </a:pPr>
            <a:r>
              <a:rPr lang="en-US" dirty="0"/>
              <a:t>After: 150 people make &gt; $10,000</a:t>
            </a:r>
          </a:p>
          <a:p>
            <a:pPr marL="285750" indent="-285750">
              <a:buFont typeface="Arial" panose="020B0604020202020204" pitchFamily="34" charset="0"/>
              <a:buChar char="•"/>
            </a:pPr>
            <a:r>
              <a:rPr lang="en-US" dirty="0"/>
              <a:t>↑Government transfer payments → ↑C,I → </a:t>
            </a:r>
            <a:r>
              <a:rPr lang="en-US" dirty="0">
                <a:solidFill>
                  <a:srgbClr val="00B0F0"/>
                </a:solidFill>
              </a:rPr>
              <a:t>↑AD</a:t>
            </a:r>
            <a:r>
              <a:rPr lang="en-US" dirty="0"/>
              <a:t> →</a:t>
            </a:r>
            <a:r>
              <a:rPr lang="en-US" dirty="0">
                <a:solidFill>
                  <a:srgbClr val="00B0F0"/>
                </a:solidFill>
              </a:rPr>
              <a:t> ↑GDP </a:t>
            </a:r>
          </a:p>
        </p:txBody>
      </p:sp>
      <p:sp>
        <p:nvSpPr>
          <p:cNvPr id="5" name="TextBox 4"/>
          <p:cNvSpPr txBox="1"/>
          <p:nvPr/>
        </p:nvSpPr>
        <p:spPr>
          <a:xfrm>
            <a:off x="5710605" y="5399618"/>
            <a:ext cx="5451210" cy="1261884"/>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en-US" sz="2000" dirty="0"/>
              <a:t>↑Tax ↓government transfer payments</a:t>
            </a:r>
          </a:p>
          <a:p>
            <a:r>
              <a:rPr lang="en-US" sz="3200" b="1" dirty="0"/>
              <a:t>= Expansionary Fiscal Policy </a:t>
            </a:r>
            <a:r>
              <a:rPr lang="en-US" sz="2400" dirty="0"/>
              <a:t>(Automatic Stabilizer Fiscal Policy)</a:t>
            </a:r>
          </a:p>
        </p:txBody>
      </p:sp>
      <p:pic>
        <p:nvPicPr>
          <p:cNvPr id="6" name="Picture 5"/>
          <p:cNvPicPr>
            <a:picLocks noChangeAspect="1"/>
          </p:cNvPicPr>
          <p:nvPr/>
        </p:nvPicPr>
        <p:blipFill>
          <a:blip r:embed="rId2"/>
          <a:stretch>
            <a:fillRect/>
          </a:stretch>
        </p:blipFill>
        <p:spPr>
          <a:xfrm>
            <a:off x="10708901" y="3457798"/>
            <a:ext cx="1355613" cy="1046438"/>
          </a:xfrm>
          <a:prstGeom prst="rect">
            <a:avLst/>
          </a:prstGeom>
        </p:spPr>
      </p:pic>
      <p:pic>
        <p:nvPicPr>
          <p:cNvPr id="7" name="Picture 6"/>
          <p:cNvPicPr>
            <a:picLocks noChangeAspect="1"/>
          </p:cNvPicPr>
          <p:nvPr/>
        </p:nvPicPr>
        <p:blipFill>
          <a:blip r:embed="rId3"/>
          <a:stretch>
            <a:fillRect/>
          </a:stretch>
        </p:blipFill>
        <p:spPr>
          <a:xfrm>
            <a:off x="10510312" y="1725366"/>
            <a:ext cx="1554202" cy="1162493"/>
          </a:xfrm>
          <a:prstGeom prst="rect">
            <a:avLst/>
          </a:prstGeom>
        </p:spPr>
      </p:pic>
      <p:sp>
        <p:nvSpPr>
          <p:cNvPr id="10" name="TextBox 9"/>
          <p:cNvSpPr txBox="1"/>
          <p:nvPr/>
        </p:nvSpPr>
        <p:spPr>
          <a:xfrm>
            <a:off x="8198504" y="52304"/>
            <a:ext cx="3723774" cy="738664"/>
          </a:xfrm>
          <a:prstGeom prst="rect">
            <a:avLst/>
          </a:prstGeom>
          <a:solidFill>
            <a:srgbClr val="FFFF00"/>
          </a:solidFill>
        </p:spPr>
        <p:txBody>
          <a:bodyPr wrap="square" rtlCol="0">
            <a:spAutoFit/>
          </a:bodyPr>
          <a:lstStyle/>
          <a:p>
            <a:r>
              <a:rPr lang="en-US" sz="1400" dirty="0">
                <a:solidFill>
                  <a:srgbClr val="FF0000"/>
                </a:solidFill>
              </a:rPr>
              <a:t>Summary</a:t>
            </a:r>
          </a:p>
          <a:p>
            <a:r>
              <a:rPr lang="en-US" sz="1400" dirty="0">
                <a:solidFill>
                  <a:srgbClr val="FF0000"/>
                </a:solidFill>
              </a:rPr>
              <a:t>In a negative output gap, the automatic stabilizer fiscal policy will be expansionary. </a:t>
            </a:r>
          </a:p>
        </p:txBody>
      </p:sp>
      <p:pic>
        <p:nvPicPr>
          <p:cNvPr id="11" name="Picture 10"/>
          <p:cNvPicPr>
            <a:picLocks noChangeAspect="1"/>
          </p:cNvPicPr>
          <p:nvPr/>
        </p:nvPicPr>
        <p:blipFill>
          <a:blip r:embed="rId4"/>
          <a:stretch>
            <a:fillRect/>
          </a:stretch>
        </p:blipFill>
        <p:spPr>
          <a:xfrm>
            <a:off x="207040" y="3369498"/>
            <a:ext cx="4780241" cy="2614528"/>
          </a:xfrm>
          <a:prstGeom prst="rect">
            <a:avLst/>
          </a:prstGeom>
        </p:spPr>
      </p:pic>
      <p:sp>
        <p:nvSpPr>
          <p:cNvPr id="12" name="Down Arrow 11"/>
          <p:cNvSpPr/>
          <p:nvPr/>
        </p:nvSpPr>
        <p:spPr>
          <a:xfrm rot="10800000">
            <a:off x="2867639" y="4600295"/>
            <a:ext cx="224444" cy="1529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10800000">
            <a:off x="10030164" y="3535963"/>
            <a:ext cx="635720" cy="968273"/>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9840588" y="1824890"/>
            <a:ext cx="637122" cy="96344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1355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741" y="127841"/>
            <a:ext cx="10046111" cy="845554"/>
          </a:xfrm>
        </p:spPr>
        <p:txBody>
          <a:bodyPr/>
          <a:lstStyle/>
          <a:p>
            <a:r>
              <a:rPr lang="en-US" dirty="0"/>
              <a:t>Stagflation</a:t>
            </a:r>
          </a:p>
        </p:txBody>
      </p:sp>
      <p:sp>
        <p:nvSpPr>
          <p:cNvPr id="3" name="Content Placeholder 2"/>
          <p:cNvSpPr>
            <a:spLocks noGrp="1"/>
          </p:cNvSpPr>
          <p:nvPr>
            <p:ph idx="1"/>
          </p:nvPr>
        </p:nvSpPr>
        <p:spPr>
          <a:xfrm>
            <a:off x="573741" y="973395"/>
            <a:ext cx="5463265" cy="2792360"/>
          </a:xfrm>
        </p:spPr>
        <p:txBody>
          <a:bodyPr>
            <a:normAutofit fontScale="92500" lnSpcReduction="10000"/>
          </a:bodyPr>
          <a:lstStyle/>
          <a:p>
            <a:r>
              <a:rPr lang="en-US" dirty="0"/>
              <a:t>When there is a </a:t>
            </a:r>
            <a:r>
              <a:rPr lang="en-US" dirty="0">
                <a:solidFill>
                  <a:srgbClr val="00B0F0"/>
                </a:solidFill>
              </a:rPr>
              <a:t>fall in AS</a:t>
            </a:r>
            <a:r>
              <a:rPr lang="en-US" dirty="0"/>
              <a:t> this causes </a:t>
            </a:r>
            <a:r>
              <a:rPr lang="en-US" dirty="0">
                <a:solidFill>
                  <a:srgbClr val="00B0F0"/>
                </a:solidFill>
              </a:rPr>
              <a:t>lower output </a:t>
            </a:r>
            <a:r>
              <a:rPr lang="en-US" dirty="0"/>
              <a:t>(stagnation) and also an </a:t>
            </a:r>
            <a:r>
              <a:rPr lang="en-US" dirty="0">
                <a:solidFill>
                  <a:srgbClr val="00B0F0"/>
                </a:solidFill>
              </a:rPr>
              <a:t>increase in price level </a:t>
            </a:r>
            <a:r>
              <a:rPr lang="en-US" dirty="0"/>
              <a:t>(inflation).</a:t>
            </a:r>
          </a:p>
          <a:p>
            <a:r>
              <a:rPr lang="en-US" dirty="0"/>
              <a:t>Economists have made a special word for this:</a:t>
            </a:r>
          </a:p>
          <a:p>
            <a:r>
              <a:rPr lang="en-US" dirty="0"/>
              <a:t>Stagnation + inflation = ‘</a:t>
            </a:r>
            <a:r>
              <a:rPr lang="en-US" dirty="0">
                <a:solidFill>
                  <a:srgbClr val="00B0F0"/>
                </a:solidFill>
              </a:rPr>
              <a:t>stagflation</a:t>
            </a:r>
            <a:r>
              <a:rPr lang="en-US" dirty="0"/>
              <a:t>’</a:t>
            </a:r>
          </a:p>
          <a:p>
            <a:r>
              <a:rPr lang="en-US" dirty="0"/>
              <a:t>Also called ‘cost push inflation’</a:t>
            </a:r>
          </a:p>
        </p:txBody>
      </p:sp>
      <p:sp>
        <p:nvSpPr>
          <p:cNvPr id="4" name="TextBox 3"/>
          <p:cNvSpPr txBox="1"/>
          <p:nvPr/>
        </p:nvSpPr>
        <p:spPr>
          <a:xfrm>
            <a:off x="6934439" y="790622"/>
            <a:ext cx="4831976" cy="1200329"/>
          </a:xfrm>
          <a:prstGeom prst="rect">
            <a:avLst/>
          </a:prstGeom>
          <a:solidFill>
            <a:srgbClr val="FFFFFF"/>
          </a:solidFill>
        </p:spPr>
        <p:txBody>
          <a:bodyPr wrap="square" rtlCol="0">
            <a:spAutoFit/>
          </a:bodyPr>
          <a:lstStyle/>
          <a:p>
            <a:r>
              <a:rPr lang="en-US" sz="2400" b="1" dirty="0"/>
              <a:t>Fall in Aggregate Supply </a:t>
            </a:r>
            <a:r>
              <a:rPr lang="en-US" sz="2400" dirty="0"/>
              <a:t>– </a:t>
            </a:r>
            <a:r>
              <a:rPr lang="en-US" sz="2400" dirty="0" err="1"/>
              <a:t>eg</a:t>
            </a:r>
            <a:r>
              <a:rPr lang="en-US" sz="2400" dirty="0"/>
              <a:t>. an earthquake, an oil shortage that reduces production in the economy</a:t>
            </a:r>
          </a:p>
        </p:txBody>
      </p:sp>
      <p:pic>
        <p:nvPicPr>
          <p:cNvPr id="5" name="Picture 4"/>
          <p:cNvPicPr>
            <a:picLocks noChangeAspect="1"/>
          </p:cNvPicPr>
          <p:nvPr/>
        </p:nvPicPr>
        <p:blipFill>
          <a:blip r:embed="rId2"/>
          <a:stretch>
            <a:fillRect/>
          </a:stretch>
        </p:blipFill>
        <p:spPr>
          <a:xfrm>
            <a:off x="6789568" y="1929947"/>
            <a:ext cx="4812604" cy="3916905"/>
          </a:xfrm>
          <a:prstGeom prst="rect">
            <a:avLst/>
          </a:prstGeom>
        </p:spPr>
      </p:pic>
      <p:sp>
        <p:nvSpPr>
          <p:cNvPr id="6" name="TextBox 5"/>
          <p:cNvSpPr txBox="1"/>
          <p:nvPr/>
        </p:nvSpPr>
        <p:spPr>
          <a:xfrm>
            <a:off x="6934439" y="5957575"/>
            <a:ext cx="5400675" cy="646331"/>
          </a:xfrm>
          <a:prstGeom prst="rect">
            <a:avLst/>
          </a:prstGeom>
          <a:solidFill>
            <a:schemeClr val="accent1">
              <a:lumMod val="40000"/>
              <a:lumOff val="60000"/>
            </a:schemeClr>
          </a:solidFill>
        </p:spPr>
        <p:txBody>
          <a:bodyPr wrap="square" rtlCol="0">
            <a:spAutoFit/>
          </a:bodyPr>
          <a:lstStyle/>
          <a:p>
            <a:r>
              <a:rPr lang="en-US" dirty="0">
                <a:sym typeface="Wingdings" panose="05000000000000000000" pitchFamily="2" charset="2"/>
              </a:rPr>
              <a:t>Note: If we assume that the oil situation is short term, </a:t>
            </a:r>
            <a:r>
              <a:rPr lang="en-US" dirty="0" err="1">
                <a:sym typeface="Wingdings" panose="05000000000000000000" pitchFamily="2" charset="2"/>
              </a:rPr>
              <a:t>Yp</a:t>
            </a:r>
            <a:r>
              <a:rPr lang="en-US" dirty="0">
                <a:sym typeface="Wingdings" panose="05000000000000000000" pitchFamily="2" charset="2"/>
              </a:rPr>
              <a:t> will not shift, only </a:t>
            </a:r>
            <a:r>
              <a:rPr lang="en-US" dirty="0" err="1">
                <a:sym typeface="Wingdings" panose="05000000000000000000" pitchFamily="2" charset="2"/>
              </a:rPr>
              <a:t>Y</a:t>
            </a:r>
            <a:r>
              <a:rPr lang="en-US" baseline="-25000" dirty="0" err="1">
                <a:sym typeface="Wingdings" panose="05000000000000000000" pitchFamily="2" charset="2"/>
              </a:rPr>
              <a:t>actual</a:t>
            </a:r>
            <a:r>
              <a:rPr lang="en-US" dirty="0">
                <a:sym typeface="Wingdings" panose="05000000000000000000" pitchFamily="2" charset="2"/>
              </a:rPr>
              <a:t>.</a:t>
            </a:r>
            <a:endParaRPr lang="en-US" dirty="0"/>
          </a:p>
        </p:txBody>
      </p:sp>
      <p:sp>
        <p:nvSpPr>
          <p:cNvPr id="7" name="TextBox 6"/>
          <p:cNvSpPr txBox="1"/>
          <p:nvPr/>
        </p:nvSpPr>
        <p:spPr>
          <a:xfrm>
            <a:off x="294968" y="3608439"/>
            <a:ext cx="6263148" cy="2893100"/>
          </a:xfrm>
          <a:prstGeom prst="rect">
            <a:avLst/>
          </a:prstGeom>
          <a:solidFill>
            <a:schemeClr val="accent4">
              <a:lumMod val="40000"/>
              <a:lumOff val="60000"/>
            </a:schemeClr>
          </a:solidFill>
        </p:spPr>
        <p:txBody>
          <a:bodyPr wrap="square" rtlCol="0">
            <a:spAutoFit/>
          </a:bodyPr>
          <a:lstStyle/>
          <a:p>
            <a:r>
              <a:rPr lang="en-AU" sz="2000" b="1" dirty="0"/>
              <a:t>Historical Context</a:t>
            </a:r>
          </a:p>
          <a:p>
            <a:r>
              <a:rPr lang="en-AU" dirty="0"/>
              <a:t>We previously looked at the events in the 1970s, where Middle Eastern Countries (OPEC countries) stopped exporting oil to many countries, including the US. Because oil is such an important resource for almost all businesses, it reduced the ability to produce economy wide. This caused a shift of the SRAS which caused a period of high inflation and lower output!</a:t>
            </a:r>
          </a:p>
          <a:p>
            <a:endParaRPr lang="en-AU" dirty="0"/>
          </a:p>
          <a:p>
            <a:endParaRPr lang="en-AU" dirty="0"/>
          </a:p>
          <a:p>
            <a:r>
              <a:rPr lang="en-AU" dirty="0"/>
              <a:t> </a:t>
            </a:r>
          </a:p>
        </p:txBody>
      </p:sp>
      <p:pic>
        <p:nvPicPr>
          <p:cNvPr id="8" name="Picture 7"/>
          <p:cNvPicPr>
            <a:picLocks noChangeAspect="1"/>
          </p:cNvPicPr>
          <p:nvPr/>
        </p:nvPicPr>
        <p:blipFill>
          <a:blip r:embed="rId3"/>
          <a:stretch>
            <a:fillRect/>
          </a:stretch>
        </p:blipFill>
        <p:spPr>
          <a:xfrm>
            <a:off x="573741" y="5604944"/>
            <a:ext cx="821984" cy="1103807"/>
          </a:xfrm>
          <a:prstGeom prst="rect">
            <a:avLst/>
          </a:prstGeom>
        </p:spPr>
      </p:pic>
      <p:pic>
        <p:nvPicPr>
          <p:cNvPr id="9" name="Picture 8"/>
          <p:cNvPicPr>
            <a:picLocks noChangeAspect="1"/>
          </p:cNvPicPr>
          <p:nvPr/>
        </p:nvPicPr>
        <p:blipFill>
          <a:blip r:embed="rId4"/>
          <a:stretch>
            <a:fillRect/>
          </a:stretch>
        </p:blipFill>
        <p:spPr>
          <a:xfrm>
            <a:off x="2413178" y="5674786"/>
            <a:ext cx="1614642" cy="1043505"/>
          </a:xfrm>
          <a:prstGeom prst="rect">
            <a:avLst/>
          </a:prstGeom>
        </p:spPr>
      </p:pic>
      <p:sp>
        <p:nvSpPr>
          <p:cNvPr id="10" name="Down Arrow 9"/>
          <p:cNvSpPr/>
          <p:nvPr/>
        </p:nvSpPr>
        <p:spPr>
          <a:xfrm>
            <a:off x="1545242" y="5794635"/>
            <a:ext cx="491613" cy="8038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2" name="Straight Connector 11"/>
          <p:cNvCxnSpPr/>
          <p:nvPr/>
        </p:nvCxnSpPr>
        <p:spPr>
          <a:xfrm flipH="1">
            <a:off x="7433187" y="3130276"/>
            <a:ext cx="1052052"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7433187" y="3608439"/>
            <a:ext cx="1578078"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8485239" y="3130276"/>
            <a:ext cx="48455" cy="184812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722049" y="3149837"/>
            <a:ext cx="711137" cy="369332"/>
          </a:xfrm>
          <a:prstGeom prst="rect">
            <a:avLst/>
          </a:prstGeom>
          <a:noFill/>
        </p:spPr>
        <p:txBody>
          <a:bodyPr wrap="square" rtlCol="0">
            <a:spAutoFit/>
          </a:bodyPr>
          <a:lstStyle/>
          <a:p>
            <a:r>
              <a:rPr lang="en-US" dirty="0">
                <a:sym typeface="Wingdings" panose="05000000000000000000" pitchFamily="2" charset="2"/>
              </a:rPr>
              <a:t> PL</a:t>
            </a:r>
            <a:endParaRPr lang="en-AU" dirty="0"/>
          </a:p>
        </p:txBody>
      </p:sp>
      <p:sp>
        <p:nvSpPr>
          <p:cNvPr id="18" name="TextBox 17"/>
          <p:cNvSpPr txBox="1"/>
          <p:nvPr/>
        </p:nvSpPr>
        <p:spPr>
          <a:xfrm>
            <a:off x="8361636" y="5139292"/>
            <a:ext cx="528364" cy="369332"/>
          </a:xfrm>
          <a:prstGeom prst="rect">
            <a:avLst/>
          </a:prstGeom>
          <a:noFill/>
        </p:spPr>
        <p:txBody>
          <a:bodyPr wrap="square" rtlCol="0">
            <a:spAutoFit/>
          </a:bodyPr>
          <a:lstStyle/>
          <a:p>
            <a:r>
              <a:rPr lang="en-AU" dirty="0"/>
              <a:t>←Y</a:t>
            </a:r>
          </a:p>
        </p:txBody>
      </p:sp>
      <p:sp>
        <p:nvSpPr>
          <p:cNvPr id="19" name="Rectangle 18"/>
          <p:cNvSpPr/>
          <p:nvPr/>
        </p:nvSpPr>
        <p:spPr>
          <a:xfrm>
            <a:off x="9763759" y="3334502"/>
            <a:ext cx="2428241" cy="646331"/>
          </a:xfrm>
          <a:prstGeom prst="rect">
            <a:avLst/>
          </a:prstGeom>
        </p:spPr>
        <p:txBody>
          <a:bodyPr wrap="square">
            <a:spAutoFit/>
          </a:bodyPr>
          <a:lstStyle/>
          <a:p>
            <a:r>
              <a:rPr lang="en-US" dirty="0">
                <a:sym typeface="Wingdings" panose="05000000000000000000" pitchFamily="2" charset="2"/>
              </a:rPr>
              <a:t>AS   Price Level Output</a:t>
            </a:r>
          </a:p>
        </p:txBody>
      </p:sp>
      <p:sp>
        <p:nvSpPr>
          <p:cNvPr id="11" name="TextBox 10"/>
          <p:cNvSpPr txBox="1"/>
          <p:nvPr/>
        </p:nvSpPr>
        <p:spPr>
          <a:xfrm>
            <a:off x="7113069" y="50308"/>
            <a:ext cx="4653346" cy="738664"/>
          </a:xfrm>
          <a:prstGeom prst="rect">
            <a:avLst/>
          </a:prstGeom>
          <a:solidFill>
            <a:srgbClr val="FFFF00"/>
          </a:solidFill>
        </p:spPr>
        <p:txBody>
          <a:bodyPr wrap="square" rtlCol="0">
            <a:spAutoFit/>
          </a:bodyPr>
          <a:lstStyle/>
          <a:p>
            <a:r>
              <a:rPr lang="en-AU" sz="1400" dirty="0">
                <a:solidFill>
                  <a:srgbClr val="FF0000"/>
                </a:solidFill>
              </a:rPr>
              <a:t>Summary</a:t>
            </a:r>
          </a:p>
          <a:p>
            <a:r>
              <a:rPr lang="en-AU" sz="1400" dirty="0">
                <a:solidFill>
                  <a:srgbClr val="FF0000"/>
                </a:solidFill>
              </a:rPr>
              <a:t>Stagflation is caused by fall in AS. </a:t>
            </a:r>
          </a:p>
          <a:p>
            <a:r>
              <a:rPr lang="en-AU" sz="1400" dirty="0">
                <a:solidFill>
                  <a:srgbClr val="FF0000"/>
                </a:solidFill>
              </a:rPr>
              <a:t>It is stagnation and inflation combined.</a:t>
            </a:r>
          </a:p>
        </p:txBody>
      </p:sp>
    </p:spTree>
    <p:extLst>
      <p:ext uri="{BB962C8B-B14F-4D97-AF65-F5344CB8AC3E}">
        <p14:creationId xmlns:p14="http://schemas.microsoft.com/office/powerpoint/2010/main" val="203355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7" grpId="0"/>
      <p:bldP spid="18" grpId="0"/>
      <p:bldP spid="19"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779" y="100431"/>
            <a:ext cx="6753726" cy="1325563"/>
          </a:xfrm>
        </p:spPr>
        <p:txBody>
          <a:bodyPr/>
          <a:lstStyle/>
          <a:p>
            <a:r>
              <a:rPr lang="en-AU" dirty="0"/>
              <a:t>Automatic Stabilizers and Output Gaps</a:t>
            </a:r>
          </a:p>
        </p:txBody>
      </p:sp>
      <p:sp>
        <p:nvSpPr>
          <p:cNvPr id="3" name="Content Placeholder 2"/>
          <p:cNvSpPr>
            <a:spLocks noGrp="1"/>
          </p:cNvSpPr>
          <p:nvPr>
            <p:ph idx="1"/>
          </p:nvPr>
        </p:nvSpPr>
        <p:spPr>
          <a:xfrm>
            <a:off x="5651291" y="1690688"/>
            <a:ext cx="6272136" cy="4351338"/>
          </a:xfrm>
        </p:spPr>
        <p:txBody>
          <a:bodyPr/>
          <a:lstStyle/>
          <a:p>
            <a:r>
              <a:rPr lang="en-AU" dirty="0"/>
              <a:t>The Automatic Stabilizers will </a:t>
            </a:r>
            <a:r>
              <a:rPr lang="en-AU" dirty="0">
                <a:solidFill>
                  <a:srgbClr val="00B0F0"/>
                </a:solidFill>
              </a:rPr>
              <a:t>reduce the size of output gaps</a:t>
            </a:r>
            <a:r>
              <a:rPr lang="en-AU" dirty="0"/>
              <a:t>. </a:t>
            </a:r>
          </a:p>
          <a:p>
            <a:pPr lvl="1"/>
            <a:r>
              <a:rPr lang="en-AU" dirty="0"/>
              <a:t>Remember: </a:t>
            </a:r>
            <a:r>
              <a:rPr lang="en-AU" dirty="0">
                <a:solidFill>
                  <a:srgbClr val="00B0F0"/>
                </a:solidFill>
              </a:rPr>
              <a:t>Automatic stabilizers is just a type of fiscal policy</a:t>
            </a:r>
            <a:r>
              <a:rPr lang="en-AU" dirty="0"/>
              <a:t>, so its effect is the same as what we have already discussed. </a:t>
            </a:r>
          </a:p>
        </p:txBody>
      </p:sp>
      <p:pic>
        <p:nvPicPr>
          <p:cNvPr id="4" name="Picture 3"/>
          <p:cNvPicPr>
            <a:picLocks noChangeAspect="1"/>
          </p:cNvPicPr>
          <p:nvPr/>
        </p:nvPicPr>
        <p:blipFill>
          <a:blip r:embed="rId2"/>
          <a:stretch>
            <a:fillRect/>
          </a:stretch>
        </p:blipFill>
        <p:spPr>
          <a:xfrm>
            <a:off x="119920" y="1825625"/>
            <a:ext cx="5531371" cy="4254900"/>
          </a:xfrm>
          <a:prstGeom prst="rect">
            <a:avLst/>
          </a:prstGeom>
        </p:spPr>
      </p:pic>
      <p:pic>
        <p:nvPicPr>
          <p:cNvPr id="6" name="Picture 5"/>
          <p:cNvPicPr>
            <a:picLocks noChangeAspect="1"/>
          </p:cNvPicPr>
          <p:nvPr/>
        </p:nvPicPr>
        <p:blipFill>
          <a:blip r:embed="rId3"/>
          <a:stretch>
            <a:fillRect/>
          </a:stretch>
        </p:blipFill>
        <p:spPr>
          <a:xfrm>
            <a:off x="5919536" y="4042437"/>
            <a:ext cx="4780241" cy="2614528"/>
          </a:xfrm>
          <a:prstGeom prst="rect">
            <a:avLst/>
          </a:prstGeom>
        </p:spPr>
      </p:pic>
      <p:sp>
        <p:nvSpPr>
          <p:cNvPr id="7" name="TextBox 6"/>
          <p:cNvSpPr txBox="1"/>
          <p:nvPr/>
        </p:nvSpPr>
        <p:spPr>
          <a:xfrm>
            <a:off x="7050505" y="240815"/>
            <a:ext cx="4427753" cy="923330"/>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Automatic stabilizers will reduce the size of output gaps like all fiscal policy does. </a:t>
            </a:r>
          </a:p>
        </p:txBody>
      </p:sp>
      <p:sp>
        <p:nvSpPr>
          <p:cNvPr id="8" name="Down Arrow 7"/>
          <p:cNvSpPr/>
          <p:nvPr/>
        </p:nvSpPr>
        <p:spPr>
          <a:xfrm rot="10800000">
            <a:off x="8641885" y="5289860"/>
            <a:ext cx="224444" cy="1529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7481441" y="4922069"/>
            <a:ext cx="191193" cy="1828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993868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What effect do automatic stabilizers have on the business cycle.</a:t>
            </a:r>
          </a:p>
          <a:p>
            <a:r>
              <a:rPr lang="en-US" dirty="0">
                <a:solidFill>
                  <a:srgbClr val="FF0000"/>
                </a:solidFill>
              </a:rPr>
              <a:t>They will decrease the size of output gaps, causing the business cycle curve to appear flatter. </a:t>
            </a:r>
          </a:p>
          <a:p>
            <a:r>
              <a:rPr lang="en-US" dirty="0"/>
              <a:t>Are automatic stabilizers different from fiscal policy?</a:t>
            </a:r>
          </a:p>
          <a:p>
            <a:r>
              <a:rPr lang="en-US" dirty="0">
                <a:solidFill>
                  <a:srgbClr val="FF0000"/>
                </a:solidFill>
              </a:rPr>
              <a:t>No, just a type of fiscal policy. </a:t>
            </a:r>
          </a:p>
        </p:txBody>
      </p:sp>
    </p:spTree>
    <p:extLst>
      <p:ext uri="{BB962C8B-B14F-4D97-AF65-F5344CB8AC3E}">
        <p14:creationId xmlns:p14="http://schemas.microsoft.com/office/powerpoint/2010/main" val="24348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04" y="228794"/>
            <a:ext cx="5025908" cy="1122100"/>
          </a:xfrm>
        </p:spPr>
        <p:txBody>
          <a:bodyPr>
            <a:normAutofit fontScale="90000"/>
          </a:bodyPr>
          <a:lstStyle/>
          <a:p>
            <a:r>
              <a:rPr lang="en-US" dirty="0"/>
              <a:t>Automatic Stabilizers Summary</a:t>
            </a:r>
          </a:p>
        </p:txBody>
      </p:sp>
      <p:sp>
        <p:nvSpPr>
          <p:cNvPr id="3" name="Content Placeholder 2"/>
          <p:cNvSpPr>
            <a:spLocks noGrp="1"/>
          </p:cNvSpPr>
          <p:nvPr>
            <p:ph idx="1"/>
          </p:nvPr>
        </p:nvSpPr>
        <p:spPr>
          <a:xfrm>
            <a:off x="452180" y="1518926"/>
            <a:ext cx="4929710" cy="1546750"/>
          </a:xfrm>
        </p:spPr>
        <p:txBody>
          <a:bodyPr>
            <a:normAutofit fontScale="77500" lnSpcReduction="20000"/>
          </a:bodyPr>
          <a:lstStyle/>
          <a:p>
            <a:r>
              <a:rPr lang="en-US" dirty="0"/>
              <a:t>In the case of a positive output gap or negative output gap, tax and social security will </a:t>
            </a:r>
            <a:r>
              <a:rPr lang="en-US" dirty="0">
                <a:solidFill>
                  <a:srgbClr val="00B050"/>
                </a:solidFill>
              </a:rPr>
              <a:t>move counter to the movement of the economy </a:t>
            </a:r>
            <a:r>
              <a:rPr lang="en-US" dirty="0"/>
              <a:t>and naturally </a:t>
            </a:r>
            <a:r>
              <a:rPr lang="en-US" dirty="0">
                <a:solidFill>
                  <a:srgbClr val="00B050"/>
                </a:solidFill>
              </a:rPr>
              <a:t>push us back in the direction of potential output</a:t>
            </a:r>
            <a:r>
              <a:rPr lang="en-US" dirty="0"/>
              <a:t>.</a:t>
            </a:r>
          </a:p>
          <a:p>
            <a:endParaRPr lang="en-US" dirty="0"/>
          </a:p>
        </p:txBody>
      </p:sp>
      <p:sp>
        <p:nvSpPr>
          <p:cNvPr id="4" name="Content Placeholder 2"/>
          <p:cNvSpPr txBox="1">
            <a:spLocks/>
          </p:cNvSpPr>
          <p:nvPr/>
        </p:nvSpPr>
        <p:spPr>
          <a:xfrm>
            <a:off x="6649916" y="4476578"/>
            <a:ext cx="4781126" cy="2147093"/>
          </a:xfrm>
          <a:prstGeom prst="rect">
            <a:avLst/>
          </a:prstGeom>
          <a:solidFill>
            <a:schemeClr val="accent2">
              <a:lumMod val="20000"/>
              <a:lumOff val="80000"/>
            </a:schemeClr>
          </a:solidFill>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800" b="1" dirty="0"/>
              <a:t>Recessionary Gap</a:t>
            </a:r>
          </a:p>
          <a:p>
            <a:r>
              <a:rPr lang="en-US" dirty="0"/>
              <a:t>People earn less money so taxes will be less (↓T)</a:t>
            </a:r>
          </a:p>
          <a:p>
            <a:r>
              <a:rPr lang="en-US" dirty="0"/>
              <a:t>More people are unemployed and so </a:t>
            </a:r>
            <a:r>
              <a:rPr lang="en-US" dirty="0" err="1"/>
              <a:t>gov</a:t>
            </a:r>
            <a:r>
              <a:rPr lang="en-US" dirty="0"/>
              <a:t> transfer payments social security payments will go up. This will then be spent by households. (↑C)</a:t>
            </a:r>
          </a:p>
          <a:p>
            <a:r>
              <a:rPr lang="en-US" dirty="0"/>
              <a:t>↑AD</a:t>
            </a:r>
          </a:p>
          <a:p>
            <a:endParaRPr lang="en-US" dirty="0"/>
          </a:p>
          <a:p>
            <a:endParaRPr lang="en-US" dirty="0"/>
          </a:p>
        </p:txBody>
      </p:sp>
      <p:sp>
        <p:nvSpPr>
          <p:cNvPr id="5" name="Content Placeholder 2"/>
          <p:cNvSpPr txBox="1">
            <a:spLocks/>
          </p:cNvSpPr>
          <p:nvPr/>
        </p:nvSpPr>
        <p:spPr>
          <a:xfrm>
            <a:off x="362648" y="4391336"/>
            <a:ext cx="5350934" cy="2087817"/>
          </a:xfrm>
          <a:prstGeom prst="rect">
            <a:avLst/>
          </a:prstGeom>
          <a:solidFill>
            <a:schemeClr val="accent1">
              <a:lumMod val="20000"/>
              <a:lumOff val="80000"/>
            </a:schemeClr>
          </a:solidFill>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800" b="1" dirty="0"/>
              <a:t>Positive Output Gap</a:t>
            </a:r>
          </a:p>
          <a:p>
            <a:r>
              <a:rPr lang="en-US" dirty="0"/>
              <a:t>People earn more money so taxes will go up. (↑T)</a:t>
            </a:r>
          </a:p>
          <a:p>
            <a:r>
              <a:rPr lang="en-US" dirty="0"/>
              <a:t>Less people are unemployed and so </a:t>
            </a:r>
            <a:r>
              <a:rPr lang="en-US" dirty="0" err="1"/>
              <a:t>gov</a:t>
            </a:r>
            <a:r>
              <a:rPr lang="en-US" dirty="0"/>
              <a:t> transfer payments such as social security payments (unemployment benefits, food stamps, pensions, disability allowances etc.) will go down. (↓C)</a:t>
            </a:r>
          </a:p>
          <a:p>
            <a:r>
              <a:rPr lang="en-US" dirty="0"/>
              <a:t>↓AD</a:t>
            </a:r>
          </a:p>
          <a:p>
            <a:endParaRPr lang="en-US" dirty="0"/>
          </a:p>
        </p:txBody>
      </p:sp>
      <p:sp>
        <p:nvSpPr>
          <p:cNvPr id="9" name="Rectangle 8"/>
          <p:cNvSpPr/>
          <p:nvPr/>
        </p:nvSpPr>
        <p:spPr>
          <a:xfrm>
            <a:off x="428551" y="3241095"/>
            <a:ext cx="4457727" cy="830997"/>
          </a:xfrm>
          <a:prstGeom prst="rect">
            <a:avLst/>
          </a:prstGeom>
          <a:solidFill>
            <a:schemeClr val="accent1">
              <a:lumMod val="40000"/>
              <a:lumOff val="60000"/>
            </a:schemeClr>
          </a:solidFill>
        </p:spPr>
        <p:txBody>
          <a:bodyPr wrap="square">
            <a:spAutoFit/>
          </a:bodyPr>
          <a:lstStyle/>
          <a:p>
            <a:r>
              <a:rPr lang="en-US" sz="1200" dirty="0"/>
              <a:t>Note – </a:t>
            </a:r>
            <a:r>
              <a:rPr lang="en-US" sz="1200" b="1" dirty="0"/>
              <a:t>the effect of automatic stabilizers is particularly strong when the tax system is progressive</a:t>
            </a:r>
            <a:r>
              <a:rPr lang="en-US" sz="1200" dirty="0"/>
              <a:t>, because tax will go up faster when there is a positive output gap, and fall faster when there is a negative output gap.</a:t>
            </a:r>
          </a:p>
        </p:txBody>
      </p:sp>
      <p:sp>
        <p:nvSpPr>
          <p:cNvPr id="10" name="TextBox 9"/>
          <p:cNvSpPr txBox="1"/>
          <p:nvPr/>
        </p:nvSpPr>
        <p:spPr>
          <a:xfrm>
            <a:off x="6146471" y="34604"/>
            <a:ext cx="5120919" cy="830997"/>
          </a:xfrm>
          <a:prstGeom prst="rect">
            <a:avLst/>
          </a:prstGeom>
          <a:solidFill>
            <a:srgbClr val="FFFF00"/>
          </a:solidFill>
        </p:spPr>
        <p:txBody>
          <a:bodyPr wrap="square" rtlCol="0">
            <a:spAutoFit/>
          </a:bodyPr>
          <a:lstStyle/>
          <a:p>
            <a:r>
              <a:rPr lang="en-AU" sz="1600" dirty="0">
                <a:solidFill>
                  <a:srgbClr val="FF0000"/>
                </a:solidFill>
              </a:rPr>
              <a:t>Summary</a:t>
            </a:r>
          </a:p>
          <a:p>
            <a:r>
              <a:rPr lang="en-US" sz="1600" dirty="0">
                <a:solidFill>
                  <a:srgbClr val="FF0000"/>
                </a:solidFill>
              </a:rPr>
              <a:t>Positive Output Gap- the automatic stabilizers will ↓AD</a:t>
            </a:r>
          </a:p>
          <a:p>
            <a:r>
              <a:rPr lang="en-US" sz="1600" dirty="0">
                <a:solidFill>
                  <a:srgbClr val="FF0000"/>
                </a:solidFill>
              </a:rPr>
              <a:t>Negative Output Gap – the automatic stabilizers will ↑AD</a:t>
            </a:r>
          </a:p>
        </p:txBody>
      </p:sp>
      <p:grpSp>
        <p:nvGrpSpPr>
          <p:cNvPr id="12" name="Group 11"/>
          <p:cNvGrpSpPr/>
          <p:nvPr/>
        </p:nvGrpSpPr>
        <p:grpSpPr>
          <a:xfrm>
            <a:off x="5275339" y="943453"/>
            <a:ext cx="5869964" cy="3466314"/>
            <a:chOff x="5869858" y="838200"/>
            <a:chExt cx="5869964" cy="3466314"/>
          </a:xfrm>
        </p:grpSpPr>
        <p:pic>
          <p:nvPicPr>
            <p:cNvPr id="6" name="Picture 5"/>
            <p:cNvPicPr>
              <a:picLocks noChangeAspect="1"/>
            </p:cNvPicPr>
            <p:nvPr/>
          </p:nvPicPr>
          <p:blipFill>
            <a:blip r:embed="rId2"/>
            <a:stretch>
              <a:fillRect/>
            </a:stretch>
          </p:blipFill>
          <p:spPr>
            <a:xfrm>
              <a:off x="5869858" y="838200"/>
              <a:ext cx="5869964" cy="3466314"/>
            </a:xfrm>
            <a:prstGeom prst="rect">
              <a:avLst/>
            </a:prstGeom>
          </p:spPr>
        </p:pic>
        <p:sp>
          <p:nvSpPr>
            <p:cNvPr id="11" name="TextBox 10"/>
            <p:cNvSpPr txBox="1"/>
            <p:nvPr/>
          </p:nvSpPr>
          <p:spPr>
            <a:xfrm>
              <a:off x="5869858" y="838200"/>
              <a:ext cx="731778" cy="646331"/>
            </a:xfrm>
            <a:prstGeom prst="rect">
              <a:avLst/>
            </a:prstGeom>
            <a:solidFill>
              <a:schemeClr val="bg1"/>
            </a:solidFill>
          </p:spPr>
          <p:txBody>
            <a:bodyPr wrap="square" rtlCol="0">
              <a:spAutoFit/>
            </a:bodyPr>
            <a:lstStyle/>
            <a:p>
              <a:r>
                <a:rPr lang="en-AU" dirty="0"/>
                <a:t>Real GDP</a:t>
              </a:r>
            </a:p>
          </p:txBody>
        </p:sp>
      </p:grpSp>
      <p:sp>
        <p:nvSpPr>
          <p:cNvPr id="7" name="Right Arrow 6"/>
          <p:cNvSpPr/>
          <p:nvPr/>
        </p:nvSpPr>
        <p:spPr>
          <a:xfrm rot="9411394">
            <a:off x="2778027" y="3438021"/>
            <a:ext cx="4474824" cy="2178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6088304">
            <a:off x="7321017" y="3333190"/>
            <a:ext cx="2109271" cy="2248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023558" y="4327509"/>
            <a:ext cx="1757517" cy="44490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266145" y="4377730"/>
            <a:ext cx="1713005" cy="369332"/>
          </a:xfrm>
          <a:prstGeom prst="rect">
            <a:avLst/>
          </a:prstGeom>
          <a:noFill/>
        </p:spPr>
        <p:txBody>
          <a:bodyPr wrap="square" rtlCol="0">
            <a:spAutoFit/>
          </a:bodyPr>
          <a:lstStyle/>
          <a:p>
            <a:r>
              <a:rPr lang="en-US" dirty="0"/>
              <a:t>↑Incomes</a:t>
            </a:r>
          </a:p>
        </p:txBody>
      </p:sp>
      <p:sp>
        <p:nvSpPr>
          <p:cNvPr id="15" name="Oval 14"/>
          <p:cNvSpPr/>
          <p:nvPr/>
        </p:nvSpPr>
        <p:spPr>
          <a:xfrm>
            <a:off x="5202648" y="4939139"/>
            <a:ext cx="1021868" cy="44490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381889" y="4980784"/>
            <a:ext cx="913184" cy="369332"/>
          </a:xfrm>
          <a:prstGeom prst="rect">
            <a:avLst/>
          </a:prstGeom>
          <a:noFill/>
        </p:spPr>
        <p:txBody>
          <a:bodyPr wrap="square" rtlCol="0">
            <a:spAutoFit/>
          </a:bodyPr>
          <a:lstStyle/>
          <a:p>
            <a:r>
              <a:rPr lang="en-US" dirty="0"/>
              <a:t>↑Tax</a:t>
            </a:r>
          </a:p>
        </p:txBody>
      </p:sp>
      <p:sp>
        <p:nvSpPr>
          <p:cNvPr id="17" name="Oval 16"/>
          <p:cNvSpPr/>
          <p:nvPr/>
        </p:nvSpPr>
        <p:spPr>
          <a:xfrm>
            <a:off x="5124603" y="5552075"/>
            <a:ext cx="1021868" cy="44490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0524034" y="4965074"/>
            <a:ext cx="1021868" cy="44490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0703275" y="5006719"/>
            <a:ext cx="913184" cy="369332"/>
          </a:xfrm>
          <a:prstGeom prst="rect">
            <a:avLst/>
          </a:prstGeom>
          <a:noFill/>
        </p:spPr>
        <p:txBody>
          <a:bodyPr wrap="square" rtlCol="0">
            <a:spAutoFit/>
          </a:bodyPr>
          <a:lstStyle/>
          <a:p>
            <a:r>
              <a:rPr lang="en-US" dirty="0"/>
              <a:t>↓Tax</a:t>
            </a:r>
          </a:p>
        </p:txBody>
      </p:sp>
      <p:sp>
        <p:nvSpPr>
          <p:cNvPr id="21" name="Oval 20"/>
          <p:cNvSpPr/>
          <p:nvPr/>
        </p:nvSpPr>
        <p:spPr>
          <a:xfrm>
            <a:off x="10634369" y="5559970"/>
            <a:ext cx="1021868" cy="44490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098018" y="5559424"/>
            <a:ext cx="1366481" cy="369332"/>
          </a:xfrm>
          <a:prstGeom prst="rect">
            <a:avLst/>
          </a:prstGeom>
          <a:noFill/>
        </p:spPr>
        <p:txBody>
          <a:bodyPr wrap="square" rtlCol="0">
            <a:spAutoFit/>
          </a:bodyPr>
          <a:lstStyle/>
          <a:p>
            <a:r>
              <a:rPr lang="en-US" dirty="0"/>
              <a:t>↓Transfers</a:t>
            </a:r>
          </a:p>
        </p:txBody>
      </p:sp>
      <p:sp>
        <p:nvSpPr>
          <p:cNvPr id="23" name="Oval 22"/>
          <p:cNvSpPr/>
          <p:nvPr/>
        </p:nvSpPr>
        <p:spPr>
          <a:xfrm>
            <a:off x="7528293" y="6178766"/>
            <a:ext cx="2440824" cy="44490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7707534" y="6220411"/>
            <a:ext cx="1696288" cy="369332"/>
          </a:xfrm>
          <a:prstGeom prst="rect">
            <a:avLst/>
          </a:prstGeom>
          <a:noFill/>
        </p:spPr>
        <p:txBody>
          <a:bodyPr wrap="square" rtlCol="0">
            <a:spAutoFit/>
          </a:bodyPr>
          <a:lstStyle/>
          <a:p>
            <a:r>
              <a:rPr lang="en-US" dirty="0"/>
              <a:t>Expansionary FP</a:t>
            </a:r>
          </a:p>
        </p:txBody>
      </p:sp>
      <p:sp>
        <p:nvSpPr>
          <p:cNvPr id="25" name="Oval 24"/>
          <p:cNvSpPr/>
          <p:nvPr/>
        </p:nvSpPr>
        <p:spPr>
          <a:xfrm>
            <a:off x="9142453" y="4359980"/>
            <a:ext cx="1321661" cy="44490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9321695" y="4401625"/>
            <a:ext cx="1181092" cy="369332"/>
          </a:xfrm>
          <a:prstGeom prst="rect">
            <a:avLst/>
          </a:prstGeom>
          <a:noFill/>
        </p:spPr>
        <p:txBody>
          <a:bodyPr wrap="square" rtlCol="0">
            <a:spAutoFit/>
          </a:bodyPr>
          <a:lstStyle/>
          <a:p>
            <a:r>
              <a:rPr lang="en-US" dirty="0"/>
              <a:t>↓Incomes</a:t>
            </a:r>
          </a:p>
        </p:txBody>
      </p:sp>
      <p:sp>
        <p:nvSpPr>
          <p:cNvPr id="18" name="TextBox 17"/>
          <p:cNvSpPr txBox="1"/>
          <p:nvPr/>
        </p:nvSpPr>
        <p:spPr>
          <a:xfrm>
            <a:off x="10575315" y="5589861"/>
            <a:ext cx="1268027" cy="369332"/>
          </a:xfrm>
          <a:prstGeom prst="rect">
            <a:avLst/>
          </a:prstGeom>
          <a:noFill/>
        </p:spPr>
        <p:txBody>
          <a:bodyPr wrap="square" rtlCol="0">
            <a:spAutoFit/>
          </a:bodyPr>
          <a:lstStyle/>
          <a:p>
            <a:r>
              <a:rPr lang="en-US" dirty="0"/>
              <a:t>↑Transfers</a:t>
            </a:r>
          </a:p>
        </p:txBody>
      </p:sp>
      <p:sp>
        <p:nvSpPr>
          <p:cNvPr id="27" name="Oval 26"/>
          <p:cNvSpPr/>
          <p:nvPr/>
        </p:nvSpPr>
        <p:spPr>
          <a:xfrm>
            <a:off x="1371333" y="6034248"/>
            <a:ext cx="2440824" cy="4449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1550573" y="6075893"/>
            <a:ext cx="2140277" cy="369332"/>
          </a:xfrm>
          <a:prstGeom prst="rect">
            <a:avLst/>
          </a:prstGeom>
          <a:noFill/>
        </p:spPr>
        <p:txBody>
          <a:bodyPr wrap="square" rtlCol="0">
            <a:spAutoFit/>
          </a:bodyPr>
          <a:lstStyle/>
          <a:p>
            <a:r>
              <a:rPr lang="en-US" dirty="0"/>
              <a:t>Contractionary FP</a:t>
            </a:r>
          </a:p>
        </p:txBody>
      </p:sp>
      <p:pic>
        <p:nvPicPr>
          <p:cNvPr id="29" name="Picture 28"/>
          <p:cNvPicPr>
            <a:picLocks noChangeAspect="1"/>
          </p:cNvPicPr>
          <p:nvPr/>
        </p:nvPicPr>
        <p:blipFill>
          <a:blip r:embed="rId3"/>
          <a:stretch>
            <a:fillRect/>
          </a:stretch>
        </p:blipFill>
        <p:spPr>
          <a:xfrm>
            <a:off x="10124457" y="1914326"/>
            <a:ext cx="1821021" cy="995998"/>
          </a:xfrm>
          <a:prstGeom prst="rect">
            <a:avLst/>
          </a:prstGeom>
        </p:spPr>
      </p:pic>
      <p:pic>
        <p:nvPicPr>
          <p:cNvPr id="30" name="Picture 29"/>
          <p:cNvPicPr>
            <a:picLocks noChangeAspect="1"/>
          </p:cNvPicPr>
          <p:nvPr/>
        </p:nvPicPr>
        <p:blipFill>
          <a:blip r:embed="rId4"/>
          <a:stretch>
            <a:fillRect/>
          </a:stretch>
        </p:blipFill>
        <p:spPr>
          <a:xfrm>
            <a:off x="10299567" y="3048638"/>
            <a:ext cx="1470799" cy="1131384"/>
          </a:xfrm>
          <a:prstGeom prst="rect">
            <a:avLst/>
          </a:prstGeom>
        </p:spPr>
      </p:pic>
    </p:spTree>
    <p:extLst>
      <p:ext uri="{BB962C8B-B14F-4D97-AF65-F5344CB8AC3E}">
        <p14:creationId xmlns:p14="http://schemas.microsoft.com/office/powerpoint/2010/main" val="134837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P spid="7" grpId="0" animBg="1"/>
      <p:bldP spid="8"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What automatically happens to tax when there is a negative output gap. </a:t>
            </a:r>
          </a:p>
          <a:p>
            <a:r>
              <a:rPr lang="en-US" dirty="0">
                <a:solidFill>
                  <a:srgbClr val="FF0000"/>
                </a:solidFill>
              </a:rPr>
              <a:t>People’s incomes are lower, which causes the tax to be lower because it is the same percentage of a smaller income. </a:t>
            </a:r>
          </a:p>
          <a:p>
            <a:r>
              <a:rPr lang="en-US" dirty="0">
                <a:solidFill>
                  <a:srgbClr val="FF0000"/>
                </a:solidFill>
              </a:rPr>
              <a:t>Therefore total tax is lower.</a:t>
            </a:r>
          </a:p>
          <a:p>
            <a:r>
              <a:rPr lang="en-US" dirty="0"/>
              <a:t>Is this expansionary or contractionary FP?</a:t>
            </a:r>
          </a:p>
          <a:p>
            <a:r>
              <a:rPr lang="en-US" dirty="0">
                <a:solidFill>
                  <a:srgbClr val="FF0000"/>
                </a:solidFill>
              </a:rPr>
              <a:t>Expansionary. </a:t>
            </a:r>
          </a:p>
          <a:p>
            <a:endParaRPr lang="en-US" dirty="0"/>
          </a:p>
        </p:txBody>
      </p:sp>
    </p:spTree>
    <p:extLst>
      <p:ext uri="{BB962C8B-B14F-4D97-AF65-F5344CB8AC3E}">
        <p14:creationId xmlns:p14="http://schemas.microsoft.com/office/powerpoint/2010/main" val="131850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What automatically happens to government transfer payments when there is a positive output gap?</a:t>
            </a:r>
          </a:p>
          <a:p>
            <a:r>
              <a:rPr lang="en-US" dirty="0">
                <a:solidFill>
                  <a:srgbClr val="FF0000"/>
                </a:solidFill>
              </a:rPr>
              <a:t>Because people have higher incomes, there will be fewer poor people, so the government will not need to give out as much money as transfer payments. </a:t>
            </a:r>
          </a:p>
          <a:p>
            <a:r>
              <a:rPr lang="en-US" dirty="0">
                <a:solidFill>
                  <a:srgbClr val="FF0000"/>
                </a:solidFill>
              </a:rPr>
              <a:t>Therefore government expenditure is lower. </a:t>
            </a:r>
          </a:p>
          <a:p>
            <a:r>
              <a:rPr lang="en-US" dirty="0"/>
              <a:t>Is this expansionary or contractionary FP?</a:t>
            </a:r>
          </a:p>
          <a:p>
            <a:r>
              <a:rPr lang="en-US" dirty="0">
                <a:solidFill>
                  <a:srgbClr val="FF0000"/>
                </a:solidFill>
              </a:rPr>
              <a:t>Contractionary. </a:t>
            </a:r>
          </a:p>
          <a:p>
            <a:endParaRPr lang="en-US" dirty="0">
              <a:solidFill>
                <a:srgbClr val="FF0000"/>
              </a:solidFill>
            </a:endParaRPr>
          </a:p>
          <a:p>
            <a:endParaRPr lang="en-US" dirty="0"/>
          </a:p>
        </p:txBody>
      </p:sp>
    </p:spTree>
    <p:extLst>
      <p:ext uri="{BB962C8B-B14F-4D97-AF65-F5344CB8AC3E}">
        <p14:creationId xmlns:p14="http://schemas.microsoft.com/office/powerpoint/2010/main" val="399016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Taxes – Progressive, Proportional, Regressive</a:t>
            </a:r>
          </a:p>
        </p:txBody>
      </p:sp>
      <p:sp>
        <p:nvSpPr>
          <p:cNvPr id="3" name="Content Placeholder 2"/>
          <p:cNvSpPr>
            <a:spLocks noGrp="1"/>
          </p:cNvSpPr>
          <p:nvPr>
            <p:ph idx="1"/>
          </p:nvPr>
        </p:nvSpPr>
        <p:spPr>
          <a:xfrm>
            <a:off x="773724" y="1436831"/>
            <a:ext cx="10515600" cy="1014290"/>
          </a:xfrm>
        </p:spPr>
        <p:txBody>
          <a:bodyPr>
            <a:normAutofit fontScale="70000" lnSpcReduction="20000"/>
          </a:bodyPr>
          <a:lstStyle/>
          <a:p>
            <a:r>
              <a:rPr lang="en-AU" dirty="0"/>
              <a:t>To better understand automatic stabilizers, we need to understand the </a:t>
            </a:r>
            <a:r>
              <a:rPr lang="en-AU" dirty="0">
                <a:solidFill>
                  <a:srgbClr val="00B0F0"/>
                </a:solidFill>
              </a:rPr>
              <a:t>three types of tax system</a:t>
            </a:r>
            <a:r>
              <a:rPr lang="en-AU" dirty="0"/>
              <a:t>.</a:t>
            </a:r>
          </a:p>
          <a:p>
            <a:r>
              <a:rPr lang="en-AU" dirty="0"/>
              <a:t>The three types of tax system are </a:t>
            </a:r>
            <a:r>
              <a:rPr lang="en-AU" dirty="0">
                <a:solidFill>
                  <a:srgbClr val="00B0F0"/>
                </a:solidFill>
              </a:rPr>
              <a:t>progressive</a:t>
            </a:r>
            <a:r>
              <a:rPr lang="en-AU" dirty="0"/>
              <a:t>, </a:t>
            </a:r>
            <a:r>
              <a:rPr lang="en-AU" dirty="0">
                <a:solidFill>
                  <a:srgbClr val="00B0F0"/>
                </a:solidFill>
              </a:rPr>
              <a:t>proportional</a:t>
            </a:r>
            <a:r>
              <a:rPr lang="en-AU" dirty="0"/>
              <a:t> and </a:t>
            </a:r>
            <a:r>
              <a:rPr lang="en-AU" dirty="0">
                <a:solidFill>
                  <a:srgbClr val="00B0F0"/>
                </a:solidFill>
              </a:rPr>
              <a:t>regressive</a:t>
            </a:r>
            <a:r>
              <a:rPr lang="en-AU" dirty="0"/>
              <a:t>. This is determined by the percentage rate that individuals pay at different incomes.</a:t>
            </a:r>
          </a:p>
        </p:txBody>
      </p:sp>
      <p:sp>
        <p:nvSpPr>
          <p:cNvPr id="4" name="Rectangle 3"/>
          <p:cNvSpPr/>
          <p:nvPr/>
        </p:nvSpPr>
        <p:spPr>
          <a:xfrm>
            <a:off x="251802" y="2310990"/>
            <a:ext cx="4961792" cy="1785104"/>
          </a:xfrm>
          <a:prstGeom prst="rect">
            <a:avLst/>
          </a:prstGeom>
          <a:solidFill>
            <a:schemeClr val="accent2">
              <a:lumMod val="20000"/>
              <a:lumOff val="80000"/>
            </a:schemeClr>
          </a:solidFill>
        </p:spPr>
        <p:txBody>
          <a:bodyPr wrap="square">
            <a:spAutoFit/>
          </a:bodyPr>
          <a:lstStyle/>
          <a:p>
            <a:r>
              <a:rPr lang="en-AU" sz="2000" b="1" dirty="0"/>
              <a:t>Progressive</a:t>
            </a:r>
          </a:p>
          <a:p>
            <a:r>
              <a:rPr lang="en-AU" dirty="0"/>
              <a:t>If wealthier individuals pay a larger percentage, this is a progressive tax.</a:t>
            </a:r>
          </a:p>
          <a:p>
            <a:pPr lvl="1"/>
            <a:r>
              <a:rPr lang="en-AU" dirty="0" err="1"/>
              <a:t>Eg</a:t>
            </a:r>
            <a:r>
              <a:rPr lang="en-AU" dirty="0"/>
              <a:t>. You earn 20K per year - 10% tax.</a:t>
            </a:r>
          </a:p>
          <a:p>
            <a:pPr lvl="1"/>
            <a:r>
              <a:rPr lang="en-AU" dirty="0"/>
              <a:t> You earn 100K per year - 30% tax.</a:t>
            </a:r>
          </a:p>
          <a:p>
            <a:r>
              <a:rPr lang="en-AU" dirty="0"/>
              <a:t>This is the most common type of tax system!</a:t>
            </a:r>
          </a:p>
        </p:txBody>
      </p:sp>
      <p:sp>
        <p:nvSpPr>
          <p:cNvPr id="5" name="Rectangle 4"/>
          <p:cNvSpPr/>
          <p:nvPr/>
        </p:nvSpPr>
        <p:spPr>
          <a:xfrm>
            <a:off x="6877050" y="2310990"/>
            <a:ext cx="3991707" cy="1508105"/>
          </a:xfrm>
          <a:prstGeom prst="rect">
            <a:avLst/>
          </a:prstGeom>
          <a:solidFill>
            <a:schemeClr val="accent2">
              <a:lumMod val="60000"/>
              <a:lumOff val="40000"/>
            </a:schemeClr>
          </a:solidFill>
        </p:spPr>
        <p:txBody>
          <a:bodyPr wrap="square">
            <a:spAutoFit/>
          </a:bodyPr>
          <a:lstStyle/>
          <a:p>
            <a:r>
              <a:rPr lang="en-AU" sz="2000" b="1" dirty="0"/>
              <a:t>Regressive</a:t>
            </a:r>
            <a:endParaRPr lang="en-AU" b="1" dirty="0"/>
          </a:p>
          <a:p>
            <a:r>
              <a:rPr lang="en-AU" dirty="0"/>
              <a:t>If wealthier individuals pay a smaller percentage, this is a regressive tax.</a:t>
            </a:r>
          </a:p>
          <a:p>
            <a:pPr lvl="1"/>
            <a:r>
              <a:rPr lang="en-AU" dirty="0" err="1"/>
              <a:t>Eg</a:t>
            </a:r>
            <a:r>
              <a:rPr lang="en-AU" dirty="0"/>
              <a:t>. You earn 20K per year - 30% tax.</a:t>
            </a:r>
          </a:p>
          <a:p>
            <a:pPr lvl="1"/>
            <a:r>
              <a:rPr lang="en-AU" dirty="0"/>
              <a:t> You earn 100K per year - 10% tax.</a:t>
            </a:r>
          </a:p>
        </p:txBody>
      </p:sp>
      <p:sp>
        <p:nvSpPr>
          <p:cNvPr id="7" name="Rectangle 6"/>
          <p:cNvSpPr/>
          <p:nvPr/>
        </p:nvSpPr>
        <p:spPr>
          <a:xfrm>
            <a:off x="3615104" y="4143686"/>
            <a:ext cx="4961792" cy="1508105"/>
          </a:xfrm>
          <a:prstGeom prst="rect">
            <a:avLst/>
          </a:prstGeom>
          <a:solidFill>
            <a:schemeClr val="accent4">
              <a:lumMod val="20000"/>
              <a:lumOff val="80000"/>
            </a:schemeClr>
          </a:solidFill>
        </p:spPr>
        <p:txBody>
          <a:bodyPr wrap="square">
            <a:spAutoFit/>
          </a:bodyPr>
          <a:lstStyle/>
          <a:p>
            <a:r>
              <a:rPr lang="en-AU" sz="2000" b="1" dirty="0"/>
              <a:t>Proportional</a:t>
            </a:r>
            <a:endParaRPr lang="en-AU" b="1" dirty="0"/>
          </a:p>
          <a:p>
            <a:r>
              <a:rPr lang="en-AU" dirty="0"/>
              <a:t>If all individuals pay the same percentage of tax, this is a proportional tax.</a:t>
            </a:r>
          </a:p>
          <a:p>
            <a:pPr lvl="1"/>
            <a:r>
              <a:rPr lang="en-AU" dirty="0" err="1"/>
              <a:t>Eg</a:t>
            </a:r>
            <a:r>
              <a:rPr lang="en-AU" dirty="0"/>
              <a:t>. You earn 20K per year - 20% tax.</a:t>
            </a:r>
          </a:p>
          <a:p>
            <a:pPr lvl="1"/>
            <a:r>
              <a:rPr lang="en-AU" dirty="0"/>
              <a:t> You earn 100K per year - 20% tax.</a:t>
            </a:r>
          </a:p>
        </p:txBody>
      </p:sp>
      <p:pic>
        <p:nvPicPr>
          <p:cNvPr id="8" name="Picture 7"/>
          <p:cNvPicPr>
            <a:picLocks noChangeAspect="1"/>
          </p:cNvPicPr>
          <p:nvPr/>
        </p:nvPicPr>
        <p:blipFill>
          <a:blip r:embed="rId2"/>
          <a:stretch>
            <a:fillRect/>
          </a:stretch>
        </p:blipFill>
        <p:spPr>
          <a:xfrm>
            <a:off x="9880500" y="4096094"/>
            <a:ext cx="2172730" cy="1518293"/>
          </a:xfrm>
          <a:prstGeom prst="rect">
            <a:avLst/>
          </a:prstGeom>
        </p:spPr>
      </p:pic>
      <p:pic>
        <p:nvPicPr>
          <p:cNvPr id="9" name="Picture 8"/>
          <p:cNvPicPr>
            <a:picLocks noChangeAspect="1"/>
          </p:cNvPicPr>
          <p:nvPr/>
        </p:nvPicPr>
        <p:blipFill>
          <a:blip r:embed="rId3"/>
          <a:stretch>
            <a:fillRect/>
          </a:stretch>
        </p:blipFill>
        <p:spPr>
          <a:xfrm>
            <a:off x="138851" y="4413158"/>
            <a:ext cx="1879873" cy="1238633"/>
          </a:xfrm>
          <a:prstGeom prst="rect">
            <a:avLst/>
          </a:prstGeom>
        </p:spPr>
      </p:pic>
      <p:pic>
        <p:nvPicPr>
          <p:cNvPr id="2050" name="Picture 2" descr="Brief: Progressive and Regressive Taxes - Austaxpolicy: The Tax and  Transfer Policy Blo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5600" y="5614387"/>
            <a:ext cx="2322842" cy="1170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07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 name="Picture 2" descr="Brief: Progressive and Regressive Taxes - Austaxpolicy: The Tax and  Transfer Policy Blo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077" y="860431"/>
            <a:ext cx="10546723" cy="53165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29265" y="3018503"/>
            <a:ext cx="1946787" cy="369332"/>
          </a:xfrm>
          <a:prstGeom prst="rect">
            <a:avLst/>
          </a:prstGeom>
          <a:noFill/>
        </p:spPr>
        <p:txBody>
          <a:bodyPr wrap="square" rtlCol="0">
            <a:spAutoFit/>
          </a:bodyPr>
          <a:lstStyle/>
          <a:p>
            <a:r>
              <a:rPr lang="en-AU" dirty="0" err="1"/>
              <a:t>Ie</a:t>
            </a:r>
            <a:r>
              <a:rPr lang="en-AU" dirty="0"/>
              <a:t>. percentage</a:t>
            </a:r>
          </a:p>
        </p:txBody>
      </p:sp>
    </p:spTree>
    <p:extLst>
      <p:ext uri="{BB962C8B-B14F-4D97-AF65-F5344CB8AC3E}">
        <p14:creationId xmlns:p14="http://schemas.microsoft.com/office/powerpoint/2010/main" val="105793640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Australian Tax System Example</a:t>
            </a:r>
          </a:p>
        </p:txBody>
      </p:sp>
      <p:sp>
        <p:nvSpPr>
          <p:cNvPr id="3" name="Content Placeholder 2"/>
          <p:cNvSpPr>
            <a:spLocks noGrp="1"/>
          </p:cNvSpPr>
          <p:nvPr>
            <p:ph idx="1"/>
          </p:nvPr>
        </p:nvSpPr>
        <p:spPr>
          <a:xfrm>
            <a:off x="838200" y="5640403"/>
            <a:ext cx="10515600" cy="885525"/>
          </a:xfrm>
        </p:spPr>
        <p:txBody>
          <a:bodyPr/>
          <a:lstStyle/>
          <a:p>
            <a:r>
              <a:rPr lang="en-AU" dirty="0"/>
              <a:t>Australian income tax is based on brackets. Once you move up to a higher bracket, you pay a higher percentage of tax.</a:t>
            </a:r>
          </a:p>
        </p:txBody>
      </p:sp>
      <p:pic>
        <p:nvPicPr>
          <p:cNvPr id="4" name="Picture 3"/>
          <p:cNvPicPr>
            <a:picLocks noChangeAspect="1"/>
          </p:cNvPicPr>
          <p:nvPr/>
        </p:nvPicPr>
        <p:blipFill>
          <a:blip r:embed="rId2"/>
          <a:stretch>
            <a:fillRect/>
          </a:stretch>
        </p:blipFill>
        <p:spPr>
          <a:xfrm>
            <a:off x="421346" y="1527818"/>
            <a:ext cx="10952616" cy="4112586"/>
          </a:xfrm>
          <a:prstGeom prst="rect">
            <a:avLst/>
          </a:prstGeom>
        </p:spPr>
      </p:pic>
      <p:sp>
        <p:nvSpPr>
          <p:cNvPr id="5" name="TextBox 4"/>
          <p:cNvSpPr txBox="1"/>
          <p:nvPr/>
        </p:nvSpPr>
        <p:spPr>
          <a:xfrm>
            <a:off x="7964129" y="98323"/>
            <a:ext cx="4090219" cy="1384995"/>
          </a:xfrm>
          <a:prstGeom prst="rect">
            <a:avLst/>
          </a:prstGeom>
          <a:noFill/>
          <a:ln>
            <a:solidFill>
              <a:srgbClr val="FF0000"/>
            </a:solidFill>
          </a:ln>
        </p:spPr>
        <p:txBody>
          <a:bodyPr wrap="square" rtlCol="0">
            <a:spAutoFit/>
          </a:bodyPr>
          <a:lstStyle/>
          <a:p>
            <a:r>
              <a:rPr lang="en-AU" sz="2800" dirty="0"/>
              <a:t>Progressive, Proportional or Regressive?</a:t>
            </a:r>
          </a:p>
          <a:p>
            <a:r>
              <a:rPr lang="en-AU" sz="2800" dirty="0">
                <a:solidFill>
                  <a:srgbClr val="FF0000"/>
                </a:solidFill>
              </a:rPr>
              <a:t>Answer: Progressive.</a:t>
            </a:r>
          </a:p>
        </p:txBody>
      </p:sp>
    </p:spTree>
    <p:extLst>
      <p:ext uri="{BB962C8B-B14F-4D97-AF65-F5344CB8AC3E}">
        <p14:creationId xmlns:p14="http://schemas.microsoft.com/office/powerpoint/2010/main" val="397946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If a country has a tax system where rich people pay a lower percentage of tax, what kind of system is this? Regressive, Proportional or Progressive?</a:t>
            </a:r>
          </a:p>
          <a:p>
            <a:r>
              <a:rPr lang="en-US" dirty="0">
                <a:solidFill>
                  <a:srgbClr val="FF0000"/>
                </a:solidFill>
              </a:rPr>
              <a:t>Regressive. </a:t>
            </a:r>
          </a:p>
        </p:txBody>
      </p:sp>
      <p:pic>
        <p:nvPicPr>
          <p:cNvPr id="4" name="Picture 2" descr="Brief: Progressive and Regressive Taxes - Austaxpolicy: The Tax and  Transfer Policy Blo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4129" y="3182815"/>
            <a:ext cx="5939671" cy="2994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13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Many countries around the world have a sales tax on all goods and services of approximately 10% (though some goods are taxed higher or lower). Is this type of tax progressive, regressive or proportional?</a:t>
            </a:r>
          </a:p>
          <a:p>
            <a:r>
              <a:rPr lang="en-US" dirty="0" err="1">
                <a:solidFill>
                  <a:srgbClr val="FF0000"/>
                </a:solidFill>
              </a:rPr>
              <a:t>Eg</a:t>
            </a:r>
            <a:r>
              <a:rPr lang="en-US" dirty="0">
                <a:solidFill>
                  <a:srgbClr val="FF0000"/>
                </a:solidFill>
              </a:rPr>
              <a:t>. A pack of cigarettes costs $10 + $1 tax. </a:t>
            </a:r>
          </a:p>
          <a:p>
            <a:r>
              <a:rPr lang="en-US" dirty="0">
                <a:solidFill>
                  <a:srgbClr val="FF0000"/>
                </a:solidFill>
              </a:rPr>
              <a:t>This $1 will be a larger percentage of a poor person’s income than for a rich person. </a:t>
            </a:r>
          </a:p>
          <a:p>
            <a:r>
              <a:rPr lang="en-US" dirty="0">
                <a:solidFill>
                  <a:srgbClr val="FF0000"/>
                </a:solidFill>
              </a:rPr>
              <a:t>Therefore this would be a regressive tax. </a:t>
            </a:r>
          </a:p>
        </p:txBody>
      </p:sp>
      <p:pic>
        <p:nvPicPr>
          <p:cNvPr id="4" name="Picture 2" descr="Brief: Progressive and Regressive Taxes - Austaxpolicy: The Tax and  Transfer Policy Blo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4726" y="4283542"/>
            <a:ext cx="4519863" cy="227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54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r>
              <a:rPr lang="en-AU" dirty="0"/>
              <a:t>What is the word for economic stagnation (no, or negative economic growth) and increasing price levels at the same time?</a:t>
            </a:r>
          </a:p>
          <a:p>
            <a:r>
              <a:rPr lang="en-AU" dirty="0">
                <a:solidFill>
                  <a:srgbClr val="FF0000"/>
                </a:solidFill>
              </a:rPr>
              <a:t>Stagflation (stagnation + inflation)</a:t>
            </a:r>
          </a:p>
          <a:p>
            <a:r>
              <a:rPr lang="en-AU" dirty="0"/>
              <a:t>What is the cause of this?</a:t>
            </a:r>
          </a:p>
          <a:p>
            <a:r>
              <a:rPr lang="en-AU" dirty="0">
                <a:solidFill>
                  <a:srgbClr val="FF0000"/>
                </a:solidFill>
              </a:rPr>
              <a:t>Decrease in Aggregate Supply.</a:t>
            </a:r>
          </a:p>
        </p:txBody>
      </p:sp>
      <p:pic>
        <p:nvPicPr>
          <p:cNvPr id="4" name="Picture 3"/>
          <p:cNvPicPr>
            <a:picLocks noChangeAspect="1"/>
          </p:cNvPicPr>
          <p:nvPr/>
        </p:nvPicPr>
        <p:blipFill>
          <a:blip r:embed="rId2"/>
          <a:stretch>
            <a:fillRect/>
          </a:stretch>
        </p:blipFill>
        <p:spPr>
          <a:xfrm>
            <a:off x="6295319" y="2964553"/>
            <a:ext cx="5058481" cy="3753374"/>
          </a:xfrm>
          <a:prstGeom prst="rect">
            <a:avLst/>
          </a:prstGeom>
        </p:spPr>
      </p:pic>
    </p:spTree>
    <p:extLst>
      <p:ext uri="{BB962C8B-B14F-4D97-AF65-F5344CB8AC3E}">
        <p14:creationId xmlns:p14="http://schemas.microsoft.com/office/powerpoint/2010/main" val="395253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Tax Systems and Automatic Stabilizers</a:t>
            </a:r>
          </a:p>
        </p:txBody>
      </p:sp>
      <p:sp>
        <p:nvSpPr>
          <p:cNvPr id="3" name="Content Placeholder 2"/>
          <p:cNvSpPr>
            <a:spLocks noGrp="1"/>
          </p:cNvSpPr>
          <p:nvPr>
            <p:ph idx="1"/>
          </p:nvPr>
        </p:nvSpPr>
        <p:spPr>
          <a:xfrm>
            <a:off x="494669" y="1690688"/>
            <a:ext cx="4814455" cy="4351338"/>
          </a:xfrm>
        </p:spPr>
        <p:txBody>
          <a:bodyPr>
            <a:normAutofit fontScale="85000" lnSpcReduction="20000"/>
          </a:bodyPr>
          <a:lstStyle/>
          <a:p>
            <a:r>
              <a:rPr lang="en-US" dirty="0"/>
              <a:t>A </a:t>
            </a:r>
            <a:r>
              <a:rPr lang="en-US" dirty="0">
                <a:solidFill>
                  <a:srgbClr val="FF0000"/>
                </a:solidFill>
              </a:rPr>
              <a:t>progressive</a:t>
            </a:r>
            <a:r>
              <a:rPr lang="en-US" dirty="0"/>
              <a:t> tax system will have the largest effect on the automatic stabilizers by reducing the output gaps more.</a:t>
            </a:r>
          </a:p>
          <a:p>
            <a:pPr lvl="1"/>
            <a:r>
              <a:rPr lang="en-US" dirty="0"/>
              <a:t>Tax will change because of income but also because of the percentage.</a:t>
            </a:r>
          </a:p>
          <a:p>
            <a:pPr lvl="1"/>
            <a:r>
              <a:rPr lang="en-US" dirty="0" err="1"/>
              <a:t>Eg</a:t>
            </a:r>
            <a:r>
              <a:rPr lang="en-US" dirty="0"/>
              <a:t>. In a negative output gap people will have lower income and pay less, but they will </a:t>
            </a:r>
            <a:r>
              <a:rPr lang="en-US" u="sng" dirty="0"/>
              <a:t>also pay a lower percentage</a:t>
            </a:r>
            <a:r>
              <a:rPr lang="en-US" dirty="0"/>
              <a:t> of tax which </a:t>
            </a:r>
            <a:r>
              <a:rPr lang="en-US" u="sng" dirty="0"/>
              <a:t>decreases tax even more</a:t>
            </a:r>
            <a:r>
              <a:rPr lang="en-US" dirty="0"/>
              <a:t>.</a:t>
            </a:r>
          </a:p>
          <a:p>
            <a:r>
              <a:rPr lang="en-US" dirty="0"/>
              <a:t>A </a:t>
            </a:r>
            <a:r>
              <a:rPr lang="en-US" dirty="0">
                <a:solidFill>
                  <a:srgbClr val="0070C0"/>
                </a:solidFill>
              </a:rPr>
              <a:t>regressive</a:t>
            </a:r>
            <a:r>
              <a:rPr lang="en-US" dirty="0"/>
              <a:t> tax system will have the smallest effect on the automatic stabilizers. </a:t>
            </a:r>
          </a:p>
          <a:p>
            <a:r>
              <a:rPr lang="en-US" dirty="0"/>
              <a:t>A </a:t>
            </a:r>
            <a:r>
              <a:rPr lang="en-US" dirty="0">
                <a:solidFill>
                  <a:srgbClr val="FFC000"/>
                </a:solidFill>
              </a:rPr>
              <a:t>proportional</a:t>
            </a:r>
            <a:r>
              <a:rPr lang="en-US" dirty="0"/>
              <a:t> system will have an effect in the middle.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9451" y="1580891"/>
            <a:ext cx="6943138" cy="4906990"/>
          </a:xfrm>
          <a:prstGeom prst="rect">
            <a:avLst/>
          </a:prstGeom>
        </p:spPr>
      </p:pic>
      <p:cxnSp>
        <p:nvCxnSpPr>
          <p:cNvPr id="8" name="Straight Connector 7"/>
          <p:cNvCxnSpPr/>
          <p:nvPr/>
        </p:nvCxnSpPr>
        <p:spPr>
          <a:xfrm>
            <a:off x="6741622" y="2906454"/>
            <a:ext cx="2734887" cy="247188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916189" y="2906454"/>
            <a:ext cx="2743200" cy="2471881"/>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101835" y="2900913"/>
            <a:ext cx="2743200" cy="247188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ight Arrow 12"/>
          <p:cNvSpPr/>
          <p:nvPr/>
        </p:nvSpPr>
        <p:spPr>
          <a:xfrm rot="18920479">
            <a:off x="7068706" y="3102217"/>
            <a:ext cx="384725" cy="34913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958417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a:t>Which kind of tax system will have the biggest effect in terms of automatic stabilizers?</a:t>
            </a:r>
          </a:p>
          <a:p>
            <a:r>
              <a:rPr lang="en-US" dirty="0">
                <a:solidFill>
                  <a:srgbClr val="FF0000"/>
                </a:solidFill>
              </a:rPr>
              <a:t>Progressive Tax Systems.</a:t>
            </a:r>
          </a:p>
          <a:p>
            <a:r>
              <a:rPr lang="en-US" dirty="0"/>
              <a:t>Why?</a:t>
            </a:r>
          </a:p>
          <a:p>
            <a:r>
              <a:rPr lang="en-US" dirty="0">
                <a:solidFill>
                  <a:srgbClr val="FF0000"/>
                </a:solidFill>
              </a:rPr>
              <a:t>For example in a recessionary gap, the tax will decrease even more because the percentage that people pay will also go down. The effect will be even more expansionary.</a:t>
            </a:r>
          </a:p>
          <a:p>
            <a:r>
              <a:rPr lang="en-US" dirty="0">
                <a:solidFill>
                  <a:srgbClr val="FF0000"/>
                </a:solidFill>
              </a:rPr>
              <a:t>For example in a inflationary gap, the tax will increase even more because the percentage that people pay will also go up. The effect will be even more contractionary.</a:t>
            </a:r>
          </a:p>
        </p:txBody>
      </p:sp>
    </p:spTree>
    <p:extLst>
      <p:ext uri="{BB962C8B-B14F-4D97-AF65-F5344CB8AC3E}">
        <p14:creationId xmlns:p14="http://schemas.microsoft.com/office/powerpoint/2010/main" val="206675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Fiscal Policy Time Lags</a:t>
            </a:r>
          </a:p>
        </p:txBody>
      </p:sp>
      <p:sp>
        <p:nvSpPr>
          <p:cNvPr id="3" name="Content Placeholder 2"/>
          <p:cNvSpPr>
            <a:spLocks noGrp="1"/>
          </p:cNvSpPr>
          <p:nvPr>
            <p:ph sz="half" idx="1"/>
          </p:nvPr>
        </p:nvSpPr>
        <p:spPr>
          <a:xfrm>
            <a:off x="6517105" y="1815960"/>
            <a:ext cx="5181600" cy="4351338"/>
          </a:xfrm>
          <a:solidFill>
            <a:schemeClr val="bg1">
              <a:lumMod val="95000"/>
            </a:schemeClr>
          </a:solidFill>
        </p:spPr>
        <p:txBody>
          <a:bodyPr/>
          <a:lstStyle/>
          <a:p>
            <a:pPr marL="0" indent="0">
              <a:buNone/>
            </a:pPr>
            <a:r>
              <a:rPr lang="en-US" sz="3200" b="1" u="sng" dirty="0"/>
              <a:t>Discretionary Fiscal Policy</a:t>
            </a:r>
          </a:p>
          <a:p>
            <a:r>
              <a:rPr lang="en-US" dirty="0"/>
              <a:t>Has time lags that we discussed:</a:t>
            </a:r>
          </a:p>
          <a:p>
            <a:pPr lvl="1"/>
            <a:r>
              <a:rPr lang="en-US" sz="2000" b="1" dirty="0"/>
              <a:t>Data Lags </a:t>
            </a:r>
            <a:r>
              <a:rPr lang="en-US" sz="2000" dirty="0"/>
              <a:t>– collecting and analyzing economic data takes time. </a:t>
            </a:r>
          </a:p>
          <a:p>
            <a:pPr lvl="1"/>
            <a:r>
              <a:rPr lang="en-US" sz="2000" b="1" dirty="0"/>
              <a:t>Political lags </a:t>
            </a:r>
            <a:r>
              <a:rPr lang="en-US" sz="2000" dirty="0"/>
              <a:t>– politicians take time to reach agreement</a:t>
            </a:r>
          </a:p>
          <a:p>
            <a:pPr lvl="1"/>
            <a:r>
              <a:rPr lang="en-US" sz="2000" b="1" dirty="0"/>
              <a:t>Planning and implementation lag </a:t>
            </a:r>
            <a:r>
              <a:rPr lang="en-US" sz="2000" dirty="0"/>
              <a:t>– projects take time to be completed</a:t>
            </a:r>
          </a:p>
        </p:txBody>
      </p:sp>
      <p:sp>
        <p:nvSpPr>
          <p:cNvPr id="4" name="Content Placeholder 3"/>
          <p:cNvSpPr>
            <a:spLocks noGrp="1"/>
          </p:cNvSpPr>
          <p:nvPr>
            <p:ph sz="half" idx="2"/>
          </p:nvPr>
        </p:nvSpPr>
        <p:spPr>
          <a:xfrm>
            <a:off x="922453" y="1815960"/>
            <a:ext cx="5181600" cy="4351338"/>
          </a:xfrm>
          <a:solidFill>
            <a:schemeClr val="accent1">
              <a:lumMod val="20000"/>
              <a:lumOff val="80000"/>
            </a:schemeClr>
          </a:solidFill>
        </p:spPr>
        <p:txBody>
          <a:bodyPr/>
          <a:lstStyle/>
          <a:p>
            <a:pPr marL="0" indent="0">
              <a:buNone/>
            </a:pPr>
            <a:r>
              <a:rPr lang="en-US" sz="3200" b="1" u="sng" dirty="0"/>
              <a:t>Automatic Stabilizers</a:t>
            </a:r>
          </a:p>
          <a:p>
            <a:r>
              <a:rPr lang="en-US" sz="2200" dirty="0"/>
              <a:t>Fewer time lags</a:t>
            </a:r>
          </a:p>
          <a:p>
            <a:pPr lvl="1"/>
            <a:r>
              <a:rPr lang="en-US" sz="2200" dirty="0"/>
              <a:t>The policy acts automatically and will help to correct positive output gaps</a:t>
            </a:r>
          </a:p>
          <a:p>
            <a:pPr lvl="1"/>
            <a:r>
              <a:rPr lang="en-US" sz="2200" dirty="0"/>
              <a:t>No additional data needs to be collected</a:t>
            </a:r>
          </a:p>
          <a:p>
            <a:pPr lvl="1"/>
            <a:r>
              <a:rPr lang="en-US" sz="2200" dirty="0"/>
              <a:t>No additional decisions need to be made</a:t>
            </a:r>
          </a:p>
        </p:txBody>
      </p:sp>
      <p:sp>
        <p:nvSpPr>
          <p:cNvPr id="5" name="TextBox 4"/>
          <p:cNvSpPr txBox="1"/>
          <p:nvPr/>
        </p:nvSpPr>
        <p:spPr>
          <a:xfrm>
            <a:off x="6641432" y="365125"/>
            <a:ext cx="4712368" cy="1200329"/>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Discretionary Fiscal Policy has time lags</a:t>
            </a:r>
          </a:p>
          <a:p>
            <a:r>
              <a:rPr lang="en-US" dirty="0">
                <a:solidFill>
                  <a:srgbClr val="FF0000"/>
                </a:solidFill>
              </a:rPr>
              <a:t>Automatic Stabilizers fiscal policy has no time lag.</a:t>
            </a:r>
          </a:p>
        </p:txBody>
      </p:sp>
      <p:pic>
        <p:nvPicPr>
          <p:cNvPr id="6" name="Picture 5"/>
          <p:cNvPicPr>
            <a:picLocks noChangeAspect="1"/>
          </p:cNvPicPr>
          <p:nvPr/>
        </p:nvPicPr>
        <p:blipFill>
          <a:blip r:embed="rId2"/>
          <a:stretch>
            <a:fillRect/>
          </a:stretch>
        </p:blipFill>
        <p:spPr>
          <a:xfrm>
            <a:off x="4032755" y="4749800"/>
            <a:ext cx="4142595" cy="1855538"/>
          </a:xfrm>
          <a:prstGeom prst="rect">
            <a:avLst/>
          </a:prstGeom>
        </p:spPr>
      </p:pic>
      <p:pic>
        <p:nvPicPr>
          <p:cNvPr id="7" name="Picture 6"/>
          <p:cNvPicPr>
            <a:picLocks noChangeAspect="1"/>
          </p:cNvPicPr>
          <p:nvPr/>
        </p:nvPicPr>
        <p:blipFill>
          <a:blip r:embed="rId3"/>
          <a:stretch>
            <a:fillRect/>
          </a:stretch>
        </p:blipFill>
        <p:spPr>
          <a:xfrm>
            <a:off x="1863156" y="4749800"/>
            <a:ext cx="1228896" cy="1714739"/>
          </a:xfrm>
          <a:prstGeom prst="rect">
            <a:avLst/>
          </a:prstGeom>
        </p:spPr>
      </p:pic>
      <p:pic>
        <p:nvPicPr>
          <p:cNvPr id="8" name="Picture 7"/>
          <p:cNvPicPr>
            <a:picLocks noChangeAspect="1"/>
          </p:cNvPicPr>
          <p:nvPr/>
        </p:nvPicPr>
        <p:blipFill>
          <a:blip r:embed="rId4"/>
          <a:stretch>
            <a:fillRect/>
          </a:stretch>
        </p:blipFill>
        <p:spPr>
          <a:xfrm>
            <a:off x="8844751" y="4847049"/>
            <a:ext cx="1629285" cy="1539269"/>
          </a:xfrm>
          <a:prstGeom prst="rect">
            <a:avLst/>
          </a:prstGeom>
        </p:spPr>
      </p:pic>
    </p:spTree>
    <p:extLst>
      <p:ext uri="{BB962C8B-B14F-4D97-AF65-F5344CB8AC3E}">
        <p14:creationId xmlns:p14="http://schemas.microsoft.com/office/powerpoint/2010/main" val="313874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8" name="Content Placeholder 7"/>
          <p:cNvSpPr>
            <a:spLocks noGrp="1"/>
          </p:cNvSpPr>
          <p:nvPr>
            <p:ph idx="1"/>
          </p:nvPr>
        </p:nvSpPr>
        <p:spPr/>
        <p:txBody>
          <a:bodyPr/>
          <a:lstStyle/>
          <a:p>
            <a:r>
              <a:rPr lang="en-US" dirty="0"/>
              <a:t>Which type of fiscal policy will be the fastest to take effect?</a:t>
            </a:r>
          </a:p>
          <a:p>
            <a:r>
              <a:rPr lang="en-US" dirty="0">
                <a:solidFill>
                  <a:srgbClr val="FF0000"/>
                </a:solidFill>
              </a:rPr>
              <a:t>Automatic stabilizers because they act automatically without any economic data or decisions to be made. </a:t>
            </a:r>
          </a:p>
        </p:txBody>
      </p:sp>
    </p:spTree>
    <p:extLst>
      <p:ext uri="{BB962C8B-B14F-4D97-AF65-F5344CB8AC3E}">
        <p14:creationId xmlns:p14="http://schemas.microsoft.com/office/powerpoint/2010/main" val="149661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6517" y="176866"/>
            <a:ext cx="3155576" cy="1325563"/>
          </a:xfrm>
        </p:spPr>
        <p:txBody>
          <a:bodyPr/>
          <a:lstStyle/>
          <a:p>
            <a:r>
              <a:rPr lang="en-US" dirty="0"/>
              <a:t>Fiscal Policy Summary</a:t>
            </a:r>
          </a:p>
        </p:txBody>
      </p:sp>
      <p:sp>
        <p:nvSpPr>
          <p:cNvPr id="3" name="Content Placeholder 2"/>
          <p:cNvSpPr>
            <a:spLocks noGrp="1"/>
          </p:cNvSpPr>
          <p:nvPr>
            <p:ph idx="1"/>
          </p:nvPr>
        </p:nvSpPr>
        <p:spPr>
          <a:xfrm>
            <a:off x="162951" y="2631983"/>
            <a:ext cx="3658302" cy="3203575"/>
          </a:xfrm>
          <a:ln>
            <a:solidFill>
              <a:schemeClr val="tx1"/>
            </a:solidFill>
          </a:ln>
        </p:spPr>
        <p:txBody>
          <a:bodyPr>
            <a:normAutofit fontScale="47500" lnSpcReduction="20000"/>
          </a:bodyPr>
          <a:lstStyle/>
          <a:p>
            <a:pPr marL="0" lvl="0" indent="0">
              <a:lnSpc>
                <a:spcPct val="100000"/>
              </a:lnSpc>
              <a:spcBef>
                <a:spcPts val="0"/>
              </a:spcBef>
              <a:buNone/>
              <a:defRPr/>
            </a:pPr>
            <a:r>
              <a:rPr lang="en-US" sz="3800" dirty="0">
                <a:solidFill>
                  <a:srgbClr val="00B0F0"/>
                </a:solidFill>
              </a:rPr>
              <a:t>Automatic stabilizers / Non-discretionary Fiscal Policy </a:t>
            </a:r>
            <a:r>
              <a:rPr lang="en-US" sz="3800" dirty="0"/>
              <a:t>– fight recessions and ‘economic overheating’ automatically</a:t>
            </a:r>
          </a:p>
          <a:p>
            <a:pPr>
              <a:lnSpc>
                <a:spcPct val="100000"/>
              </a:lnSpc>
              <a:spcBef>
                <a:spcPts val="0"/>
              </a:spcBef>
              <a:defRPr/>
            </a:pPr>
            <a:r>
              <a:rPr lang="en-US" sz="3800" dirty="0" err="1"/>
              <a:t>Eg</a:t>
            </a:r>
            <a:r>
              <a:rPr lang="en-US" sz="3800" dirty="0"/>
              <a:t>. taxes, social security (but not lump sum taxes which don’t vary)</a:t>
            </a:r>
          </a:p>
          <a:p>
            <a:pPr>
              <a:lnSpc>
                <a:spcPct val="100000"/>
              </a:lnSpc>
              <a:spcBef>
                <a:spcPts val="0"/>
              </a:spcBef>
              <a:defRPr/>
            </a:pPr>
            <a:r>
              <a:rPr lang="en-US" sz="2900" dirty="0"/>
              <a:t>When the </a:t>
            </a:r>
            <a:r>
              <a:rPr lang="en-US" sz="2900" dirty="0">
                <a:solidFill>
                  <a:srgbClr val="00B050"/>
                </a:solidFill>
              </a:rPr>
              <a:t>economy slows down</a:t>
            </a:r>
          </a:p>
          <a:p>
            <a:pPr lvl="1">
              <a:lnSpc>
                <a:spcPct val="100000"/>
              </a:lnSpc>
              <a:spcBef>
                <a:spcPts val="0"/>
              </a:spcBef>
              <a:defRPr/>
            </a:pPr>
            <a:r>
              <a:rPr lang="en-US" sz="2900" dirty="0">
                <a:solidFill>
                  <a:srgbClr val="00B050"/>
                </a:solidFill>
              </a:rPr>
              <a:t>Less tax will be raised </a:t>
            </a:r>
            <a:r>
              <a:rPr lang="en-US" sz="2900" dirty="0"/>
              <a:t>(remember that tax is a leakage) because people earn less money</a:t>
            </a:r>
          </a:p>
          <a:p>
            <a:pPr lvl="1">
              <a:lnSpc>
                <a:spcPct val="100000"/>
              </a:lnSpc>
              <a:spcBef>
                <a:spcPts val="0"/>
              </a:spcBef>
              <a:defRPr/>
            </a:pPr>
            <a:r>
              <a:rPr lang="en-US" sz="2900" dirty="0">
                <a:solidFill>
                  <a:srgbClr val="00B050"/>
                </a:solidFill>
              </a:rPr>
              <a:t>More social security spending </a:t>
            </a:r>
            <a:r>
              <a:rPr lang="en-US" sz="2900" dirty="0"/>
              <a:t>will be necessary to because </a:t>
            </a:r>
            <a:r>
              <a:rPr lang="en-US" sz="2900" dirty="0">
                <a:solidFill>
                  <a:srgbClr val="00B050"/>
                </a:solidFill>
              </a:rPr>
              <a:t>more people are unemployed </a:t>
            </a:r>
            <a:r>
              <a:rPr lang="en-US" sz="2900" dirty="0"/>
              <a:t>(they are more likely to spend that money to stimulate the economy)</a:t>
            </a:r>
          </a:p>
        </p:txBody>
      </p:sp>
      <p:sp>
        <p:nvSpPr>
          <p:cNvPr id="4" name="Rectangle 3"/>
          <p:cNvSpPr/>
          <p:nvPr/>
        </p:nvSpPr>
        <p:spPr>
          <a:xfrm>
            <a:off x="6683187" y="2402499"/>
            <a:ext cx="3570512" cy="3847207"/>
          </a:xfrm>
          <a:prstGeom prst="rect">
            <a:avLst/>
          </a:prstGeom>
          <a:ln>
            <a:solidFill>
              <a:schemeClr val="tx1"/>
            </a:solidFill>
          </a:ln>
        </p:spPr>
        <p:txBody>
          <a:bodyPr wrap="square">
            <a:spAutoFit/>
          </a:bodyPr>
          <a:lstStyle/>
          <a:p>
            <a:pPr lvl="0">
              <a:defRPr/>
            </a:pPr>
            <a:r>
              <a:rPr lang="en-US" dirty="0">
                <a:solidFill>
                  <a:srgbClr val="00B0F0"/>
                </a:solidFill>
              </a:rPr>
              <a:t>Discretionary Fiscal Spending – </a:t>
            </a:r>
            <a:r>
              <a:rPr lang="en-US" dirty="0"/>
              <a:t>choices have to be made by government about what course of action to take (including taking no action)</a:t>
            </a:r>
          </a:p>
          <a:p>
            <a:pPr marL="342900" indent="-342900">
              <a:buFont typeface="Arial" panose="020B0604020202020204" pitchFamily="34" charset="0"/>
              <a:buChar char="•"/>
              <a:defRPr/>
            </a:pPr>
            <a:r>
              <a:rPr lang="en-US" dirty="0" err="1"/>
              <a:t>Eg</a:t>
            </a:r>
            <a:r>
              <a:rPr lang="en-US" dirty="0"/>
              <a:t>. Infrastructure, Military Spending, Educational Reform</a:t>
            </a:r>
          </a:p>
          <a:p>
            <a:pPr marL="342900" indent="-342900">
              <a:buFont typeface="Arial" panose="020B0604020202020204" pitchFamily="34" charset="0"/>
              <a:buChar char="•"/>
              <a:defRPr/>
            </a:pPr>
            <a:r>
              <a:rPr lang="en-US" dirty="0"/>
              <a:t>These </a:t>
            </a:r>
            <a:r>
              <a:rPr lang="en-US" dirty="0">
                <a:solidFill>
                  <a:srgbClr val="00B050"/>
                </a:solidFill>
              </a:rPr>
              <a:t>do not automatically adjust </a:t>
            </a:r>
            <a:r>
              <a:rPr lang="en-US" dirty="0"/>
              <a:t>during recessions or overheating</a:t>
            </a:r>
          </a:p>
          <a:p>
            <a:pPr marL="742950" lvl="1" indent="-285750">
              <a:buFont typeface="Arial" panose="020B0604020202020204" pitchFamily="34" charset="0"/>
              <a:buChar char="•"/>
              <a:defRPr/>
            </a:pPr>
            <a:r>
              <a:rPr lang="en-US" sz="1600" dirty="0"/>
              <a:t>Therefore they are </a:t>
            </a:r>
            <a:r>
              <a:rPr lang="en-US" sz="1600" dirty="0">
                <a:solidFill>
                  <a:srgbClr val="00B050"/>
                </a:solidFill>
              </a:rPr>
              <a:t>up to the </a:t>
            </a:r>
            <a:r>
              <a:rPr lang="en-US" sz="1600" dirty="0"/>
              <a:t>‘</a:t>
            </a:r>
            <a:r>
              <a:rPr lang="en-US" sz="1600" dirty="0">
                <a:solidFill>
                  <a:srgbClr val="00B050"/>
                </a:solidFill>
              </a:rPr>
              <a:t>discretion</a:t>
            </a:r>
            <a:r>
              <a:rPr lang="en-US" sz="1600" dirty="0"/>
              <a:t>’ </a:t>
            </a:r>
            <a:r>
              <a:rPr lang="en-US" sz="1600" dirty="0">
                <a:solidFill>
                  <a:srgbClr val="00B050"/>
                </a:solidFill>
              </a:rPr>
              <a:t>of the government </a:t>
            </a:r>
            <a:r>
              <a:rPr lang="en-US" sz="1600" dirty="0"/>
              <a:t>in power. Hence: Discretionary Fiscal Spending</a:t>
            </a:r>
          </a:p>
        </p:txBody>
      </p:sp>
      <p:sp>
        <p:nvSpPr>
          <p:cNvPr id="5" name="Right Arrow 4"/>
          <p:cNvSpPr/>
          <p:nvPr/>
        </p:nvSpPr>
        <p:spPr>
          <a:xfrm rot="8941436">
            <a:off x="2702859" y="1412069"/>
            <a:ext cx="1828800" cy="8068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2323630">
            <a:off x="6228644" y="1429937"/>
            <a:ext cx="1828800" cy="8068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617259" y="5456590"/>
            <a:ext cx="3724834" cy="1384995"/>
          </a:xfrm>
          <a:prstGeom prst="rect">
            <a:avLst/>
          </a:prstGeom>
          <a:solidFill>
            <a:srgbClr val="FFFF00"/>
          </a:solidFill>
        </p:spPr>
        <p:txBody>
          <a:bodyPr wrap="square" rtlCol="0">
            <a:spAutoFit/>
          </a:bodyPr>
          <a:lstStyle/>
          <a:p>
            <a:r>
              <a:rPr lang="en-US" sz="1400" dirty="0">
                <a:solidFill>
                  <a:srgbClr val="FF0000"/>
                </a:solidFill>
              </a:rPr>
              <a:t>Summary</a:t>
            </a:r>
          </a:p>
          <a:p>
            <a:r>
              <a:rPr lang="en-US" sz="1400" dirty="0">
                <a:solidFill>
                  <a:srgbClr val="FF0000"/>
                </a:solidFill>
              </a:rPr>
              <a:t>There are two types of fiscal policy:</a:t>
            </a:r>
          </a:p>
          <a:p>
            <a:r>
              <a:rPr lang="en-US" sz="1400" dirty="0">
                <a:solidFill>
                  <a:srgbClr val="FF0000"/>
                </a:solidFill>
              </a:rPr>
              <a:t>Automatic stabilizers – work without any decision making.</a:t>
            </a:r>
          </a:p>
          <a:p>
            <a:r>
              <a:rPr lang="en-US" sz="1400" dirty="0">
                <a:solidFill>
                  <a:srgbClr val="FF0000"/>
                </a:solidFill>
              </a:rPr>
              <a:t>Discretionary fiscal policy – requires decision making. </a:t>
            </a:r>
          </a:p>
        </p:txBody>
      </p:sp>
      <p:sp>
        <p:nvSpPr>
          <p:cNvPr id="9" name="TextBox 8"/>
          <p:cNvSpPr txBox="1"/>
          <p:nvPr/>
        </p:nvSpPr>
        <p:spPr>
          <a:xfrm>
            <a:off x="235974" y="334297"/>
            <a:ext cx="3381285" cy="1384995"/>
          </a:xfrm>
          <a:prstGeom prst="rect">
            <a:avLst/>
          </a:prstGeom>
          <a:noFill/>
        </p:spPr>
        <p:txBody>
          <a:bodyPr wrap="square" rtlCol="0">
            <a:spAutoFit/>
          </a:bodyPr>
          <a:lstStyle/>
          <a:p>
            <a:r>
              <a:rPr lang="en-AU" sz="2800" dirty="0"/>
              <a:t>We can split fiscal policy into </a:t>
            </a:r>
            <a:r>
              <a:rPr lang="en-AU" sz="2800" dirty="0">
                <a:solidFill>
                  <a:srgbClr val="00B0F0"/>
                </a:solidFill>
              </a:rPr>
              <a:t>two main types</a:t>
            </a:r>
            <a:r>
              <a:rPr lang="en-AU" sz="2800" dirty="0"/>
              <a:t>.</a:t>
            </a:r>
          </a:p>
        </p:txBody>
      </p:sp>
      <p:sp>
        <p:nvSpPr>
          <p:cNvPr id="10" name="Rectangle 9"/>
          <p:cNvSpPr/>
          <p:nvPr/>
        </p:nvSpPr>
        <p:spPr>
          <a:xfrm>
            <a:off x="154640" y="5776745"/>
            <a:ext cx="3139165" cy="923330"/>
          </a:xfrm>
          <a:prstGeom prst="rect">
            <a:avLst/>
          </a:prstGeom>
          <a:solidFill>
            <a:schemeClr val="accent1">
              <a:lumMod val="40000"/>
              <a:lumOff val="60000"/>
            </a:schemeClr>
          </a:solidFill>
        </p:spPr>
        <p:txBody>
          <a:bodyPr wrap="square">
            <a:spAutoFit/>
          </a:bodyPr>
          <a:lstStyle/>
          <a:p>
            <a:r>
              <a:rPr lang="en-AU" dirty="0"/>
              <a:t>Can be referred to as: </a:t>
            </a:r>
          </a:p>
          <a:p>
            <a:r>
              <a:rPr lang="en-AU" dirty="0"/>
              <a:t>Non-discretionary fiscal policy</a:t>
            </a:r>
          </a:p>
          <a:p>
            <a:r>
              <a:rPr lang="en-AU" dirty="0"/>
              <a:t>Automatic stabilizers</a:t>
            </a:r>
          </a:p>
        </p:txBody>
      </p:sp>
      <p:pic>
        <p:nvPicPr>
          <p:cNvPr id="11" name="Picture 10"/>
          <p:cNvPicPr>
            <a:picLocks noChangeAspect="1"/>
          </p:cNvPicPr>
          <p:nvPr/>
        </p:nvPicPr>
        <p:blipFill>
          <a:blip r:embed="rId2"/>
          <a:stretch>
            <a:fillRect/>
          </a:stretch>
        </p:blipFill>
        <p:spPr>
          <a:xfrm>
            <a:off x="239973" y="1928019"/>
            <a:ext cx="2265737" cy="703964"/>
          </a:xfrm>
          <a:prstGeom prst="rect">
            <a:avLst/>
          </a:prstGeom>
        </p:spPr>
      </p:pic>
      <p:pic>
        <p:nvPicPr>
          <p:cNvPr id="12" name="Picture 11"/>
          <p:cNvPicPr>
            <a:picLocks noChangeAspect="1"/>
          </p:cNvPicPr>
          <p:nvPr/>
        </p:nvPicPr>
        <p:blipFill>
          <a:blip r:embed="rId3"/>
          <a:stretch>
            <a:fillRect/>
          </a:stretch>
        </p:blipFill>
        <p:spPr>
          <a:xfrm>
            <a:off x="8000793" y="1754846"/>
            <a:ext cx="2080279" cy="589023"/>
          </a:xfrm>
          <a:prstGeom prst="rect">
            <a:avLst/>
          </a:prstGeom>
        </p:spPr>
      </p:pic>
      <p:sp>
        <p:nvSpPr>
          <p:cNvPr id="13" name="TextBox 12"/>
          <p:cNvSpPr txBox="1"/>
          <p:nvPr/>
        </p:nvSpPr>
        <p:spPr>
          <a:xfrm>
            <a:off x="7806813" y="334297"/>
            <a:ext cx="4129548" cy="1200329"/>
          </a:xfrm>
          <a:prstGeom prst="rect">
            <a:avLst/>
          </a:prstGeom>
          <a:solidFill>
            <a:schemeClr val="accent1">
              <a:lumMod val="20000"/>
              <a:lumOff val="80000"/>
            </a:schemeClr>
          </a:solidFill>
        </p:spPr>
        <p:txBody>
          <a:bodyPr wrap="square" rtlCol="0">
            <a:spAutoFit/>
          </a:bodyPr>
          <a:lstStyle/>
          <a:p>
            <a:r>
              <a:rPr lang="en-AU" dirty="0"/>
              <a:t>Note: Setting new tax policy is discretionary, however, without any change, the tax rates will operate on their own.</a:t>
            </a:r>
          </a:p>
        </p:txBody>
      </p:sp>
      <p:sp>
        <p:nvSpPr>
          <p:cNvPr id="14" name="TextBox 13"/>
          <p:cNvSpPr txBox="1"/>
          <p:nvPr/>
        </p:nvSpPr>
        <p:spPr>
          <a:xfrm>
            <a:off x="3749805" y="1855438"/>
            <a:ext cx="2291141" cy="830997"/>
          </a:xfrm>
          <a:prstGeom prst="rect">
            <a:avLst/>
          </a:prstGeom>
          <a:noFill/>
        </p:spPr>
        <p:txBody>
          <a:bodyPr wrap="square" rtlCol="0">
            <a:spAutoFit/>
          </a:bodyPr>
          <a:lstStyle/>
          <a:p>
            <a:r>
              <a:rPr lang="en-US" sz="2400" b="1" dirty="0"/>
              <a:t>Automatic Stabilizers</a:t>
            </a:r>
          </a:p>
        </p:txBody>
      </p:sp>
      <p:sp>
        <p:nvSpPr>
          <p:cNvPr id="15" name="TextBox 14"/>
          <p:cNvSpPr txBox="1"/>
          <p:nvPr/>
        </p:nvSpPr>
        <p:spPr>
          <a:xfrm>
            <a:off x="10186122" y="1594341"/>
            <a:ext cx="2291141" cy="830997"/>
          </a:xfrm>
          <a:prstGeom prst="rect">
            <a:avLst/>
          </a:prstGeom>
          <a:noFill/>
        </p:spPr>
        <p:txBody>
          <a:bodyPr wrap="square" rtlCol="0">
            <a:spAutoFit/>
          </a:bodyPr>
          <a:lstStyle/>
          <a:p>
            <a:r>
              <a:rPr lang="en-US" sz="2400" b="1" dirty="0"/>
              <a:t>Discretionary Fiscal Policy</a:t>
            </a:r>
          </a:p>
        </p:txBody>
      </p:sp>
      <p:pic>
        <p:nvPicPr>
          <p:cNvPr id="1028" name="Picture 4" descr="Automated Robotic Systems in Hazardous Environments">
            <a:extLst>
              <a:ext uri="{FF2B5EF4-FFF2-40B4-BE49-F238E27FC236}">
                <a16:creationId xmlns:a16="http://schemas.microsoft.com/office/drawing/2014/main" id="{F12C728E-08EC-85E1-B0A3-2310D0A77A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6088" y="3118758"/>
            <a:ext cx="2517562" cy="14199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ough Decisions GIFs | Tenor">
            <a:extLst>
              <a:ext uri="{FF2B5EF4-FFF2-40B4-BE49-F238E27FC236}">
                <a16:creationId xmlns:a16="http://schemas.microsoft.com/office/drawing/2014/main" id="{E15716E9-9348-0F44-4EF2-844572C542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3840" y="2938394"/>
            <a:ext cx="1780632" cy="1780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82719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2727" y="2322919"/>
            <a:ext cx="3154883" cy="986276"/>
          </a:xfrm>
        </p:spPr>
        <p:txBody>
          <a:bodyPr/>
          <a:lstStyle/>
          <a:p>
            <a:r>
              <a:rPr lang="en-AU" dirty="0"/>
              <a:t>Fiscal Policy</a:t>
            </a:r>
          </a:p>
        </p:txBody>
      </p:sp>
      <p:sp>
        <p:nvSpPr>
          <p:cNvPr id="3" name="Content Placeholder 2"/>
          <p:cNvSpPr>
            <a:spLocks noGrp="1"/>
          </p:cNvSpPr>
          <p:nvPr>
            <p:ph idx="1"/>
          </p:nvPr>
        </p:nvSpPr>
        <p:spPr>
          <a:xfrm>
            <a:off x="4945647" y="5077034"/>
            <a:ext cx="3011905" cy="1591101"/>
          </a:xfrm>
          <a:ln>
            <a:solidFill>
              <a:schemeClr val="tx1"/>
            </a:solidFill>
          </a:ln>
        </p:spPr>
        <p:txBody>
          <a:bodyPr>
            <a:normAutofit fontScale="85000" lnSpcReduction="20000"/>
          </a:bodyPr>
          <a:lstStyle/>
          <a:p>
            <a:pPr marL="0" indent="0">
              <a:buNone/>
            </a:pPr>
            <a:r>
              <a:rPr lang="en-AU" sz="4000" b="1" dirty="0"/>
              <a:t>Discretionary Policy</a:t>
            </a:r>
          </a:p>
          <a:p>
            <a:r>
              <a:rPr lang="en-AU" dirty="0"/>
              <a:t>Government has to decide.</a:t>
            </a:r>
          </a:p>
        </p:txBody>
      </p:sp>
      <p:sp>
        <p:nvSpPr>
          <p:cNvPr id="4" name="Right Arrow 3"/>
          <p:cNvSpPr/>
          <p:nvPr/>
        </p:nvSpPr>
        <p:spPr>
          <a:xfrm rot="7802946">
            <a:off x="5752766" y="3685876"/>
            <a:ext cx="2223837" cy="8068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3076098">
            <a:off x="8275660" y="3723675"/>
            <a:ext cx="1828800" cy="8068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8727300" y="4990173"/>
            <a:ext cx="3135836" cy="1867827"/>
          </a:xfrm>
          <a:prstGeom prst="rect">
            <a:avLst/>
          </a:prstGeom>
          <a:ln>
            <a:solidFill>
              <a:schemeClr val="tx1"/>
            </a:solidFill>
          </a:ln>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4000" b="1" dirty="0"/>
              <a:t>Automatic Stabilizers</a:t>
            </a:r>
          </a:p>
          <a:p>
            <a:r>
              <a:rPr lang="en-AU" dirty="0"/>
              <a:t>Also called ‘non-discretionary fiscal policy’ which we just looked at</a:t>
            </a:r>
          </a:p>
          <a:p>
            <a:endParaRPr lang="en-AU" dirty="0"/>
          </a:p>
        </p:txBody>
      </p:sp>
      <p:sp>
        <p:nvSpPr>
          <p:cNvPr id="7" name="Right Arrow 6"/>
          <p:cNvSpPr/>
          <p:nvPr/>
        </p:nvSpPr>
        <p:spPr>
          <a:xfrm rot="8870035">
            <a:off x="3596677" y="1808686"/>
            <a:ext cx="3285285" cy="8068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2792523">
            <a:off x="6125426" y="1502668"/>
            <a:ext cx="1742715" cy="8068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882363" y="199564"/>
            <a:ext cx="3440727" cy="954107"/>
          </a:xfrm>
          <a:prstGeom prst="rect">
            <a:avLst/>
          </a:prstGeom>
          <a:noFill/>
        </p:spPr>
        <p:txBody>
          <a:bodyPr wrap="square" rtlCol="0">
            <a:spAutoFit/>
          </a:bodyPr>
          <a:lstStyle/>
          <a:p>
            <a:r>
              <a:rPr lang="en-US" sz="2800" dirty="0"/>
              <a:t>The economy has an output gap.</a:t>
            </a:r>
          </a:p>
        </p:txBody>
      </p:sp>
      <p:sp>
        <p:nvSpPr>
          <p:cNvPr id="10" name="TextBox 9"/>
          <p:cNvSpPr txBox="1"/>
          <p:nvPr/>
        </p:nvSpPr>
        <p:spPr>
          <a:xfrm>
            <a:off x="615236" y="2816057"/>
            <a:ext cx="4121994" cy="3046988"/>
          </a:xfrm>
          <a:prstGeom prst="rect">
            <a:avLst/>
          </a:prstGeom>
          <a:noFill/>
        </p:spPr>
        <p:txBody>
          <a:bodyPr wrap="square" rtlCol="0">
            <a:spAutoFit/>
          </a:bodyPr>
          <a:lstStyle/>
          <a:p>
            <a:r>
              <a:rPr lang="en-US" sz="4000" dirty="0"/>
              <a:t>Macroeconomic Self Adjustment</a:t>
            </a:r>
          </a:p>
          <a:p>
            <a:pPr marL="457200" indent="-457200">
              <a:buFont typeface="Arial" panose="020B0604020202020204" pitchFamily="34" charset="0"/>
              <a:buChar char="•"/>
            </a:pPr>
            <a:r>
              <a:rPr lang="en-US" sz="2800" dirty="0"/>
              <a:t>The SRAS will naturally adjust in the long run.</a:t>
            </a:r>
          </a:p>
          <a:p>
            <a:pPr marL="457200" indent="-457200">
              <a:buFont typeface="Arial" panose="020B0604020202020204" pitchFamily="34" charset="0"/>
              <a:buChar char="•"/>
            </a:pPr>
            <a:r>
              <a:rPr lang="en-US" sz="2800" dirty="0"/>
              <a:t>A more free market view. </a:t>
            </a:r>
          </a:p>
        </p:txBody>
      </p:sp>
      <p:sp>
        <p:nvSpPr>
          <p:cNvPr id="11" name="TextBox 10"/>
          <p:cNvSpPr txBox="1"/>
          <p:nvPr/>
        </p:nvSpPr>
        <p:spPr>
          <a:xfrm>
            <a:off x="469232" y="676617"/>
            <a:ext cx="3441031" cy="1569660"/>
          </a:xfrm>
          <a:prstGeom prst="rect">
            <a:avLst/>
          </a:prstGeom>
          <a:solidFill>
            <a:schemeClr val="accent6">
              <a:lumMod val="20000"/>
              <a:lumOff val="80000"/>
            </a:schemeClr>
          </a:solidFill>
        </p:spPr>
        <p:txBody>
          <a:bodyPr wrap="square" rtlCol="0">
            <a:spAutoFit/>
          </a:bodyPr>
          <a:lstStyle/>
          <a:p>
            <a:r>
              <a:rPr lang="en-US" sz="2400" dirty="0"/>
              <a:t>Note: Automatic Stabilizers is NOT the same as Macroeconomic self adjustment.</a:t>
            </a:r>
          </a:p>
        </p:txBody>
      </p:sp>
      <p:sp>
        <p:nvSpPr>
          <p:cNvPr id="12" name="Oval 11"/>
          <p:cNvSpPr/>
          <p:nvPr/>
        </p:nvSpPr>
        <p:spPr>
          <a:xfrm>
            <a:off x="9543173" y="2393990"/>
            <a:ext cx="1953491" cy="69631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Requires a Government</a:t>
            </a:r>
          </a:p>
        </p:txBody>
      </p:sp>
      <p:sp>
        <p:nvSpPr>
          <p:cNvPr id="13" name="Oval 12"/>
          <p:cNvSpPr/>
          <p:nvPr/>
        </p:nvSpPr>
        <p:spPr>
          <a:xfrm>
            <a:off x="4161664" y="3116357"/>
            <a:ext cx="1953491" cy="69631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Would happen with no government at all!</a:t>
            </a:r>
          </a:p>
        </p:txBody>
      </p:sp>
      <p:sp>
        <p:nvSpPr>
          <p:cNvPr id="14" name="Oval 13"/>
          <p:cNvSpPr/>
          <p:nvPr/>
        </p:nvSpPr>
        <p:spPr>
          <a:xfrm>
            <a:off x="9741884" y="3116356"/>
            <a:ext cx="1264167" cy="54393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Shifts AD</a:t>
            </a:r>
          </a:p>
        </p:txBody>
      </p:sp>
      <p:sp>
        <p:nvSpPr>
          <p:cNvPr id="15" name="Oval 14"/>
          <p:cNvSpPr/>
          <p:nvPr/>
        </p:nvSpPr>
        <p:spPr>
          <a:xfrm>
            <a:off x="4449376" y="3891609"/>
            <a:ext cx="1294719" cy="56401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Shifts SRAS</a:t>
            </a:r>
          </a:p>
        </p:txBody>
      </p:sp>
      <p:pic>
        <p:nvPicPr>
          <p:cNvPr id="16" name="Picture 4" descr="Automated Robotic Systems in Hazardous Environments">
            <a:extLst>
              <a:ext uri="{FF2B5EF4-FFF2-40B4-BE49-F238E27FC236}">
                <a16:creationId xmlns:a16="http://schemas.microsoft.com/office/drawing/2014/main" id="{DBEFFA89-F9EF-2BBB-3DF6-B3D1FD24BF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7609" y="4812548"/>
            <a:ext cx="1598872" cy="9017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Tough Decisions GIFs | Tenor">
            <a:extLst>
              <a:ext uri="{FF2B5EF4-FFF2-40B4-BE49-F238E27FC236}">
                <a16:creationId xmlns:a16="http://schemas.microsoft.com/office/drawing/2014/main" id="{36B4BD15-73A7-FC68-C13A-A1E57A6F8F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5911" y="4776411"/>
            <a:ext cx="1083282" cy="10832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378D075F-BBF6-DCA8-9472-41A9C0E50937}"/>
              </a:ext>
            </a:extLst>
          </p:cNvPr>
          <p:cNvPicPr>
            <a:picLocks noChangeAspect="1"/>
          </p:cNvPicPr>
          <p:nvPr/>
        </p:nvPicPr>
        <p:blipFill>
          <a:blip r:embed="rId4"/>
          <a:stretch>
            <a:fillRect/>
          </a:stretch>
        </p:blipFill>
        <p:spPr>
          <a:xfrm>
            <a:off x="2137143" y="5318052"/>
            <a:ext cx="1672091" cy="1386928"/>
          </a:xfrm>
          <a:prstGeom prst="rect">
            <a:avLst/>
          </a:prstGeom>
        </p:spPr>
      </p:pic>
    </p:spTree>
    <p:extLst>
      <p:ext uri="{BB962C8B-B14F-4D97-AF65-F5344CB8AC3E}">
        <p14:creationId xmlns:p14="http://schemas.microsoft.com/office/powerpoint/2010/main" val="11890259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2727" y="2322919"/>
            <a:ext cx="3154883" cy="986276"/>
          </a:xfrm>
        </p:spPr>
        <p:txBody>
          <a:bodyPr/>
          <a:lstStyle/>
          <a:p>
            <a:r>
              <a:rPr lang="en-AU" dirty="0"/>
              <a:t>Fiscal Policy</a:t>
            </a:r>
          </a:p>
        </p:txBody>
      </p:sp>
      <p:sp>
        <p:nvSpPr>
          <p:cNvPr id="3" name="Content Placeholder 2"/>
          <p:cNvSpPr>
            <a:spLocks noGrp="1"/>
          </p:cNvSpPr>
          <p:nvPr>
            <p:ph idx="1"/>
          </p:nvPr>
        </p:nvSpPr>
        <p:spPr>
          <a:xfrm>
            <a:off x="4945647" y="5077034"/>
            <a:ext cx="3011905" cy="1591101"/>
          </a:xfrm>
          <a:ln>
            <a:solidFill>
              <a:schemeClr val="tx1"/>
            </a:solidFill>
          </a:ln>
        </p:spPr>
        <p:txBody>
          <a:bodyPr>
            <a:normAutofit fontScale="85000" lnSpcReduction="20000"/>
          </a:bodyPr>
          <a:lstStyle/>
          <a:p>
            <a:pPr marL="0" indent="0">
              <a:buNone/>
            </a:pPr>
            <a:r>
              <a:rPr lang="en-AU" sz="4000" b="1" dirty="0"/>
              <a:t>Discretionary Policy</a:t>
            </a:r>
          </a:p>
          <a:p>
            <a:r>
              <a:rPr lang="en-AU" dirty="0"/>
              <a:t>Government has to decide.</a:t>
            </a:r>
          </a:p>
        </p:txBody>
      </p:sp>
      <p:sp>
        <p:nvSpPr>
          <p:cNvPr id="4" name="Right Arrow 3"/>
          <p:cNvSpPr/>
          <p:nvPr/>
        </p:nvSpPr>
        <p:spPr>
          <a:xfrm rot="7802946">
            <a:off x="5752766" y="3685876"/>
            <a:ext cx="2223837" cy="8068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3076098">
            <a:off x="8275660" y="3723675"/>
            <a:ext cx="1828800" cy="8068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8727300" y="4990173"/>
            <a:ext cx="3135836" cy="1867827"/>
          </a:xfrm>
          <a:prstGeom prst="rect">
            <a:avLst/>
          </a:prstGeom>
          <a:ln>
            <a:solidFill>
              <a:schemeClr val="tx1"/>
            </a:solidFill>
          </a:ln>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4000" b="1" dirty="0"/>
              <a:t>Automatic Stabilizers</a:t>
            </a:r>
          </a:p>
          <a:p>
            <a:r>
              <a:rPr lang="en-AU" dirty="0"/>
              <a:t>Also called ‘non-discretionary fiscal policy’ which we just looked at</a:t>
            </a:r>
          </a:p>
          <a:p>
            <a:endParaRPr lang="en-AU" dirty="0"/>
          </a:p>
        </p:txBody>
      </p:sp>
      <p:sp>
        <p:nvSpPr>
          <p:cNvPr id="7" name="Right Arrow 6"/>
          <p:cNvSpPr/>
          <p:nvPr/>
        </p:nvSpPr>
        <p:spPr>
          <a:xfrm rot="8870035">
            <a:off x="3596677" y="1808686"/>
            <a:ext cx="3285285" cy="8068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2792523">
            <a:off x="6125426" y="1502668"/>
            <a:ext cx="1742715" cy="8068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882363" y="199564"/>
            <a:ext cx="3440727" cy="954107"/>
          </a:xfrm>
          <a:prstGeom prst="rect">
            <a:avLst/>
          </a:prstGeom>
          <a:noFill/>
        </p:spPr>
        <p:txBody>
          <a:bodyPr wrap="square" rtlCol="0">
            <a:spAutoFit/>
          </a:bodyPr>
          <a:lstStyle/>
          <a:p>
            <a:r>
              <a:rPr lang="en-US" sz="2800" dirty="0"/>
              <a:t>The economy has an output gap.</a:t>
            </a:r>
          </a:p>
        </p:txBody>
      </p:sp>
      <p:sp>
        <p:nvSpPr>
          <p:cNvPr id="10" name="TextBox 9"/>
          <p:cNvSpPr txBox="1"/>
          <p:nvPr/>
        </p:nvSpPr>
        <p:spPr>
          <a:xfrm>
            <a:off x="615236" y="2816057"/>
            <a:ext cx="4121994" cy="3046988"/>
          </a:xfrm>
          <a:prstGeom prst="rect">
            <a:avLst/>
          </a:prstGeom>
          <a:noFill/>
        </p:spPr>
        <p:txBody>
          <a:bodyPr wrap="square" rtlCol="0">
            <a:spAutoFit/>
          </a:bodyPr>
          <a:lstStyle/>
          <a:p>
            <a:r>
              <a:rPr lang="en-US" sz="4000" dirty="0"/>
              <a:t>Macroeconomic Self Adjustment</a:t>
            </a:r>
          </a:p>
          <a:p>
            <a:pPr marL="457200" indent="-457200">
              <a:buFont typeface="Arial" panose="020B0604020202020204" pitchFamily="34" charset="0"/>
              <a:buChar char="•"/>
            </a:pPr>
            <a:r>
              <a:rPr lang="en-US" sz="2800" dirty="0"/>
              <a:t>The SRAS will naturally adjust in the long run.</a:t>
            </a:r>
          </a:p>
          <a:p>
            <a:pPr marL="457200" indent="-457200">
              <a:buFont typeface="Arial" panose="020B0604020202020204" pitchFamily="34" charset="0"/>
              <a:buChar char="•"/>
            </a:pPr>
            <a:r>
              <a:rPr lang="en-US" sz="2800" dirty="0"/>
              <a:t>A more free market view. </a:t>
            </a:r>
          </a:p>
        </p:txBody>
      </p:sp>
      <p:sp>
        <p:nvSpPr>
          <p:cNvPr id="11" name="TextBox 10"/>
          <p:cNvSpPr txBox="1"/>
          <p:nvPr/>
        </p:nvSpPr>
        <p:spPr>
          <a:xfrm>
            <a:off x="469232" y="676617"/>
            <a:ext cx="3441031" cy="1569660"/>
          </a:xfrm>
          <a:prstGeom prst="rect">
            <a:avLst/>
          </a:prstGeom>
          <a:solidFill>
            <a:schemeClr val="accent6">
              <a:lumMod val="20000"/>
              <a:lumOff val="80000"/>
            </a:schemeClr>
          </a:solidFill>
        </p:spPr>
        <p:txBody>
          <a:bodyPr wrap="square" rtlCol="0">
            <a:spAutoFit/>
          </a:bodyPr>
          <a:lstStyle/>
          <a:p>
            <a:r>
              <a:rPr lang="en-US" sz="2400" dirty="0"/>
              <a:t>Note: Automatic Stabilizers is NOT the same as Macroeconomic self adjustment.</a:t>
            </a:r>
          </a:p>
        </p:txBody>
      </p:sp>
      <p:sp>
        <p:nvSpPr>
          <p:cNvPr id="12" name="Oval 11"/>
          <p:cNvSpPr/>
          <p:nvPr/>
        </p:nvSpPr>
        <p:spPr>
          <a:xfrm>
            <a:off x="9543173" y="2393990"/>
            <a:ext cx="1953491" cy="69631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Requires a Government</a:t>
            </a:r>
          </a:p>
        </p:txBody>
      </p:sp>
      <p:sp>
        <p:nvSpPr>
          <p:cNvPr id="13" name="Oval 12"/>
          <p:cNvSpPr/>
          <p:nvPr/>
        </p:nvSpPr>
        <p:spPr>
          <a:xfrm>
            <a:off x="4161664" y="3116357"/>
            <a:ext cx="1953491" cy="69631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Would happen with no government at all!</a:t>
            </a:r>
          </a:p>
        </p:txBody>
      </p:sp>
      <p:sp>
        <p:nvSpPr>
          <p:cNvPr id="14" name="Oval 13"/>
          <p:cNvSpPr/>
          <p:nvPr/>
        </p:nvSpPr>
        <p:spPr>
          <a:xfrm>
            <a:off x="9741884" y="3116356"/>
            <a:ext cx="1264167" cy="54393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Shifts AD</a:t>
            </a:r>
          </a:p>
        </p:txBody>
      </p:sp>
      <p:sp>
        <p:nvSpPr>
          <p:cNvPr id="15" name="Oval 14"/>
          <p:cNvSpPr/>
          <p:nvPr/>
        </p:nvSpPr>
        <p:spPr>
          <a:xfrm>
            <a:off x="4449376" y="3891609"/>
            <a:ext cx="1294719" cy="56401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Shifts SRAS</a:t>
            </a:r>
          </a:p>
        </p:txBody>
      </p:sp>
      <p:pic>
        <p:nvPicPr>
          <p:cNvPr id="16" name="Picture 4" descr="Automated Robotic Systems in Hazardous Environments">
            <a:extLst>
              <a:ext uri="{FF2B5EF4-FFF2-40B4-BE49-F238E27FC236}">
                <a16:creationId xmlns:a16="http://schemas.microsoft.com/office/drawing/2014/main" id="{DBEFFA89-F9EF-2BBB-3DF6-B3D1FD24BF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7609" y="4812548"/>
            <a:ext cx="1598872" cy="9017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Tough Decisions GIFs | Tenor">
            <a:extLst>
              <a:ext uri="{FF2B5EF4-FFF2-40B4-BE49-F238E27FC236}">
                <a16:creationId xmlns:a16="http://schemas.microsoft.com/office/drawing/2014/main" id="{36B4BD15-73A7-FC68-C13A-A1E57A6F8F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5911" y="4776411"/>
            <a:ext cx="1083282" cy="10832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378D075F-BBF6-DCA8-9472-41A9C0E50937}"/>
              </a:ext>
            </a:extLst>
          </p:cNvPr>
          <p:cNvPicPr>
            <a:picLocks noChangeAspect="1"/>
          </p:cNvPicPr>
          <p:nvPr/>
        </p:nvPicPr>
        <p:blipFill>
          <a:blip r:embed="rId4"/>
          <a:stretch>
            <a:fillRect/>
          </a:stretch>
        </p:blipFill>
        <p:spPr>
          <a:xfrm>
            <a:off x="2137143" y="5318052"/>
            <a:ext cx="1672091" cy="1386928"/>
          </a:xfrm>
          <a:prstGeom prst="rect">
            <a:avLst/>
          </a:prstGeom>
        </p:spPr>
      </p:pic>
      <p:sp>
        <p:nvSpPr>
          <p:cNvPr id="19" name="Oval 18">
            <a:extLst>
              <a:ext uri="{FF2B5EF4-FFF2-40B4-BE49-F238E27FC236}">
                <a16:creationId xmlns:a16="http://schemas.microsoft.com/office/drawing/2014/main" id="{321DABF2-BCE7-7E2C-5D29-B8A9B7C6B40B}"/>
              </a:ext>
            </a:extLst>
          </p:cNvPr>
          <p:cNvSpPr/>
          <p:nvPr/>
        </p:nvSpPr>
        <p:spPr>
          <a:xfrm>
            <a:off x="469232" y="2816057"/>
            <a:ext cx="3980144" cy="3888923"/>
          </a:xfrm>
          <a:prstGeom prst="ellipse">
            <a:avLst/>
          </a:prstGeom>
          <a:solidFill>
            <a:srgbClr val="CFD000">
              <a:alpha val="2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63D96AB-9080-7056-90A6-B1EF3EBC08C9}"/>
              </a:ext>
            </a:extLst>
          </p:cNvPr>
          <p:cNvSpPr/>
          <p:nvPr/>
        </p:nvSpPr>
        <p:spPr>
          <a:xfrm>
            <a:off x="8405341" y="3335249"/>
            <a:ext cx="3980144" cy="3888923"/>
          </a:xfrm>
          <a:prstGeom prst="ellipse">
            <a:avLst/>
          </a:prstGeom>
          <a:solidFill>
            <a:srgbClr val="CFD000">
              <a:alpha val="2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8B42A2C2-7B13-729F-2EB0-4D41A6A3EE41}"/>
              </a:ext>
            </a:extLst>
          </p:cNvPr>
          <p:cNvSpPr/>
          <p:nvPr/>
        </p:nvSpPr>
        <p:spPr>
          <a:xfrm rot="19959860">
            <a:off x="3796004" y="1906080"/>
            <a:ext cx="4931296" cy="1136737"/>
          </a:xfrm>
          <a:prstGeom prst="rightArrow">
            <a:avLst/>
          </a:prstGeom>
          <a:solidFill>
            <a:srgbClr val="CFD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9F0A685F-102E-6AAA-AA3F-E3937055185C}"/>
              </a:ext>
            </a:extLst>
          </p:cNvPr>
          <p:cNvSpPr/>
          <p:nvPr/>
        </p:nvSpPr>
        <p:spPr>
          <a:xfrm rot="14913525">
            <a:off x="7677002" y="2028821"/>
            <a:ext cx="2801363" cy="1136737"/>
          </a:xfrm>
          <a:prstGeom prst="rightArrow">
            <a:avLst/>
          </a:prstGeom>
          <a:solidFill>
            <a:srgbClr val="CFD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DEDB5C5-F62B-3694-7E8F-8EA4D14E6035}"/>
              </a:ext>
            </a:extLst>
          </p:cNvPr>
          <p:cNvSpPr txBox="1"/>
          <p:nvPr/>
        </p:nvSpPr>
        <p:spPr>
          <a:xfrm>
            <a:off x="8655854" y="676617"/>
            <a:ext cx="3066914" cy="584775"/>
          </a:xfrm>
          <a:prstGeom prst="rect">
            <a:avLst/>
          </a:prstGeom>
          <a:solidFill>
            <a:srgbClr val="FFFF00"/>
          </a:solidFill>
        </p:spPr>
        <p:txBody>
          <a:bodyPr wrap="square" rtlCol="0">
            <a:spAutoFit/>
          </a:bodyPr>
          <a:lstStyle/>
          <a:p>
            <a:r>
              <a:rPr lang="en-US" sz="3200" dirty="0"/>
              <a:t>NOT the same!!!</a:t>
            </a:r>
          </a:p>
        </p:txBody>
      </p:sp>
    </p:spTree>
    <p:extLst>
      <p:ext uri="{BB962C8B-B14F-4D97-AF65-F5344CB8AC3E}">
        <p14:creationId xmlns:p14="http://schemas.microsoft.com/office/powerpoint/2010/main" val="74024694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r>
              <a:rPr lang="en-US" dirty="0"/>
              <a:t>Is macroeconomic self adjustment and automatic stabilizers the same thing?</a:t>
            </a:r>
          </a:p>
          <a:p>
            <a:r>
              <a:rPr lang="en-US" dirty="0">
                <a:solidFill>
                  <a:srgbClr val="FF0000"/>
                </a:solidFill>
              </a:rPr>
              <a:t>No. </a:t>
            </a:r>
          </a:p>
          <a:p>
            <a:r>
              <a:rPr lang="en-US" dirty="0"/>
              <a:t>What is the difference between macroeconomic self adjustment and automatic stabilizers?</a:t>
            </a:r>
          </a:p>
          <a:p>
            <a:r>
              <a:rPr lang="en-US" dirty="0">
                <a:solidFill>
                  <a:srgbClr val="FF0000"/>
                </a:solidFill>
              </a:rPr>
              <a:t>Macroeconomic self adjustment – the economy naturally adjusts in the long run due to flexible wages, and SRAS will shift to return the economy to </a:t>
            </a:r>
            <a:r>
              <a:rPr lang="en-US" dirty="0" err="1">
                <a:solidFill>
                  <a:srgbClr val="FF0000"/>
                </a:solidFill>
              </a:rPr>
              <a:t>Y</a:t>
            </a:r>
            <a:r>
              <a:rPr lang="en-US" baseline="-25000" dirty="0" err="1">
                <a:solidFill>
                  <a:srgbClr val="FF0000"/>
                </a:solidFill>
              </a:rPr>
              <a:t>p</a:t>
            </a:r>
            <a:r>
              <a:rPr lang="en-US" baseline="-25000" dirty="0">
                <a:solidFill>
                  <a:srgbClr val="FF0000"/>
                </a:solidFill>
              </a:rPr>
              <a:t>.</a:t>
            </a:r>
          </a:p>
          <a:p>
            <a:pPr lvl="1"/>
            <a:r>
              <a:rPr lang="en-US" dirty="0">
                <a:solidFill>
                  <a:srgbClr val="FF0000"/>
                </a:solidFill>
              </a:rPr>
              <a:t>Happens with no government.</a:t>
            </a:r>
          </a:p>
          <a:p>
            <a:pPr lvl="1"/>
            <a:r>
              <a:rPr lang="en-US" dirty="0">
                <a:solidFill>
                  <a:srgbClr val="FF0000"/>
                </a:solidFill>
              </a:rPr>
              <a:t>SRAS shifts.</a:t>
            </a:r>
          </a:p>
          <a:p>
            <a:r>
              <a:rPr lang="en-US" dirty="0">
                <a:solidFill>
                  <a:srgbClr val="FF0000"/>
                </a:solidFill>
              </a:rPr>
              <a:t>Automatic stabilizers (type of fiscal policy that happens automatically) – the tax and government transfers will naturally change as income changes during output gaps. This will naturally cause expansionary or contractionary fiscal policy and shift AD.</a:t>
            </a:r>
          </a:p>
          <a:p>
            <a:pPr lvl="1"/>
            <a:r>
              <a:rPr lang="en-US" dirty="0">
                <a:solidFill>
                  <a:srgbClr val="FF0000"/>
                </a:solidFill>
              </a:rPr>
              <a:t>Requires a government. </a:t>
            </a:r>
          </a:p>
          <a:p>
            <a:pPr lvl="1"/>
            <a:r>
              <a:rPr lang="en-US" dirty="0">
                <a:solidFill>
                  <a:srgbClr val="FF0000"/>
                </a:solidFill>
              </a:rPr>
              <a:t>AD shifts.</a:t>
            </a:r>
          </a:p>
        </p:txBody>
      </p:sp>
    </p:spTree>
    <p:extLst>
      <p:ext uri="{BB962C8B-B14F-4D97-AF65-F5344CB8AC3E}">
        <p14:creationId xmlns:p14="http://schemas.microsoft.com/office/powerpoint/2010/main" val="12870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Module 21</a:t>
            </a:r>
          </a:p>
        </p:txBody>
      </p:sp>
      <p:sp>
        <p:nvSpPr>
          <p:cNvPr id="3" name="Content Placeholder 2"/>
          <p:cNvSpPr>
            <a:spLocks noGrp="1"/>
          </p:cNvSpPr>
          <p:nvPr>
            <p:ph idx="1"/>
          </p:nvPr>
        </p:nvSpPr>
        <p:spPr>
          <a:xfrm>
            <a:off x="8431731" y="2618071"/>
            <a:ext cx="2922068" cy="3558891"/>
          </a:xfrm>
        </p:spPr>
        <p:txBody>
          <a:bodyPr/>
          <a:lstStyle/>
          <a:p>
            <a:r>
              <a:rPr lang="en-AU" dirty="0">
                <a:solidFill>
                  <a:srgbClr val="FF0000"/>
                </a:solidFill>
              </a:rPr>
              <a:t>Answer: E</a:t>
            </a:r>
          </a:p>
        </p:txBody>
      </p:sp>
      <p:pic>
        <p:nvPicPr>
          <p:cNvPr id="4" name="Picture 3"/>
          <p:cNvPicPr>
            <a:picLocks noChangeAspect="1"/>
          </p:cNvPicPr>
          <p:nvPr/>
        </p:nvPicPr>
        <p:blipFill>
          <a:blip r:embed="rId2"/>
          <a:stretch>
            <a:fillRect/>
          </a:stretch>
        </p:blipFill>
        <p:spPr>
          <a:xfrm>
            <a:off x="581360" y="1554532"/>
            <a:ext cx="7251608" cy="2651707"/>
          </a:xfrm>
          <a:prstGeom prst="rect">
            <a:avLst/>
          </a:prstGeom>
        </p:spPr>
      </p:pic>
    </p:spTree>
    <p:extLst>
      <p:ext uri="{BB962C8B-B14F-4D97-AF65-F5344CB8AC3E}">
        <p14:creationId xmlns:p14="http://schemas.microsoft.com/office/powerpoint/2010/main" val="22813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838200" y="3221564"/>
            <a:ext cx="10515600" cy="2955398"/>
          </a:xfrm>
        </p:spPr>
        <p:txBody>
          <a:bodyPr/>
          <a:lstStyle/>
          <a:p>
            <a:r>
              <a:rPr lang="en-AU" dirty="0" err="1">
                <a:solidFill>
                  <a:srgbClr val="FF0000"/>
                </a:solidFill>
              </a:rPr>
              <a:t>Boldovia</a:t>
            </a:r>
            <a:r>
              <a:rPr lang="en-AU" dirty="0">
                <a:solidFill>
                  <a:srgbClr val="FF0000"/>
                </a:solidFill>
              </a:rPr>
              <a:t> essentially doesn’t have an automatic stabilizers where as Moldovia does. </a:t>
            </a:r>
          </a:p>
          <a:p>
            <a:r>
              <a:rPr lang="en-AU" dirty="0">
                <a:solidFill>
                  <a:srgbClr val="FF0000"/>
                </a:solidFill>
              </a:rPr>
              <a:t>Therefore the demand shocks will have a larger effect on the economy of </a:t>
            </a:r>
            <a:r>
              <a:rPr lang="en-AU" dirty="0" err="1">
                <a:solidFill>
                  <a:srgbClr val="FF0000"/>
                </a:solidFill>
              </a:rPr>
              <a:t>Boldovia</a:t>
            </a:r>
            <a:r>
              <a:rPr lang="en-AU" dirty="0">
                <a:solidFill>
                  <a:srgbClr val="FF0000"/>
                </a:solidFill>
              </a:rPr>
              <a:t> because it doesn’t have the automatic stabilizers.</a:t>
            </a:r>
          </a:p>
        </p:txBody>
      </p:sp>
      <p:pic>
        <p:nvPicPr>
          <p:cNvPr id="4" name="Picture 3"/>
          <p:cNvPicPr>
            <a:picLocks noChangeAspect="1"/>
          </p:cNvPicPr>
          <p:nvPr/>
        </p:nvPicPr>
        <p:blipFill>
          <a:blip r:embed="rId2"/>
          <a:stretch>
            <a:fillRect/>
          </a:stretch>
        </p:blipFill>
        <p:spPr>
          <a:xfrm>
            <a:off x="106780" y="58785"/>
            <a:ext cx="7997314" cy="3162779"/>
          </a:xfrm>
          <a:prstGeom prst="rect">
            <a:avLst/>
          </a:prstGeom>
        </p:spPr>
      </p:pic>
    </p:spTree>
    <p:extLst>
      <p:ext uri="{BB962C8B-B14F-4D97-AF65-F5344CB8AC3E}">
        <p14:creationId xmlns:p14="http://schemas.microsoft.com/office/powerpoint/2010/main" val="78006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5407268" y="1825625"/>
            <a:ext cx="5946531" cy="4351338"/>
          </a:xfrm>
        </p:spPr>
        <p:txBody>
          <a:bodyPr/>
          <a:lstStyle/>
          <a:p>
            <a:r>
              <a:rPr lang="en-AU" dirty="0">
                <a:solidFill>
                  <a:srgbClr val="FF0000"/>
                </a:solidFill>
              </a:rPr>
              <a:t>Answer D</a:t>
            </a:r>
          </a:p>
        </p:txBody>
      </p:sp>
      <p:pic>
        <p:nvPicPr>
          <p:cNvPr id="4" name="Picture 3"/>
          <p:cNvPicPr/>
          <p:nvPr/>
        </p:nvPicPr>
        <p:blipFill>
          <a:blip r:embed="rId2"/>
          <a:stretch>
            <a:fillRect/>
          </a:stretch>
        </p:blipFill>
        <p:spPr>
          <a:xfrm>
            <a:off x="368545" y="627184"/>
            <a:ext cx="5038724" cy="4692161"/>
          </a:xfrm>
          <a:prstGeom prst="rect">
            <a:avLst/>
          </a:prstGeom>
        </p:spPr>
      </p:pic>
    </p:spTree>
    <p:extLst>
      <p:ext uri="{BB962C8B-B14F-4D97-AF65-F5344CB8AC3E}">
        <p14:creationId xmlns:p14="http://schemas.microsoft.com/office/powerpoint/2010/main" val="858607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Government Budgets and National Savings and Debt</a:t>
            </a:r>
          </a:p>
        </p:txBody>
      </p:sp>
      <p:sp>
        <p:nvSpPr>
          <p:cNvPr id="5" name="Text Placeholder 4"/>
          <p:cNvSpPr>
            <a:spLocks noGrp="1"/>
          </p:cNvSpPr>
          <p:nvPr>
            <p:ph type="body" idx="1"/>
          </p:nvPr>
        </p:nvSpPr>
        <p:spPr/>
        <p:txBody>
          <a:bodyPr/>
          <a:lstStyle/>
          <a:p>
            <a:r>
              <a:rPr lang="en-AU" dirty="0"/>
              <a:t>Governments use tax to raise revenue and fund government spending and government transfers. </a:t>
            </a:r>
          </a:p>
          <a:p>
            <a:r>
              <a:rPr lang="en-AU" dirty="0"/>
              <a:t>However, the amount of tax and the amount of spending is often not equal.</a:t>
            </a:r>
          </a:p>
        </p:txBody>
      </p:sp>
    </p:spTree>
    <p:extLst>
      <p:ext uri="{BB962C8B-B14F-4D97-AF65-F5344CB8AC3E}">
        <p14:creationId xmlns:p14="http://schemas.microsoft.com/office/powerpoint/2010/main" val="120968062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3904" y="296299"/>
            <a:ext cx="7194754" cy="705963"/>
          </a:xfrm>
        </p:spPr>
        <p:txBody>
          <a:bodyPr>
            <a:normAutofit/>
          </a:bodyPr>
          <a:lstStyle/>
          <a:p>
            <a:r>
              <a:rPr lang="en-AU" dirty="0"/>
              <a:t>Government Budget</a:t>
            </a:r>
          </a:p>
        </p:txBody>
      </p:sp>
      <p:sp>
        <p:nvSpPr>
          <p:cNvPr id="2" name="TextBox 1"/>
          <p:cNvSpPr txBox="1"/>
          <p:nvPr/>
        </p:nvSpPr>
        <p:spPr>
          <a:xfrm>
            <a:off x="218769" y="1084640"/>
            <a:ext cx="7784690" cy="2554545"/>
          </a:xfrm>
          <a:prstGeom prst="rect">
            <a:avLst/>
          </a:prstGeom>
          <a:noFill/>
        </p:spPr>
        <p:txBody>
          <a:bodyPr wrap="square" rtlCol="0">
            <a:spAutoFit/>
          </a:bodyPr>
          <a:lstStyle/>
          <a:p>
            <a:pPr marL="285750" indent="-285750">
              <a:buFont typeface="Arial" panose="020B0604020202020204" pitchFamily="34" charset="0"/>
              <a:buChar char="•"/>
            </a:pPr>
            <a:r>
              <a:rPr lang="en-AU" sz="2000" dirty="0"/>
              <a:t>The </a:t>
            </a:r>
            <a:r>
              <a:rPr lang="en-AU" sz="2000" dirty="0">
                <a:solidFill>
                  <a:srgbClr val="00B0F0"/>
                </a:solidFill>
              </a:rPr>
              <a:t>government budget </a:t>
            </a:r>
            <a:r>
              <a:rPr lang="en-AU" sz="2000" dirty="0"/>
              <a:t>is a </a:t>
            </a:r>
            <a:r>
              <a:rPr lang="en-AU" sz="2000" dirty="0">
                <a:solidFill>
                  <a:srgbClr val="00B0F0"/>
                </a:solidFill>
              </a:rPr>
              <a:t>plan for the amount of tax and government expenditure</a:t>
            </a:r>
            <a:r>
              <a:rPr lang="en-AU" sz="2000" dirty="0"/>
              <a:t>.</a:t>
            </a:r>
          </a:p>
          <a:p>
            <a:pPr marL="285750" indent="-285750">
              <a:buFont typeface="Arial" panose="020B0604020202020204" pitchFamily="34" charset="0"/>
              <a:buChar char="•"/>
            </a:pPr>
            <a:r>
              <a:rPr lang="en-AU" sz="2000" dirty="0">
                <a:solidFill>
                  <a:srgbClr val="7030A0"/>
                </a:solidFill>
              </a:rPr>
              <a:t>How does a government pay for Government Spending (G) </a:t>
            </a:r>
            <a:r>
              <a:rPr lang="en-AU" sz="2000" dirty="0"/>
              <a:t>and government transfers?</a:t>
            </a:r>
          </a:p>
          <a:p>
            <a:pPr marL="742950" lvl="1" indent="-285750">
              <a:buFont typeface="Arial" panose="020B0604020202020204" pitchFamily="34" charset="0"/>
              <a:buChar char="•"/>
            </a:pPr>
            <a:r>
              <a:rPr lang="en-AU" sz="2000" dirty="0">
                <a:solidFill>
                  <a:srgbClr val="7030A0"/>
                </a:solidFill>
              </a:rPr>
              <a:t>One of the main ways </a:t>
            </a:r>
            <a:r>
              <a:rPr lang="en-AU" sz="2000" dirty="0"/>
              <a:t>is through </a:t>
            </a:r>
            <a:r>
              <a:rPr lang="en-AU" sz="2000" dirty="0">
                <a:solidFill>
                  <a:srgbClr val="7030A0"/>
                </a:solidFill>
              </a:rPr>
              <a:t>raising tax</a:t>
            </a:r>
            <a:r>
              <a:rPr lang="en-AU" sz="2000" dirty="0"/>
              <a:t>. (Income tax, Consumption tax, Corporate tax, import tax etc.)</a:t>
            </a:r>
          </a:p>
          <a:p>
            <a:pPr marL="285750" indent="-285750">
              <a:buFont typeface="Arial" panose="020B0604020202020204" pitchFamily="34" charset="0"/>
              <a:buChar char="•"/>
            </a:pPr>
            <a:r>
              <a:rPr lang="en-AU" sz="2000" dirty="0">
                <a:solidFill>
                  <a:schemeClr val="accent2">
                    <a:lumMod val="75000"/>
                  </a:schemeClr>
                </a:solidFill>
              </a:rPr>
              <a:t>National Savings/Public Savings </a:t>
            </a:r>
            <a:r>
              <a:rPr lang="en-AU" sz="2000" dirty="0"/>
              <a:t>will be </a:t>
            </a:r>
            <a:r>
              <a:rPr lang="en-AU" sz="2000" dirty="0">
                <a:solidFill>
                  <a:schemeClr val="accent2">
                    <a:lumMod val="75000"/>
                  </a:schemeClr>
                </a:solidFill>
              </a:rPr>
              <a:t>affected by </a:t>
            </a:r>
            <a:r>
              <a:rPr lang="en-AU" sz="2000" dirty="0"/>
              <a:t>the </a:t>
            </a:r>
            <a:r>
              <a:rPr lang="en-AU" sz="2000" dirty="0">
                <a:solidFill>
                  <a:schemeClr val="accent2">
                    <a:lumMod val="75000"/>
                  </a:schemeClr>
                </a:solidFill>
              </a:rPr>
              <a:t>government budget</a:t>
            </a:r>
            <a:r>
              <a:rPr lang="en-AU" sz="2000" dirty="0"/>
              <a:t>. (Note: Negative Public savings = Public debt)</a:t>
            </a:r>
          </a:p>
        </p:txBody>
      </p:sp>
      <p:pic>
        <p:nvPicPr>
          <p:cNvPr id="3" name="Picture 2"/>
          <p:cNvPicPr>
            <a:picLocks noChangeAspect="1"/>
          </p:cNvPicPr>
          <p:nvPr/>
        </p:nvPicPr>
        <p:blipFill>
          <a:blip r:embed="rId2"/>
          <a:stretch>
            <a:fillRect/>
          </a:stretch>
        </p:blipFill>
        <p:spPr>
          <a:xfrm>
            <a:off x="8369656" y="1379045"/>
            <a:ext cx="2182760" cy="1270295"/>
          </a:xfrm>
          <a:prstGeom prst="rect">
            <a:avLst/>
          </a:prstGeom>
        </p:spPr>
      </p:pic>
      <p:sp>
        <p:nvSpPr>
          <p:cNvPr id="6" name="Content Placeholder 4"/>
          <p:cNvSpPr txBox="1">
            <a:spLocks/>
          </p:cNvSpPr>
          <p:nvPr/>
        </p:nvSpPr>
        <p:spPr>
          <a:xfrm>
            <a:off x="218769" y="3935116"/>
            <a:ext cx="7344697" cy="2863695"/>
          </a:xfrm>
          <a:prstGeom prst="rect">
            <a:avLst/>
          </a:prstGeom>
          <a:solidFill>
            <a:schemeClr val="tx2">
              <a:lumMod val="20000"/>
              <a:lumOff val="8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400" dirty="0"/>
              <a:t>The </a:t>
            </a:r>
            <a:r>
              <a:rPr lang="en-AU" sz="2400" dirty="0">
                <a:solidFill>
                  <a:srgbClr val="00B050"/>
                </a:solidFill>
              </a:rPr>
              <a:t>government budget </a:t>
            </a:r>
            <a:r>
              <a:rPr lang="en-AU" sz="2400" dirty="0"/>
              <a:t>is a </a:t>
            </a:r>
            <a:r>
              <a:rPr lang="en-AU" sz="2400" dirty="0">
                <a:solidFill>
                  <a:srgbClr val="00B050"/>
                </a:solidFill>
              </a:rPr>
              <a:t>plan for government expenditure and tax </a:t>
            </a:r>
            <a:r>
              <a:rPr lang="en-AU" sz="2400" dirty="0"/>
              <a:t>and can fall into three categories: </a:t>
            </a:r>
          </a:p>
          <a:p>
            <a:pPr lvl="1"/>
            <a:r>
              <a:rPr lang="en-AU" sz="2000" b="1" dirty="0"/>
              <a:t>Balanced Budget</a:t>
            </a:r>
            <a:r>
              <a:rPr lang="en-AU" sz="2000" dirty="0"/>
              <a:t>: Tax = Government Expenditure</a:t>
            </a:r>
          </a:p>
          <a:p>
            <a:pPr lvl="2"/>
            <a:r>
              <a:rPr lang="en-AU" sz="1800" dirty="0"/>
              <a:t>National Savings/Debt will stay the same.</a:t>
            </a:r>
          </a:p>
          <a:p>
            <a:pPr lvl="1"/>
            <a:r>
              <a:rPr lang="en-AU" sz="2000" b="1" dirty="0"/>
              <a:t>Budget Deficit</a:t>
            </a:r>
            <a:r>
              <a:rPr lang="en-AU" sz="2000" dirty="0"/>
              <a:t>: Tax &lt; Government Expenditure</a:t>
            </a:r>
          </a:p>
          <a:p>
            <a:pPr lvl="2"/>
            <a:r>
              <a:rPr lang="en-AU" sz="1800" dirty="0"/>
              <a:t>National Savings will decrease/National debt will increase.</a:t>
            </a:r>
          </a:p>
          <a:p>
            <a:pPr lvl="1"/>
            <a:r>
              <a:rPr lang="en-AU" sz="2000" b="1" dirty="0"/>
              <a:t>Budget Surplus</a:t>
            </a:r>
            <a:r>
              <a:rPr lang="en-AU" sz="2000" dirty="0"/>
              <a:t>: Tax &gt; Government Expenditure</a:t>
            </a:r>
          </a:p>
          <a:p>
            <a:pPr lvl="2"/>
            <a:r>
              <a:rPr lang="en-AU" sz="1800" dirty="0"/>
              <a:t>National Savings will increase/National debt will decrease.</a:t>
            </a:r>
          </a:p>
        </p:txBody>
      </p:sp>
      <p:pic>
        <p:nvPicPr>
          <p:cNvPr id="9" name="Picture 8"/>
          <p:cNvPicPr>
            <a:picLocks noChangeAspect="1"/>
          </p:cNvPicPr>
          <p:nvPr/>
        </p:nvPicPr>
        <p:blipFill>
          <a:blip r:embed="rId3"/>
          <a:stretch>
            <a:fillRect/>
          </a:stretch>
        </p:blipFill>
        <p:spPr>
          <a:xfrm>
            <a:off x="7914967" y="2649340"/>
            <a:ext cx="3544417" cy="3035040"/>
          </a:xfrm>
          <a:prstGeom prst="rect">
            <a:avLst/>
          </a:prstGeom>
        </p:spPr>
      </p:pic>
      <p:sp>
        <p:nvSpPr>
          <p:cNvPr id="10" name="TextBox 9"/>
          <p:cNvSpPr txBox="1"/>
          <p:nvPr/>
        </p:nvSpPr>
        <p:spPr>
          <a:xfrm>
            <a:off x="8003459" y="5684380"/>
            <a:ext cx="3824748" cy="923330"/>
          </a:xfrm>
          <a:prstGeom prst="rect">
            <a:avLst/>
          </a:prstGeom>
          <a:noFill/>
        </p:spPr>
        <p:txBody>
          <a:bodyPr wrap="square" rtlCol="0">
            <a:spAutoFit/>
          </a:bodyPr>
          <a:lstStyle/>
          <a:p>
            <a:r>
              <a:rPr lang="en-AU" dirty="0"/>
              <a:t>The government will have a certain targets for the proportion of spending on different parts of the economy. </a:t>
            </a:r>
          </a:p>
        </p:txBody>
      </p:sp>
      <p:sp>
        <p:nvSpPr>
          <p:cNvPr id="5" name="TextBox 4"/>
          <p:cNvSpPr txBox="1"/>
          <p:nvPr/>
        </p:nvSpPr>
        <p:spPr>
          <a:xfrm>
            <a:off x="6647837" y="127819"/>
            <a:ext cx="5052550" cy="923330"/>
          </a:xfrm>
          <a:prstGeom prst="rect">
            <a:avLst/>
          </a:prstGeom>
          <a:solidFill>
            <a:srgbClr val="FFFF00"/>
          </a:solidFill>
        </p:spPr>
        <p:txBody>
          <a:bodyPr wrap="square" rtlCol="0">
            <a:spAutoFit/>
          </a:bodyPr>
          <a:lstStyle/>
          <a:p>
            <a:r>
              <a:rPr lang="en-AU" dirty="0">
                <a:solidFill>
                  <a:srgbClr val="FF0000"/>
                </a:solidFill>
              </a:rPr>
              <a:t>Summary</a:t>
            </a:r>
          </a:p>
          <a:p>
            <a:r>
              <a:rPr lang="en-AU" dirty="0">
                <a:solidFill>
                  <a:srgbClr val="FF0000"/>
                </a:solidFill>
              </a:rPr>
              <a:t>Government budgets are the plan for spending and tax and can be balanced, in deficit or in surplus.</a:t>
            </a:r>
          </a:p>
        </p:txBody>
      </p:sp>
    </p:spTree>
    <p:extLst>
      <p:ext uri="{BB962C8B-B14F-4D97-AF65-F5344CB8AC3E}">
        <p14:creationId xmlns:p14="http://schemas.microsoft.com/office/powerpoint/2010/main" val="384752208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normAutofit/>
          </a:bodyPr>
          <a:lstStyle/>
          <a:p>
            <a:r>
              <a:rPr lang="en-AU" dirty="0"/>
              <a:t>What is the government budget?</a:t>
            </a:r>
          </a:p>
          <a:p>
            <a:r>
              <a:rPr lang="en-AU" dirty="0">
                <a:solidFill>
                  <a:srgbClr val="FF0000"/>
                </a:solidFill>
              </a:rPr>
              <a:t>A plan for how much the government spends and plans to raise in tax.</a:t>
            </a:r>
          </a:p>
          <a:p>
            <a:r>
              <a:rPr lang="en-AU" dirty="0"/>
              <a:t>What are three types of government budget that can occur?</a:t>
            </a:r>
          </a:p>
          <a:p>
            <a:pPr lvl="1"/>
            <a:r>
              <a:rPr lang="en-AU" b="1" dirty="0">
                <a:solidFill>
                  <a:srgbClr val="FF0000"/>
                </a:solidFill>
              </a:rPr>
              <a:t>Balanced Budget</a:t>
            </a:r>
            <a:r>
              <a:rPr lang="en-AU" dirty="0">
                <a:solidFill>
                  <a:srgbClr val="FF0000"/>
                </a:solidFill>
              </a:rPr>
              <a:t>: Tax = Government Expenditure</a:t>
            </a:r>
          </a:p>
          <a:p>
            <a:pPr lvl="1"/>
            <a:r>
              <a:rPr lang="en-AU" b="1" dirty="0">
                <a:solidFill>
                  <a:srgbClr val="FF0000"/>
                </a:solidFill>
              </a:rPr>
              <a:t>Budget Deficit</a:t>
            </a:r>
            <a:r>
              <a:rPr lang="en-AU" dirty="0">
                <a:solidFill>
                  <a:srgbClr val="FF0000"/>
                </a:solidFill>
              </a:rPr>
              <a:t>: Tax &lt; Government Expenditure</a:t>
            </a:r>
          </a:p>
          <a:p>
            <a:pPr lvl="1"/>
            <a:r>
              <a:rPr lang="en-AU" b="1" dirty="0">
                <a:solidFill>
                  <a:srgbClr val="FF0000"/>
                </a:solidFill>
              </a:rPr>
              <a:t>Budget Surplus</a:t>
            </a:r>
            <a:r>
              <a:rPr lang="en-AU" dirty="0">
                <a:solidFill>
                  <a:srgbClr val="FF0000"/>
                </a:solidFill>
              </a:rPr>
              <a:t>: Tax &gt; Government Expenditure</a:t>
            </a:r>
          </a:p>
          <a:p>
            <a:endParaRPr lang="en-AU" dirty="0">
              <a:solidFill>
                <a:srgbClr val="FF0000"/>
              </a:solidFill>
            </a:endParaRPr>
          </a:p>
        </p:txBody>
      </p:sp>
    </p:spTree>
    <p:extLst>
      <p:ext uri="{BB962C8B-B14F-4D97-AF65-F5344CB8AC3E}">
        <p14:creationId xmlns:p14="http://schemas.microsoft.com/office/powerpoint/2010/main" val="360486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Government Budget Deficits/Surpluses and Fiscal Policy</a:t>
            </a:r>
          </a:p>
        </p:txBody>
      </p:sp>
      <p:sp>
        <p:nvSpPr>
          <p:cNvPr id="4" name="Content Placeholder 4"/>
          <p:cNvSpPr txBox="1">
            <a:spLocks/>
          </p:cNvSpPr>
          <p:nvPr/>
        </p:nvSpPr>
        <p:spPr>
          <a:xfrm>
            <a:off x="403122" y="3511934"/>
            <a:ext cx="7020233" cy="2552300"/>
          </a:xfrm>
          <a:prstGeom prst="rect">
            <a:avLst/>
          </a:prstGeom>
          <a:solidFill>
            <a:schemeClr val="tx2">
              <a:lumMod val="20000"/>
              <a:lumOff val="8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The </a:t>
            </a:r>
            <a:r>
              <a:rPr lang="en-AU" dirty="0">
                <a:solidFill>
                  <a:srgbClr val="00B050"/>
                </a:solidFill>
              </a:rPr>
              <a:t>government budget </a:t>
            </a:r>
            <a:r>
              <a:rPr lang="en-AU" dirty="0"/>
              <a:t>is a </a:t>
            </a:r>
            <a:r>
              <a:rPr lang="en-AU" dirty="0">
                <a:solidFill>
                  <a:srgbClr val="00B050"/>
                </a:solidFill>
              </a:rPr>
              <a:t>plan for government expenditure and tax </a:t>
            </a:r>
            <a:r>
              <a:rPr lang="en-AU" dirty="0"/>
              <a:t>and can fall into three categories: </a:t>
            </a:r>
          </a:p>
          <a:p>
            <a:pPr lvl="1"/>
            <a:r>
              <a:rPr lang="en-AU" b="1" dirty="0"/>
              <a:t>Balanced Budget</a:t>
            </a:r>
            <a:r>
              <a:rPr lang="en-AU" dirty="0"/>
              <a:t>: Tax = Government Expenditure</a:t>
            </a:r>
          </a:p>
          <a:p>
            <a:pPr lvl="1"/>
            <a:r>
              <a:rPr lang="en-AU" b="1" dirty="0"/>
              <a:t>Budget Deficit</a:t>
            </a:r>
            <a:r>
              <a:rPr lang="en-AU" dirty="0"/>
              <a:t>: Tax &lt; Government Expenditure</a:t>
            </a:r>
          </a:p>
          <a:p>
            <a:pPr lvl="1"/>
            <a:r>
              <a:rPr lang="en-AU" b="1" dirty="0"/>
              <a:t>Budget Surplus</a:t>
            </a:r>
            <a:r>
              <a:rPr lang="en-AU" dirty="0"/>
              <a:t>: Tax &gt; Government Expenditure</a:t>
            </a:r>
          </a:p>
        </p:txBody>
      </p:sp>
      <p:sp>
        <p:nvSpPr>
          <p:cNvPr id="5" name="TextBox 4"/>
          <p:cNvSpPr txBox="1"/>
          <p:nvPr/>
        </p:nvSpPr>
        <p:spPr>
          <a:xfrm>
            <a:off x="7986113" y="4653386"/>
            <a:ext cx="4412363" cy="307777"/>
          </a:xfrm>
          <a:prstGeom prst="rect">
            <a:avLst/>
          </a:prstGeom>
          <a:solidFill>
            <a:schemeClr val="accent2">
              <a:lumMod val="60000"/>
              <a:lumOff val="40000"/>
            </a:schemeClr>
          </a:solidFill>
        </p:spPr>
        <p:txBody>
          <a:bodyPr wrap="square" rtlCol="0">
            <a:spAutoFit/>
          </a:bodyPr>
          <a:lstStyle/>
          <a:p>
            <a:r>
              <a:rPr lang="en-AU" sz="1400" b="1" dirty="0"/>
              <a:t>Neither Expansionary or Contractionary Fiscal Policy</a:t>
            </a:r>
          </a:p>
        </p:txBody>
      </p:sp>
      <p:sp>
        <p:nvSpPr>
          <p:cNvPr id="6" name="Right Arrow 5"/>
          <p:cNvSpPr/>
          <p:nvPr/>
        </p:nvSpPr>
        <p:spPr>
          <a:xfrm>
            <a:off x="7423355" y="4734763"/>
            <a:ext cx="521109" cy="3441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7755055" y="5146056"/>
            <a:ext cx="3945331" cy="461665"/>
          </a:xfrm>
          <a:prstGeom prst="rect">
            <a:avLst/>
          </a:prstGeom>
          <a:solidFill>
            <a:schemeClr val="accent2">
              <a:lumMod val="60000"/>
              <a:lumOff val="40000"/>
            </a:schemeClr>
          </a:solidFill>
        </p:spPr>
        <p:txBody>
          <a:bodyPr wrap="square" rtlCol="0">
            <a:spAutoFit/>
          </a:bodyPr>
          <a:lstStyle/>
          <a:p>
            <a:r>
              <a:rPr lang="en-AU" sz="2400" b="1" dirty="0"/>
              <a:t>Expansionary Fiscal Policy</a:t>
            </a:r>
          </a:p>
        </p:txBody>
      </p:sp>
      <p:sp>
        <p:nvSpPr>
          <p:cNvPr id="10" name="Right Arrow 9"/>
          <p:cNvSpPr/>
          <p:nvPr/>
        </p:nvSpPr>
        <p:spPr>
          <a:xfrm>
            <a:off x="7192297" y="5227433"/>
            <a:ext cx="521109" cy="3441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p:cNvSpPr txBox="1"/>
          <p:nvPr/>
        </p:nvSpPr>
        <p:spPr>
          <a:xfrm>
            <a:off x="7755056" y="5587065"/>
            <a:ext cx="3945330" cy="461665"/>
          </a:xfrm>
          <a:prstGeom prst="rect">
            <a:avLst/>
          </a:prstGeom>
          <a:solidFill>
            <a:schemeClr val="accent2">
              <a:lumMod val="60000"/>
              <a:lumOff val="40000"/>
            </a:schemeClr>
          </a:solidFill>
        </p:spPr>
        <p:txBody>
          <a:bodyPr wrap="square" rtlCol="0">
            <a:spAutoFit/>
          </a:bodyPr>
          <a:lstStyle/>
          <a:p>
            <a:r>
              <a:rPr lang="en-AU" sz="2400" b="1" dirty="0"/>
              <a:t>Contractionary Fiscal Policy</a:t>
            </a:r>
          </a:p>
        </p:txBody>
      </p:sp>
      <p:sp>
        <p:nvSpPr>
          <p:cNvPr id="12" name="Right Arrow 11"/>
          <p:cNvSpPr/>
          <p:nvPr/>
        </p:nvSpPr>
        <p:spPr>
          <a:xfrm>
            <a:off x="7192297" y="5668442"/>
            <a:ext cx="521109" cy="3441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p:cNvSpPr txBox="1"/>
          <p:nvPr/>
        </p:nvSpPr>
        <p:spPr>
          <a:xfrm>
            <a:off x="7986113" y="3038168"/>
            <a:ext cx="3026016" cy="523220"/>
          </a:xfrm>
          <a:prstGeom prst="rect">
            <a:avLst/>
          </a:prstGeom>
          <a:noFill/>
        </p:spPr>
        <p:txBody>
          <a:bodyPr wrap="square" rtlCol="0">
            <a:spAutoFit/>
          </a:bodyPr>
          <a:lstStyle/>
          <a:p>
            <a:r>
              <a:rPr lang="en-AU" sz="2800" dirty="0"/>
              <a:t>Associated with: </a:t>
            </a:r>
          </a:p>
        </p:txBody>
      </p:sp>
      <p:sp>
        <p:nvSpPr>
          <p:cNvPr id="8" name="Down Arrow 7"/>
          <p:cNvSpPr/>
          <p:nvPr/>
        </p:nvSpPr>
        <p:spPr>
          <a:xfrm>
            <a:off x="8357419" y="3511934"/>
            <a:ext cx="1858297" cy="961743"/>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Box 12"/>
          <p:cNvSpPr txBox="1"/>
          <p:nvPr/>
        </p:nvSpPr>
        <p:spPr>
          <a:xfrm>
            <a:off x="7713406" y="1268361"/>
            <a:ext cx="3986980" cy="1477328"/>
          </a:xfrm>
          <a:prstGeom prst="rect">
            <a:avLst/>
          </a:prstGeom>
          <a:solidFill>
            <a:srgbClr val="FFFF00"/>
          </a:solidFill>
        </p:spPr>
        <p:txBody>
          <a:bodyPr wrap="square" rtlCol="0">
            <a:spAutoFit/>
          </a:bodyPr>
          <a:lstStyle/>
          <a:p>
            <a:r>
              <a:rPr lang="en-AU" dirty="0">
                <a:solidFill>
                  <a:srgbClr val="FF0000"/>
                </a:solidFill>
              </a:rPr>
              <a:t>Summary</a:t>
            </a:r>
          </a:p>
          <a:p>
            <a:r>
              <a:rPr lang="en-AU" dirty="0">
                <a:solidFill>
                  <a:srgbClr val="FF0000"/>
                </a:solidFill>
              </a:rPr>
              <a:t>Budget Deficit – tends to go with Expansionary Fiscal Policy</a:t>
            </a:r>
          </a:p>
          <a:p>
            <a:r>
              <a:rPr lang="en-AU" dirty="0">
                <a:solidFill>
                  <a:srgbClr val="FF0000"/>
                </a:solidFill>
              </a:rPr>
              <a:t>Budget Surplus – tends to go with Contractionary Fiscal Policy</a:t>
            </a:r>
          </a:p>
        </p:txBody>
      </p:sp>
      <p:pic>
        <p:nvPicPr>
          <p:cNvPr id="14" name="Picture 13"/>
          <p:cNvPicPr>
            <a:picLocks noChangeAspect="1"/>
          </p:cNvPicPr>
          <p:nvPr/>
        </p:nvPicPr>
        <p:blipFill>
          <a:blip r:embed="rId2"/>
          <a:stretch>
            <a:fillRect/>
          </a:stretch>
        </p:blipFill>
        <p:spPr>
          <a:xfrm>
            <a:off x="2570104" y="1767873"/>
            <a:ext cx="2182760" cy="1270295"/>
          </a:xfrm>
          <a:prstGeom prst="rect">
            <a:avLst/>
          </a:prstGeom>
        </p:spPr>
      </p:pic>
      <p:pic>
        <p:nvPicPr>
          <p:cNvPr id="15" name="Picture 14"/>
          <p:cNvPicPr>
            <a:picLocks noChangeAspect="1"/>
          </p:cNvPicPr>
          <p:nvPr/>
        </p:nvPicPr>
        <p:blipFill>
          <a:blip r:embed="rId3"/>
          <a:stretch>
            <a:fillRect/>
          </a:stretch>
        </p:blipFill>
        <p:spPr>
          <a:xfrm>
            <a:off x="5027134" y="1379045"/>
            <a:ext cx="2137732" cy="1830513"/>
          </a:xfrm>
          <a:prstGeom prst="rect">
            <a:avLst/>
          </a:prstGeom>
        </p:spPr>
      </p:pic>
    </p:spTree>
    <p:extLst>
      <p:ext uri="{BB962C8B-B14F-4D97-AF65-F5344CB8AC3E}">
        <p14:creationId xmlns:p14="http://schemas.microsoft.com/office/powerpoint/2010/main" val="345114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5" grpId="0" animBg="1"/>
      <p:bldP spid="6" grpId="0" animBg="1"/>
      <p:bldP spid="9" grpId="0" animBg="1"/>
      <p:bldP spid="10" grpId="0" animBg="1"/>
      <p:bldP spid="11" grpId="0" animBg="1"/>
      <p:bldP spid="12"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r>
              <a:rPr lang="en-AU" dirty="0"/>
              <a:t>If a government spends more than it taxes, what kind of budget is this?</a:t>
            </a:r>
          </a:p>
          <a:p>
            <a:r>
              <a:rPr lang="en-AU" dirty="0">
                <a:solidFill>
                  <a:srgbClr val="FF0000"/>
                </a:solidFill>
              </a:rPr>
              <a:t>Budget deficit</a:t>
            </a:r>
          </a:p>
          <a:p>
            <a:r>
              <a:rPr lang="en-AU" dirty="0"/>
              <a:t>This is associated with what kind of fiscal policy? Expansionary or Contractionary?</a:t>
            </a:r>
          </a:p>
          <a:p>
            <a:r>
              <a:rPr lang="en-AU" dirty="0">
                <a:solidFill>
                  <a:srgbClr val="FF0000"/>
                </a:solidFill>
              </a:rPr>
              <a:t>Expansionary because it indicates high government spending (expansionary) and low tax (also expansionary)</a:t>
            </a:r>
          </a:p>
        </p:txBody>
      </p:sp>
    </p:spTree>
    <p:extLst>
      <p:ext uri="{BB962C8B-B14F-4D97-AF65-F5344CB8AC3E}">
        <p14:creationId xmlns:p14="http://schemas.microsoft.com/office/powerpoint/2010/main" val="122624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C0767-50E6-E8E5-BC08-2048876A6CFD}"/>
              </a:ext>
            </a:extLst>
          </p:cNvPr>
          <p:cNvSpPr>
            <a:spLocks noGrp="1"/>
          </p:cNvSpPr>
          <p:nvPr>
            <p:ph type="title"/>
          </p:nvPr>
        </p:nvSpPr>
        <p:spPr>
          <a:xfrm>
            <a:off x="947854" y="164403"/>
            <a:ext cx="10515600" cy="727695"/>
          </a:xfrm>
        </p:spPr>
        <p:txBody>
          <a:bodyPr/>
          <a:lstStyle/>
          <a:p>
            <a:r>
              <a:rPr lang="en-US" dirty="0"/>
              <a:t>Government Budgets Visualized</a:t>
            </a:r>
          </a:p>
        </p:txBody>
      </p:sp>
      <p:sp>
        <p:nvSpPr>
          <p:cNvPr id="4" name="Left-Right Arrow 3">
            <a:extLst>
              <a:ext uri="{FF2B5EF4-FFF2-40B4-BE49-F238E27FC236}">
                <a16:creationId xmlns:a16="http://schemas.microsoft.com/office/drawing/2014/main" id="{582C5C35-8608-60F8-0AE7-628F26335648}"/>
              </a:ext>
            </a:extLst>
          </p:cNvPr>
          <p:cNvSpPr/>
          <p:nvPr/>
        </p:nvSpPr>
        <p:spPr>
          <a:xfrm>
            <a:off x="356839" y="1825625"/>
            <a:ext cx="11106615" cy="2051824"/>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EA01D2B6-C379-A2BA-37BC-5213C642F0D2}"/>
              </a:ext>
            </a:extLst>
          </p:cNvPr>
          <p:cNvCxnSpPr>
            <a:cxnSpLocks/>
          </p:cNvCxnSpPr>
          <p:nvPr/>
        </p:nvCxnSpPr>
        <p:spPr>
          <a:xfrm>
            <a:off x="5798634" y="1825625"/>
            <a:ext cx="0" cy="39841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37FA982-43F4-2FA7-3EEB-B61BB12AECC3}"/>
              </a:ext>
            </a:extLst>
          </p:cNvPr>
          <p:cNvSpPr txBox="1"/>
          <p:nvPr/>
        </p:nvSpPr>
        <p:spPr>
          <a:xfrm>
            <a:off x="2018370" y="3428999"/>
            <a:ext cx="3055431" cy="3108543"/>
          </a:xfrm>
          <a:prstGeom prst="rect">
            <a:avLst/>
          </a:prstGeom>
          <a:noFill/>
        </p:spPr>
        <p:txBody>
          <a:bodyPr wrap="square" rtlCol="0">
            <a:spAutoFit/>
          </a:bodyPr>
          <a:lstStyle/>
          <a:p>
            <a:r>
              <a:rPr lang="en-US" sz="2800" dirty="0">
                <a:solidFill>
                  <a:srgbClr val="FF0000"/>
                </a:solidFill>
              </a:rPr>
              <a:t>Budget Deficit</a:t>
            </a:r>
          </a:p>
          <a:p>
            <a:pPr marL="457200" indent="-457200">
              <a:buFont typeface="Arial" panose="020B0604020202020204" pitchFamily="34" charset="0"/>
              <a:buChar char="•"/>
            </a:pPr>
            <a:r>
              <a:rPr lang="en-US" sz="2800" dirty="0"/>
              <a:t>Less tax</a:t>
            </a:r>
          </a:p>
          <a:p>
            <a:pPr marL="457200" indent="-457200">
              <a:buFont typeface="Arial" panose="020B0604020202020204" pitchFamily="34" charset="0"/>
              <a:buChar char="•"/>
            </a:pPr>
            <a:r>
              <a:rPr lang="en-US" sz="2800" dirty="0"/>
              <a:t>Higher gov expenditure</a:t>
            </a:r>
          </a:p>
          <a:p>
            <a:pPr marL="457200" indent="-457200">
              <a:buFont typeface="Arial" panose="020B0604020202020204" pitchFamily="34" charset="0"/>
              <a:buChar char="•"/>
            </a:pPr>
            <a:r>
              <a:rPr lang="en-US" sz="2800" dirty="0"/>
              <a:t>Connected to </a:t>
            </a:r>
            <a:r>
              <a:rPr lang="en-US" sz="2800" b="1" dirty="0"/>
              <a:t>Expansionary</a:t>
            </a:r>
            <a:r>
              <a:rPr lang="en-US" sz="2800" dirty="0"/>
              <a:t> </a:t>
            </a:r>
            <a:r>
              <a:rPr lang="en-US" sz="2800" b="1" dirty="0"/>
              <a:t>Fiscal</a:t>
            </a:r>
            <a:r>
              <a:rPr lang="en-US" sz="2800" dirty="0"/>
              <a:t> Policy</a:t>
            </a:r>
            <a:endParaRPr lang="en-US" sz="2400" dirty="0"/>
          </a:p>
        </p:txBody>
      </p:sp>
      <p:sp>
        <p:nvSpPr>
          <p:cNvPr id="10" name="TextBox 9">
            <a:extLst>
              <a:ext uri="{FF2B5EF4-FFF2-40B4-BE49-F238E27FC236}">
                <a16:creationId xmlns:a16="http://schemas.microsoft.com/office/drawing/2014/main" id="{2E8261B2-81C7-F9B4-1F54-A9B2AB3B97EF}"/>
              </a:ext>
            </a:extLst>
          </p:cNvPr>
          <p:cNvSpPr txBox="1"/>
          <p:nvPr/>
        </p:nvSpPr>
        <p:spPr>
          <a:xfrm>
            <a:off x="6523468" y="3428999"/>
            <a:ext cx="3055431" cy="3539430"/>
          </a:xfrm>
          <a:prstGeom prst="rect">
            <a:avLst/>
          </a:prstGeom>
          <a:noFill/>
        </p:spPr>
        <p:txBody>
          <a:bodyPr wrap="square" rtlCol="0">
            <a:spAutoFit/>
          </a:bodyPr>
          <a:lstStyle/>
          <a:p>
            <a:r>
              <a:rPr lang="en-US" sz="2800" dirty="0">
                <a:solidFill>
                  <a:srgbClr val="00B050"/>
                </a:solidFill>
              </a:rPr>
              <a:t>Budget Surplus</a:t>
            </a:r>
          </a:p>
          <a:p>
            <a:pPr marL="457200" indent="-457200">
              <a:buFont typeface="Arial" panose="020B0604020202020204" pitchFamily="34" charset="0"/>
              <a:buChar char="•"/>
            </a:pPr>
            <a:r>
              <a:rPr lang="en-US" sz="2800" dirty="0"/>
              <a:t>More tax</a:t>
            </a:r>
          </a:p>
          <a:p>
            <a:pPr marL="457200" indent="-457200">
              <a:buFont typeface="Arial" panose="020B0604020202020204" pitchFamily="34" charset="0"/>
              <a:buChar char="•"/>
            </a:pPr>
            <a:r>
              <a:rPr lang="en-US" sz="2800" dirty="0"/>
              <a:t>Lower gov expenditure</a:t>
            </a:r>
          </a:p>
          <a:p>
            <a:pPr marL="457200" indent="-457200">
              <a:buFont typeface="Arial" panose="020B0604020202020204" pitchFamily="34" charset="0"/>
              <a:buChar char="•"/>
            </a:pPr>
            <a:r>
              <a:rPr lang="en-US" sz="2800" dirty="0"/>
              <a:t>Connected to </a:t>
            </a:r>
            <a:r>
              <a:rPr lang="en-US" sz="2800" b="1" dirty="0"/>
              <a:t>Contractionary</a:t>
            </a:r>
            <a:r>
              <a:rPr lang="en-US" sz="2800" dirty="0"/>
              <a:t> </a:t>
            </a:r>
            <a:r>
              <a:rPr lang="en-US" sz="2800" b="1" dirty="0"/>
              <a:t>Fiscal</a:t>
            </a:r>
            <a:r>
              <a:rPr lang="en-US" sz="2800" dirty="0"/>
              <a:t> </a:t>
            </a:r>
            <a:r>
              <a:rPr lang="en-US" sz="2800" b="1" dirty="0"/>
              <a:t>Policy</a:t>
            </a:r>
            <a:endParaRPr lang="en-US" sz="2400" b="1" dirty="0"/>
          </a:p>
          <a:p>
            <a:endParaRPr lang="en-US" sz="2800" dirty="0"/>
          </a:p>
        </p:txBody>
      </p:sp>
      <p:sp>
        <p:nvSpPr>
          <p:cNvPr id="11" name="TextBox 10">
            <a:extLst>
              <a:ext uri="{FF2B5EF4-FFF2-40B4-BE49-F238E27FC236}">
                <a16:creationId xmlns:a16="http://schemas.microsoft.com/office/drawing/2014/main" id="{9564B71C-2092-C678-AD97-86AB064ACDBD}"/>
              </a:ext>
            </a:extLst>
          </p:cNvPr>
          <p:cNvSpPr txBox="1"/>
          <p:nvPr/>
        </p:nvSpPr>
        <p:spPr>
          <a:xfrm rot="19066802">
            <a:off x="4514383" y="2589927"/>
            <a:ext cx="3055431" cy="523220"/>
          </a:xfrm>
          <a:prstGeom prst="rect">
            <a:avLst/>
          </a:prstGeom>
          <a:noFill/>
        </p:spPr>
        <p:txBody>
          <a:bodyPr wrap="square" rtlCol="0">
            <a:spAutoFit/>
          </a:bodyPr>
          <a:lstStyle/>
          <a:p>
            <a:r>
              <a:rPr lang="en-US" sz="2800" dirty="0"/>
              <a:t>Budget Surplus</a:t>
            </a:r>
          </a:p>
        </p:txBody>
      </p:sp>
      <p:sp>
        <p:nvSpPr>
          <p:cNvPr id="13" name="TextBox 12">
            <a:extLst>
              <a:ext uri="{FF2B5EF4-FFF2-40B4-BE49-F238E27FC236}">
                <a16:creationId xmlns:a16="http://schemas.microsoft.com/office/drawing/2014/main" id="{333CE965-3A1A-00B5-4127-8721ED933985}"/>
              </a:ext>
            </a:extLst>
          </p:cNvPr>
          <p:cNvSpPr txBox="1"/>
          <p:nvPr/>
        </p:nvSpPr>
        <p:spPr>
          <a:xfrm>
            <a:off x="5534717" y="1125906"/>
            <a:ext cx="1014761" cy="830997"/>
          </a:xfrm>
          <a:prstGeom prst="rect">
            <a:avLst/>
          </a:prstGeom>
          <a:noFill/>
        </p:spPr>
        <p:txBody>
          <a:bodyPr wrap="square" rtlCol="0">
            <a:spAutoFit/>
          </a:bodyPr>
          <a:lstStyle/>
          <a:p>
            <a:r>
              <a:rPr lang="en-US" sz="4800" dirty="0"/>
              <a:t>0</a:t>
            </a:r>
          </a:p>
        </p:txBody>
      </p:sp>
      <p:sp>
        <p:nvSpPr>
          <p:cNvPr id="14" name="TextBox 13">
            <a:extLst>
              <a:ext uri="{FF2B5EF4-FFF2-40B4-BE49-F238E27FC236}">
                <a16:creationId xmlns:a16="http://schemas.microsoft.com/office/drawing/2014/main" id="{A9FAF8B3-7370-C7C9-668F-9A7E600DC6FD}"/>
              </a:ext>
            </a:extLst>
          </p:cNvPr>
          <p:cNvSpPr txBox="1"/>
          <p:nvPr/>
        </p:nvSpPr>
        <p:spPr>
          <a:xfrm>
            <a:off x="7641691" y="1348905"/>
            <a:ext cx="1014761" cy="830997"/>
          </a:xfrm>
          <a:prstGeom prst="rect">
            <a:avLst/>
          </a:prstGeom>
          <a:noFill/>
        </p:spPr>
        <p:txBody>
          <a:bodyPr wrap="square" rtlCol="0">
            <a:spAutoFit/>
          </a:bodyPr>
          <a:lstStyle/>
          <a:p>
            <a:r>
              <a:rPr lang="en-US" sz="4800" dirty="0">
                <a:solidFill>
                  <a:srgbClr val="00B050"/>
                </a:solidFill>
              </a:rPr>
              <a:t>+</a:t>
            </a:r>
          </a:p>
        </p:txBody>
      </p:sp>
      <p:sp>
        <p:nvSpPr>
          <p:cNvPr id="15" name="TextBox 14">
            <a:extLst>
              <a:ext uri="{FF2B5EF4-FFF2-40B4-BE49-F238E27FC236}">
                <a16:creationId xmlns:a16="http://schemas.microsoft.com/office/drawing/2014/main" id="{C20F308D-CF2A-FF5F-EA60-D8B08BD29083}"/>
              </a:ext>
            </a:extLst>
          </p:cNvPr>
          <p:cNvSpPr txBox="1"/>
          <p:nvPr/>
        </p:nvSpPr>
        <p:spPr>
          <a:xfrm>
            <a:off x="2995327" y="1362592"/>
            <a:ext cx="1014761" cy="830997"/>
          </a:xfrm>
          <a:prstGeom prst="rect">
            <a:avLst/>
          </a:prstGeom>
          <a:noFill/>
        </p:spPr>
        <p:txBody>
          <a:bodyPr wrap="square" rtlCol="0">
            <a:spAutoFit/>
          </a:bodyPr>
          <a:lstStyle/>
          <a:p>
            <a:r>
              <a:rPr lang="en-US" sz="4800" dirty="0">
                <a:solidFill>
                  <a:srgbClr val="FF0000"/>
                </a:solidFill>
              </a:rPr>
              <a:t>-</a:t>
            </a:r>
          </a:p>
        </p:txBody>
      </p:sp>
    </p:spTree>
    <p:extLst>
      <p:ext uri="{BB962C8B-B14F-4D97-AF65-F5344CB8AC3E}">
        <p14:creationId xmlns:p14="http://schemas.microsoft.com/office/powerpoint/2010/main" val="379048208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CCCBD-7919-BCC7-3A7A-728C38200E3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BF1535E-C5CE-EA85-42B1-466523CD3976}"/>
              </a:ext>
            </a:extLst>
          </p:cNvPr>
          <p:cNvSpPr>
            <a:spLocks noGrp="1"/>
          </p:cNvSpPr>
          <p:nvPr>
            <p:ph idx="1"/>
          </p:nvPr>
        </p:nvSpPr>
        <p:spPr/>
        <p:txBody>
          <a:bodyPr/>
          <a:lstStyle/>
          <a:p>
            <a:r>
              <a:rPr lang="en-US" dirty="0"/>
              <a:t>True or False? Increasing the budget surplus is a similar idea to decreasing the budget deficit.</a:t>
            </a:r>
          </a:p>
          <a:p>
            <a:r>
              <a:rPr lang="en-US" dirty="0">
                <a:solidFill>
                  <a:srgbClr val="FF0000"/>
                </a:solidFill>
              </a:rPr>
              <a:t>True.</a:t>
            </a:r>
          </a:p>
          <a:p>
            <a:r>
              <a:rPr lang="en-US" dirty="0">
                <a:solidFill>
                  <a:srgbClr val="FF0000"/>
                </a:solidFill>
              </a:rPr>
              <a:t>In both cases we are moving in a positive direction. </a:t>
            </a:r>
          </a:p>
          <a:p>
            <a:r>
              <a:rPr lang="en-US" dirty="0"/>
              <a:t>True or False? If we are in a budget deficit, by increasing tax we will always end up in a budget surplus.</a:t>
            </a:r>
          </a:p>
          <a:p>
            <a:r>
              <a:rPr lang="en-US" dirty="0">
                <a:solidFill>
                  <a:srgbClr val="FF0000"/>
                </a:solidFill>
              </a:rPr>
              <a:t>False. </a:t>
            </a:r>
          </a:p>
          <a:p>
            <a:r>
              <a:rPr lang="en-US" dirty="0">
                <a:solidFill>
                  <a:srgbClr val="FF0000"/>
                </a:solidFill>
              </a:rPr>
              <a:t>While we will move toward budget surplus, we will not necessarily end up in a budget surplus. </a:t>
            </a:r>
          </a:p>
          <a:p>
            <a:endParaRPr lang="en-US" dirty="0"/>
          </a:p>
        </p:txBody>
      </p:sp>
    </p:spTree>
    <p:extLst>
      <p:ext uri="{BB962C8B-B14F-4D97-AF65-F5344CB8AC3E}">
        <p14:creationId xmlns:p14="http://schemas.microsoft.com/office/powerpoint/2010/main" val="65554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B11-7948-6215-A8D0-130986BFECEE}"/>
              </a:ext>
            </a:extLst>
          </p:cNvPr>
          <p:cNvSpPr>
            <a:spLocks noGrp="1"/>
          </p:cNvSpPr>
          <p:nvPr>
            <p:ph type="title"/>
          </p:nvPr>
        </p:nvSpPr>
        <p:spPr>
          <a:xfrm>
            <a:off x="838200" y="365125"/>
            <a:ext cx="10515600" cy="646331"/>
          </a:xfrm>
        </p:spPr>
        <p:txBody>
          <a:bodyPr>
            <a:normAutofit fontScale="90000"/>
          </a:bodyPr>
          <a:lstStyle/>
          <a:p>
            <a:r>
              <a:rPr lang="en-US" dirty="0"/>
              <a:t>AD versus Government Budget</a:t>
            </a:r>
          </a:p>
        </p:txBody>
      </p:sp>
      <p:sp>
        <p:nvSpPr>
          <p:cNvPr id="4" name="Up Arrow 3">
            <a:extLst>
              <a:ext uri="{FF2B5EF4-FFF2-40B4-BE49-F238E27FC236}">
                <a16:creationId xmlns:a16="http://schemas.microsoft.com/office/drawing/2014/main" id="{BAE91995-29D1-B28F-4AC6-73E3CB7A7519}"/>
              </a:ext>
            </a:extLst>
          </p:cNvPr>
          <p:cNvSpPr/>
          <p:nvPr/>
        </p:nvSpPr>
        <p:spPr>
          <a:xfrm>
            <a:off x="1583473" y="2497873"/>
            <a:ext cx="1471961" cy="1962615"/>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Up Arrow 4">
            <a:extLst>
              <a:ext uri="{FF2B5EF4-FFF2-40B4-BE49-F238E27FC236}">
                <a16:creationId xmlns:a16="http://schemas.microsoft.com/office/drawing/2014/main" id="{23DF6477-C312-8D73-77ED-37812A329C5C}"/>
              </a:ext>
            </a:extLst>
          </p:cNvPr>
          <p:cNvSpPr/>
          <p:nvPr/>
        </p:nvSpPr>
        <p:spPr>
          <a:xfrm rot="10800000">
            <a:off x="3064726" y="2497872"/>
            <a:ext cx="1471961" cy="1962615"/>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Up Arrow 5">
            <a:extLst>
              <a:ext uri="{FF2B5EF4-FFF2-40B4-BE49-F238E27FC236}">
                <a16:creationId xmlns:a16="http://schemas.microsoft.com/office/drawing/2014/main" id="{9DA731E6-52EC-D4A1-A694-CCBBBC877163}"/>
              </a:ext>
            </a:extLst>
          </p:cNvPr>
          <p:cNvSpPr/>
          <p:nvPr/>
        </p:nvSpPr>
        <p:spPr>
          <a:xfrm rot="10800000">
            <a:off x="7422995" y="2447693"/>
            <a:ext cx="1471961" cy="1962615"/>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p Arrow 6">
            <a:extLst>
              <a:ext uri="{FF2B5EF4-FFF2-40B4-BE49-F238E27FC236}">
                <a16:creationId xmlns:a16="http://schemas.microsoft.com/office/drawing/2014/main" id="{67678439-C6AA-CC17-3E24-1431EC230F40}"/>
              </a:ext>
            </a:extLst>
          </p:cNvPr>
          <p:cNvSpPr/>
          <p:nvPr/>
        </p:nvSpPr>
        <p:spPr>
          <a:xfrm>
            <a:off x="8904248" y="2447692"/>
            <a:ext cx="1471961" cy="1962615"/>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A59ECC3-7CF3-6F4B-9F3B-8CC78EBA91FF}"/>
              </a:ext>
            </a:extLst>
          </p:cNvPr>
          <p:cNvSpPr txBox="1"/>
          <p:nvPr/>
        </p:nvSpPr>
        <p:spPr>
          <a:xfrm>
            <a:off x="1326995" y="4605454"/>
            <a:ext cx="1605776" cy="646331"/>
          </a:xfrm>
          <a:prstGeom prst="rect">
            <a:avLst/>
          </a:prstGeom>
          <a:noFill/>
        </p:spPr>
        <p:txBody>
          <a:bodyPr wrap="square" rtlCol="0">
            <a:spAutoFit/>
          </a:bodyPr>
          <a:lstStyle/>
          <a:p>
            <a:r>
              <a:rPr lang="en-US" dirty="0"/>
              <a:t>Government Budget</a:t>
            </a:r>
          </a:p>
        </p:txBody>
      </p:sp>
      <p:sp>
        <p:nvSpPr>
          <p:cNvPr id="9" name="TextBox 8">
            <a:extLst>
              <a:ext uri="{FF2B5EF4-FFF2-40B4-BE49-F238E27FC236}">
                <a16:creationId xmlns:a16="http://schemas.microsoft.com/office/drawing/2014/main" id="{D3A92E44-2E49-7D08-C039-DA9FBB3FBA1A}"/>
              </a:ext>
            </a:extLst>
          </p:cNvPr>
          <p:cNvSpPr txBox="1"/>
          <p:nvPr/>
        </p:nvSpPr>
        <p:spPr>
          <a:xfrm>
            <a:off x="3241288" y="4621340"/>
            <a:ext cx="1605776" cy="369332"/>
          </a:xfrm>
          <a:prstGeom prst="rect">
            <a:avLst/>
          </a:prstGeom>
          <a:noFill/>
        </p:spPr>
        <p:txBody>
          <a:bodyPr wrap="square" rtlCol="0">
            <a:spAutoFit/>
          </a:bodyPr>
          <a:lstStyle/>
          <a:p>
            <a:r>
              <a:rPr lang="en-US" dirty="0"/>
              <a:t>AD</a:t>
            </a:r>
          </a:p>
        </p:txBody>
      </p:sp>
      <p:sp>
        <p:nvSpPr>
          <p:cNvPr id="10" name="TextBox 9">
            <a:extLst>
              <a:ext uri="{FF2B5EF4-FFF2-40B4-BE49-F238E27FC236}">
                <a16:creationId xmlns:a16="http://schemas.microsoft.com/office/drawing/2014/main" id="{68C1C5E8-C380-3D47-2375-1857ACCBF966}"/>
              </a:ext>
            </a:extLst>
          </p:cNvPr>
          <p:cNvSpPr txBox="1"/>
          <p:nvPr/>
        </p:nvSpPr>
        <p:spPr>
          <a:xfrm>
            <a:off x="7344936" y="4589568"/>
            <a:ext cx="1605776" cy="646331"/>
          </a:xfrm>
          <a:prstGeom prst="rect">
            <a:avLst/>
          </a:prstGeom>
          <a:noFill/>
        </p:spPr>
        <p:txBody>
          <a:bodyPr wrap="square" rtlCol="0">
            <a:spAutoFit/>
          </a:bodyPr>
          <a:lstStyle/>
          <a:p>
            <a:r>
              <a:rPr lang="en-US" dirty="0"/>
              <a:t>Government Budget</a:t>
            </a:r>
          </a:p>
        </p:txBody>
      </p:sp>
      <p:sp>
        <p:nvSpPr>
          <p:cNvPr id="11" name="TextBox 10">
            <a:extLst>
              <a:ext uri="{FF2B5EF4-FFF2-40B4-BE49-F238E27FC236}">
                <a16:creationId xmlns:a16="http://schemas.microsoft.com/office/drawing/2014/main" id="{8A9E5DED-E122-E2A4-8F1A-35017CA0ADAE}"/>
              </a:ext>
            </a:extLst>
          </p:cNvPr>
          <p:cNvSpPr txBox="1"/>
          <p:nvPr/>
        </p:nvSpPr>
        <p:spPr>
          <a:xfrm>
            <a:off x="9259229" y="4605454"/>
            <a:ext cx="1605776" cy="369332"/>
          </a:xfrm>
          <a:prstGeom prst="rect">
            <a:avLst/>
          </a:prstGeom>
          <a:noFill/>
        </p:spPr>
        <p:txBody>
          <a:bodyPr wrap="square" rtlCol="0">
            <a:spAutoFit/>
          </a:bodyPr>
          <a:lstStyle/>
          <a:p>
            <a:r>
              <a:rPr lang="en-US" dirty="0"/>
              <a:t>AD</a:t>
            </a:r>
          </a:p>
        </p:txBody>
      </p:sp>
      <p:sp>
        <p:nvSpPr>
          <p:cNvPr id="12" name="TextBox 11">
            <a:extLst>
              <a:ext uri="{FF2B5EF4-FFF2-40B4-BE49-F238E27FC236}">
                <a16:creationId xmlns:a16="http://schemas.microsoft.com/office/drawing/2014/main" id="{C1644BB3-9FDF-0879-EDB5-41A655EB2585}"/>
              </a:ext>
            </a:extLst>
          </p:cNvPr>
          <p:cNvSpPr txBox="1"/>
          <p:nvPr/>
        </p:nvSpPr>
        <p:spPr>
          <a:xfrm>
            <a:off x="1326995" y="5396752"/>
            <a:ext cx="4293220" cy="1200329"/>
          </a:xfrm>
          <a:prstGeom prst="rect">
            <a:avLst/>
          </a:prstGeom>
          <a:noFill/>
        </p:spPr>
        <p:txBody>
          <a:bodyPr wrap="square" rtlCol="0">
            <a:spAutoFit/>
          </a:bodyPr>
          <a:lstStyle/>
          <a:p>
            <a:r>
              <a:rPr lang="en-US" dirty="0"/>
              <a:t>When the government budget moves toward surplus (positive direction), the Fiscal Policy will be contractionary so AD decreases. </a:t>
            </a:r>
          </a:p>
        </p:txBody>
      </p:sp>
      <p:sp>
        <p:nvSpPr>
          <p:cNvPr id="13" name="TextBox 12">
            <a:extLst>
              <a:ext uri="{FF2B5EF4-FFF2-40B4-BE49-F238E27FC236}">
                <a16:creationId xmlns:a16="http://schemas.microsoft.com/office/drawing/2014/main" id="{83590E6C-BC05-95A4-C253-2175457D3455}"/>
              </a:ext>
            </a:extLst>
          </p:cNvPr>
          <p:cNvSpPr txBox="1"/>
          <p:nvPr/>
        </p:nvSpPr>
        <p:spPr>
          <a:xfrm>
            <a:off x="7112619" y="5288391"/>
            <a:ext cx="4293220" cy="1200329"/>
          </a:xfrm>
          <a:prstGeom prst="rect">
            <a:avLst/>
          </a:prstGeom>
          <a:noFill/>
        </p:spPr>
        <p:txBody>
          <a:bodyPr wrap="square" rtlCol="0">
            <a:spAutoFit/>
          </a:bodyPr>
          <a:lstStyle/>
          <a:p>
            <a:r>
              <a:rPr lang="en-US" dirty="0"/>
              <a:t>When the government budget moves toward deficit (negative direction), the Fiscal Policy will be expansionary so AD increases. </a:t>
            </a:r>
          </a:p>
        </p:txBody>
      </p:sp>
    </p:spTree>
    <p:extLst>
      <p:ext uri="{BB962C8B-B14F-4D97-AF65-F5344CB8AC3E}">
        <p14:creationId xmlns:p14="http://schemas.microsoft.com/office/powerpoint/2010/main" val="267265014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90A8B-179D-3D79-58EB-4532DFAD650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F54989E-A973-EE34-CA3C-CC5D479CE881}"/>
              </a:ext>
            </a:extLst>
          </p:cNvPr>
          <p:cNvSpPr>
            <a:spLocks noGrp="1"/>
          </p:cNvSpPr>
          <p:nvPr>
            <p:ph idx="1"/>
          </p:nvPr>
        </p:nvSpPr>
        <p:spPr/>
        <p:txBody>
          <a:bodyPr/>
          <a:lstStyle/>
          <a:p>
            <a:r>
              <a:rPr lang="en-US" dirty="0"/>
              <a:t>What is the relationship between the government budget and the type of fiscal policy?</a:t>
            </a:r>
          </a:p>
          <a:p>
            <a:r>
              <a:rPr lang="en-US" dirty="0">
                <a:solidFill>
                  <a:srgbClr val="FF0000"/>
                </a:solidFill>
              </a:rPr>
              <a:t>Opposite.</a:t>
            </a:r>
          </a:p>
          <a:p>
            <a:r>
              <a:rPr lang="en-US" dirty="0">
                <a:solidFill>
                  <a:srgbClr val="FF0000"/>
                </a:solidFill>
              </a:rPr>
              <a:t>A budget surplus (Gov money goes up) -&gt; contractionary FP (AD goes down)</a:t>
            </a:r>
          </a:p>
          <a:p>
            <a:r>
              <a:rPr lang="en-US" dirty="0">
                <a:solidFill>
                  <a:srgbClr val="FF0000"/>
                </a:solidFill>
              </a:rPr>
              <a:t>A budget deficit (Gov money goes down) -&gt; expansionary FP (AD goes up)</a:t>
            </a:r>
          </a:p>
          <a:p>
            <a:endParaRPr lang="en-US" dirty="0"/>
          </a:p>
        </p:txBody>
      </p:sp>
    </p:spTree>
    <p:extLst>
      <p:ext uri="{BB962C8B-B14F-4D97-AF65-F5344CB8AC3E}">
        <p14:creationId xmlns:p14="http://schemas.microsoft.com/office/powerpoint/2010/main" val="251791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Budget Summary</a:t>
            </a:r>
          </a:p>
        </p:txBody>
      </p:sp>
      <p:graphicFrame>
        <p:nvGraphicFramePr>
          <p:cNvPr id="4" name="Content Placeholder 3"/>
          <p:cNvGraphicFramePr>
            <a:graphicFrameLocks noGrp="1"/>
          </p:cNvGraphicFramePr>
          <p:nvPr>
            <p:ph idx="1"/>
          </p:nvPr>
        </p:nvGraphicFramePr>
        <p:xfrm>
          <a:off x="285703" y="1690688"/>
          <a:ext cx="9763905" cy="3884553"/>
        </p:xfrm>
        <a:graphic>
          <a:graphicData uri="http://schemas.openxmlformats.org/drawingml/2006/table">
            <a:tbl>
              <a:tblPr firstRow="1" bandRow="1">
                <a:tableStyleId>{5C22544A-7EE6-4342-B048-85BDC9FD1C3A}</a:tableStyleId>
              </a:tblPr>
              <a:tblGrid>
                <a:gridCol w="3167587">
                  <a:extLst>
                    <a:ext uri="{9D8B030D-6E8A-4147-A177-3AD203B41FA5}">
                      <a16:colId xmlns:a16="http://schemas.microsoft.com/office/drawing/2014/main" val="2812896125"/>
                    </a:ext>
                  </a:extLst>
                </a:gridCol>
                <a:gridCol w="1326120">
                  <a:extLst>
                    <a:ext uri="{9D8B030D-6E8A-4147-A177-3AD203B41FA5}">
                      <a16:colId xmlns:a16="http://schemas.microsoft.com/office/drawing/2014/main" val="970825363"/>
                    </a:ext>
                  </a:extLst>
                </a:gridCol>
                <a:gridCol w="3168400">
                  <a:extLst>
                    <a:ext uri="{9D8B030D-6E8A-4147-A177-3AD203B41FA5}">
                      <a16:colId xmlns:a16="http://schemas.microsoft.com/office/drawing/2014/main" val="1242076516"/>
                    </a:ext>
                  </a:extLst>
                </a:gridCol>
                <a:gridCol w="2101798">
                  <a:extLst>
                    <a:ext uri="{9D8B030D-6E8A-4147-A177-3AD203B41FA5}">
                      <a16:colId xmlns:a16="http://schemas.microsoft.com/office/drawing/2014/main" val="3146159301"/>
                    </a:ext>
                  </a:extLst>
                </a:gridCol>
              </a:tblGrid>
              <a:tr h="956904">
                <a:tc>
                  <a:txBody>
                    <a:bodyPr/>
                    <a:lstStyle/>
                    <a:p>
                      <a:endParaRPr lang="en-AU" dirty="0"/>
                    </a:p>
                  </a:txBody>
                  <a:tcPr/>
                </a:tc>
                <a:tc>
                  <a:txBody>
                    <a:bodyPr/>
                    <a:lstStyle/>
                    <a:p>
                      <a:r>
                        <a:rPr lang="en-AU" dirty="0"/>
                        <a:t>+/-</a:t>
                      </a:r>
                    </a:p>
                  </a:txBody>
                  <a:tcPr/>
                </a:tc>
                <a:tc>
                  <a:txBody>
                    <a:bodyPr/>
                    <a:lstStyle/>
                    <a:p>
                      <a:r>
                        <a:rPr lang="en-AU" dirty="0"/>
                        <a:t>Definition</a:t>
                      </a:r>
                    </a:p>
                  </a:txBody>
                  <a:tcPr/>
                </a:tc>
                <a:tc>
                  <a:txBody>
                    <a:bodyPr/>
                    <a:lstStyle/>
                    <a:p>
                      <a:r>
                        <a:rPr lang="en-AU" dirty="0"/>
                        <a:t>Type of </a:t>
                      </a:r>
                      <a:r>
                        <a:rPr lang="en-AU" baseline="0" dirty="0"/>
                        <a:t>Fiscal Policy</a:t>
                      </a:r>
                      <a:endParaRPr lang="en-AU" dirty="0"/>
                    </a:p>
                  </a:txBody>
                  <a:tcPr/>
                </a:tc>
                <a:extLst>
                  <a:ext uri="{0D108BD9-81ED-4DB2-BD59-A6C34878D82A}">
                    <a16:rowId xmlns:a16="http://schemas.microsoft.com/office/drawing/2014/main" val="3925613961"/>
                  </a:ext>
                </a:extLst>
              </a:tr>
              <a:tr h="824529">
                <a:tc>
                  <a:txBody>
                    <a:bodyPr/>
                    <a:lstStyle/>
                    <a:p>
                      <a:r>
                        <a:rPr lang="en-AU" dirty="0"/>
                        <a:t>Balanced</a:t>
                      </a:r>
                      <a:r>
                        <a:rPr lang="en-AU" baseline="0" dirty="0"/>
                        <a:t> Budget</a:t>
                      </a:r>
                      <a:endParaRPr lang="en-AU" dirty="0"/>
                    </a:p>
                  </a:txBody>
                  <a:tcPr/>
                </a:tc>
                <a:tc>
                  <a:txBody>
                    <a:bodyPr/>
                    <a:lstStyle/>
                    <a:p>
                      <a:endParaRPr lang="en-AU" sz="4000" dirty="0"/>
                    </a:p>
                  </a:txBody>
                  <a:tcPr/>
                </a:tc>
                <a:tc>
                  <a:txBody>
                    <a:bodyPr/>
                    <a:lstStyle/>
                    <a:p>
                      <a:r>
                        <a:rPr lang="en-AU" sz="1800" dirty="0"/>
                        <a:t>Tax = Government Expenditure</a:t>
                      </a:r>
                      <a:endParaRPr lang="en-AU" dirty="0"/>
                    </a:p>
                  </a:txBody>
                  <a:tcPr/>
                </a:tc>
                <a:tc>
                  <a:txBody>
                    <a:bodyPr/>
                    <a:lstStyle/>
                    <a:p>
                      <a:r>
                        <a:rPr lang="en-AU" dirty="0"/>
                        <a:t>Neutral FP</a:t>
                      </a:r>
                    </a:p>
                  </a:txBody>
                  <a:tcPr/>
                </a:tc>
                <a:extLst>
                  <a:ext uri="{0D108BD9-81ED-4DB2-BD59-A6C34878D82A}">
                    <a16:rowId xmlns:a16="http://schemas.microsoft.com/office/drawing/2014/main" val="3123221077"/>
                  </a:ext>
                </a:extLst>
              </a:tr>
              <a:tr h="824529">
                <a:tc>
                  <a:txBody>
                    <a:bodyPr/>
                    <a:lstStyle/>
                    <a:p>
                      <a:r>
                        <a:rPr lang="en-AU" dirty="0">
                          <a:solidFill>
                            <a:srgbClr val="FF0000"/>
                          </a:solidFill>
                        </a:rPr>
                        <a:t>Budget Deficit</a:t>
                      </a:r>
                    </a:p>
                  </a:txBody>
                  <a:tcPr/>
                </a:tc>
                <a:tc>
                  <a:txBody>
                    <a:bodyPr/>
                    <a:lstStyle/>
                    <a:p>
                      <a:r>
                        <a:rPr lang="en-AU" sz="4000" dirty="0">
                          <a:solidFill>
                            <a:srgbClr val="FF0000"/>
                          </a:solidFill>
                        </a:rPr>
                        <a:t>-</a:t>
                      </a:r>
                    </a:p>
                  </a:txBody>
                  <a:tcPr/>
                </a:tc>
                <a:tc>
                  <a:txBody>
                    <a:bodyPr/>
                    <a:lstStyle/>
                    <a:p>
                      <a:r>
                        <a:rPr lang="en-AU" sz="1800" dirty="0"/>
                        <a:t>Tax &lt; Government Expenditure</a:t>
                      </a:r>
                      <a:endParaRPr lang="en-AU" dirty="0"/>
                    </a:p>
                  </a:txBody>
                  <a:tcPr/>
                </a:tc>
                <a:tc>
                  <a:txBody>
                    <a:bodyPr/>
                    <a:lstStyle/>
                    <a:p>
                      <a:r>
                        <a:rPr lang="en-AU" baseline="0" dirty="0"/>
                        <a:t>Expansionary FP (↓</a:t>
                      </a:r>
                      <a:r>
                        <a:rPr lang="en-AU" baseline="0" dirty="0" err="1"/>
                        <a:t>Tax↑Gov</a:t>
                      </a:r>
                      <a:r>
                        <a:rPr lang="en-AU" baseline="0" dirty="0"/>
                        <a:t> expenditure)</a:t>
                      </a:r>
                    </a:p>
                  </a:txBody>
                  <a:tcPr/>
                </a:tc>
                <a:extLst>
                  <a:ext uri="{0D108BD9-81ED-4DB2-BD59-A6C34878D82A}">
                    <a16:rowId xmlns:a16="http://schemas.microsoft.com/office/drawing/2014/main" val="1368670207"/>
                  </a:ext>
                </a:extLst>
              </a:tr>
              <a:tr h="824529">
                <a:tc>
                  <a:txBody>
                    <a:bodyPr/>
                    <a:lstStyle/>
                    <a:p>
                      <a:r>
                        <a:rPr lang="en-AU" dirty="0">
                          <a:solidFill>
                            <a:srgbClr val="00B050"/>
                          </a:solidFill>
                        </a:rPr>
                        <a:t>Budget Surplus</a:t>
                      </a:r>
                    </a:p>
                  </a:txBody>
                  <a:tcPr/>
                </a:tc>
                <a:tc>
                  <a:txBody>
                    <a:bodyPr/>
                    <a:lstStyle/>
                    <a:p>
                      <a:r>
                        <a:rPr lang="en-AU" sz="4000" dirty="0">
                          <a:solidFill>
                            <a:srgbClr val="00B050"/>
                          </a:solidFill>
                        </a:rPr>
                        <a:t>+</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AU" sz="2000" dirty="0"/>
                        <a:t>Tax &gt; Government Expenditure</a:t>
                      </a:r>
                    </a:p>
                    <a:p>
                      <a:endParaRPr lang="en-A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Contractionary FP</a:t>
                      </a:r>
                      <a:r>
                        <a:rPr lang="en-AU" baseline="0" dirty="0"/>
                        <a:t>(↑</a:t>
                      </a:r>
                      <a:r>
                        <a:rPr lang="en-AU" baseline="0" dirty="0" err="1"/>
                        <a:t>Tax↓Gov</a:t>
                      </a:r>
                      <a:r>
                        <a:rPr lang="en-AU" baseline="0" dirty="0"/>
                        <a:t> expenditure)</a:t>
                      </a:r>
                    </a:p>
                    <a:p>
                      <a:endParaRPr lang="en-AU" dirty="0"/>
                    </a:p>
                  </a:txBody>
                  <a:tcPr/>
                </a:tc>
                <a:extLst>
                  <a:ext uri="{0D108BD9-81ED-4DB2-BD59-A6C34878D82A}">
                    <a16:rowId xmlns:a16="http://schemas.microsoft.com/office/drawing/2014/main" val="2875807764"/>
                  </a:ext>
                </a:extLst>
              </a:tr>
            </a:tbl>
          </a:graphicData>
        </a:graphic>
      </p:graphicFrame>
    </p:spTree>
    <p:extLst>
      <p:ext uri="{BB962C8B-B14F-4D97-AF65-F5344CB8AC3E}">
        <p14:creationId xmlns:p14="http://schemas.microsoft.com/office/powerpoint/2010/main" val="729711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9" name="Picture 8"/>
          <p:cNvPicPr/>
          <p:nvPr/>
        </p:nvPicPr>
        <p:blipFill>
          <a:blip r:embed="rId2"/>
          <a:stretch>
            <a:fillRect/>
          </a:stretch>
        </p:blipFill>
        <p:spPr>
          <a:xfrm>
            <a:off x="368544" y="145072"/>
            <a:ext cx="6199310" cy="5631473"/>
          </a:xfrm>
          <a:prstGeom prst="rect">
            <a:avLst/>
          </a:prstGeom>
        </p:spPr>
      </p:pic>
      <p:sp>
        <p:nvSpPr>
          <p:cNvPr id="11" name="Content Placeholder 2"/>
          <p:cNvSpPr txBox="1">
            <a:spLocks/>
          </p:cNvSpPr>
          <p:nvPr/>
        </p:nvSpPr>
        <p:spPr>
          <a:xfrm>
            <a:off x="6096000" y="1938336"/>
            <a:ext cx="5542084" cy="38382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solidFill>
                  <a:srgbClr val="FF0000"/>
                </a:solidFill>
              </a:rPr>
              <a:t>Answer A</a:t>
            </a:r>
          </a:p>
        </p:txBody>
      </p:sp>
    </p:spTree>
    <p:extLst>
      <p:ext uri="{BB962C8B-B14F-4D97-AF65-F5344CB8AC3E}">
        <p14:creationId xmlns:p14="http://schemas.microsoft.com/office/powerpoint/2010/main" val="219464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2787" y="295626"/>
            <a:ext cx="6086297" cy="852950"/>
          </a:xfrm>
        </p:spPr>
        <p:txBody>
          <a:bodyPr>
            <a:normAutofit fontScale="90000"/>
          </a:bodyPr>
          <a:lstStyle/>
          <a:p>
            <a:r>
              <a:rPr lang="en-AU" dirty="0"/>
              <a:t>Government Budgets Summary</a:t>
            </a:r>
          </a:p>
        </p:txBody>
      </p:sp>
      <p:sp>
        <p:nvSpPr>
          <p:cNvPr id="5" name="Content Placeholder 4"/>
          <p:cNvSpPr>
            <a:spLocks noGrp="1"/>
          </p:cNvSpPr>
          <p:nvPr>
            <p:ph idx="1"/>
          </p:nvPr>
        </p:nvSpPr>
        <p:spPr>
          <a:xfrm>
            <a:off x="265471" y="1359567"/>
            <a:ext cx="6243613" cy="5414211"/>
          </a:xfrm>
          <a:solidFill>
            <a:schemeClr val="tx2">
              <a:lumMod val="20000"/>
              <a:lumOff val="80000"/>
            </a:schemeClr>
          </a:solidFill>
        </p:spPr>
        <p:txBody>
          <a:bodyPr>
            <a:noAutofit/>
          </a:bodyPr>
          <a:lstStyle/>
          <a:p>
            <a:r>
              <a:rPr lang="en-AU" sz="3200" dirty="0"/>
              <a:t>The </a:t>
            </a:r>
            <a:r>
              <a:rPr lang="en-AU" sz="3200" dirty="0">
                <a:solidFill>
                  <a:srgbClr val="00B050"/>
                </a:solidFill>
              </a:rPr>
              <a:t>government budget </a:t>
            </a:r>
            <a:r>
              <a:rPr lang="en-AU" sz="3200" dirty="0"/>
              <a:t>is a </a:t>
            </a:r>
            <a:r>
              <a:rPr lang="en-AU" sz="3200" dirty="0">
                <a:solidFill>
                  <a:srgbClr val="00B050"/>
                </a:solidFill>
              </a:rPr>
              <a:t>plan for government expenditure and tax </a:t>
            </a:r>
            <a:r>
              <a:rPr lang="en-AU" sz="3200" dirty="0"/>
              <a:t>and can fall into three categories: </a:t>
            </a:r>
          </a:p>
          <a:p>
            <a:pPr lvl="1"/>
            <a:r>
              <a:rPr lang="en-AU" sz="2800" b="1" dirty="0"/>
              <a:t>Balanced Budget</a:t>
            </a:r>
            <a:r>
              <a:rPr lang="en-AU" sz="2800" dirty="0"/>
              <a:t>: Tax = Government Expenditure</a:t>
            </a:r>
          </a:p>
          <a:p>
            <a:pPr lvl="1"/>
            <a:r>
              <a:rPr lang="en-AU" sz="2800" b="1" dirty="0"/>
              <a:t>Budget Deficit</a:t>
            </a:r>
            <a:r>
              <a:rPr lang="en-AU" sz="2800" dirty="0"/>
              <a:t>: Tax &lt; Government Expenditure</a:t>
            </a:r>
          </a:p>
          <a:p>
            <a:pPr lvl="2"/>
            <a:r>
              <a:rPr lang="en-AU" sz="2400" dirty="0"/>
              <a:t>Government must borrow money or use saved money</a:t>
            </a:r>
          </a:p>
          <a:p>
            <a:pPr lvl="1"/>
            <a:r>
              <a:rPr lang="en-AU" sz="2800" b="1" dirty="0"/>
              <a:t>Budget Surplus</a:t>
            </a:r>
            <a:r>
              <a:rPr lang="en-AU" sz="2800" dirty="0"/>
              <a:t>: Tax &gt; Government Expenditure</a:t>
            </a:r>
          </a:p>
          <a:p>
            <a:pPr lvl="2"/>
            <a:r>
              <a:rPr lang="en-AU" sz="2400" dirty="0"/>
              <a:t>Government saves money</a:t>
            </a:r>
          </a:p>
        </p:txBody>
      </p:sp>
      <p:sp>
        <p:nvSpPr>
          <p:cNvPr id="3" name="TextBox 2"/>
          <p:cNvSpPr txBox="1"/>
          <p:nvPr/>
        </p:nvSpPr>
        <p:spPr>
          <a:xfrm>
            <a:off x="7493982" y="4253131"/>
            <a:ext cx="3387214" cy="461665"/>
          </a:xfrm>
          <a:prstGeom prst="rect">
            <a:avLst/>
          </a:prstGeom>
          <a:solidFill>
            <a:srgbClr val="FFFF00"/>
          </a:solidFill>
        </p:spPr>
        <p:txBody>
          <a:bodyPr wrap="square" rtlCol="0">
            <a:spAutoFit/>
          </a:bodyPr>
          <a:lstStyle/>
          <a:p>
            <a:r>
              <a:rPr lang="en-AU" sz="2400" b="1" dirty="0"/>
              <a:t>Budget Deficit Spending</a:t>
            </a:r>
          </a:p>
        </p:txBody>
      </p:sp>
      <p:sp>
        <p:nvSpPr>
          <p:cNvPr id="6" name="Right Arrow 5"/>
          <p:cNvSpPr/>
          <p:nvPr/>
        </p:nvSpPr>
        <p:spPr>
          <a:xfrm>
            <a:off x="4654097" y="4388601"/>
            <a:ext cx="2709229" cy="266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p:cNvPicPr>
            <a:picLocks noChangeAspect="1"/>
          </p:cNvPicPr>
          <p:nvPr/>
        </p:nvPicPr>
        <p:blipFill>
          <a:blip r:embed="rId2"/>
          <a:stretch>
            <a:fillRect/>
          </a:stretch>
        </p:blipFill>
        <p:spPr>
          <a:xfrm>
            <a:off x="7830288" y="4788483"/>
            <a:ext cx="1987480" cy="1686347"/>
          </a:xfrm>
          <a:prstGeom prst="rect">
            <a:avLst/>
          </a:prstGeom>
        </p:spPr>
      </p:pic>
      <p:sp>
        <p:nvSpPr>
          <p:cNvPr id="12" name="TextBox 11"/>
          <p:cNvSpPr txBox="1"/>
          <p:nvPr/>
        </p:nvSpPr>
        <p:spPr>
          <a:xfrm>
            <a:off x="9845086" y="4969936"/>
            <a:ext cx="2346914" cy="1323439"/>
          </a:xfrm>
          <a:prstGeom prst="rect">
            <a:avLst/>
          </a:prstGeom>
          <a:noFill/>
        </p:spPr>
        <p:txBody>
          <a:bodyPr wrap="square" rtlCol="0">
            <a:spAutoFit/>
          </a:bodyPr>
          <a:lstStyle/>
          <a:p>
            <a:r>
              <a:rPr lang="en-AU" sz="1600" dirty="0"/>
              <a:t>When government spends, it has to come from somewhere – either tax or government borrowing.</a:t>
            </a:r>
          </a:p>
        </p:txBody>
      </p:sp>
      <p:sp>
        <p:nvSpPr>
          <p:cNvPr id="9" name="TextBox 8"/>
          <p:cNvSpPr txBox="1"/>
          <p:nvPr/>
        </p:nvSpPr>
        <p:spPr>
          <a:xfrm>
            <a:off x="6785812" y="818147"/>
            <a:ext cx="5017168" cy="2893100"/>
          </a:xfrm>
          <a:prstGeom prst="rect">
            <a:avLst/>
          </a:prstGeom>
          <a:solidFill>
            <a:schemeClr val="accent4">
              <a:lumMod val="20000"/>
              <a:lumOff val="80000"/>
            </a:schemeClr>
          </a:solidFill>
        </p:spPr>
        <p:txBody>
          <a:bodyPr wrap="square" rtlCol="0">
            <a:spAutoFit/>
          </a:bodyPr>
          <a:lstStyle/>
          <a:p>
            <a:pPr marL="285750" indent="-285750">
              <a:buFont typeface="Arial" panose="020B0604020202020204" pitchFamily="34" charset="0"/>
              <a:buChar char="•"/>
            </a:pPr>
            <a:r>
              <a:rPr lang="en-US" sz="2000" b="1" u="sng" dirty="0" err="1"/>
              <a:t>Gov</a:t>
            </a:r>
            <a:r>
              <a:rPr lang="en-US" sz="2000" b="1" u="sng" dirty="0"/>
              <a:t> Budgets and Fiscal Policy</a:t>
            </a:r>
          </a:p>
          <a:p>
            <a:pPr marL="285750" indent="-285750">
              <a:buFont typeface="Arial" panose="020B0604020202020204" pitchFamily="34" charset="0"/>
              <a:buChar char="•"/>
            </a:pPr>
            <a:r>
              <a:rPr lang="en-US" b="1" dirty="0"/>
              <a:t>Balanced budget </a:t>
            </a:r>
            <a:r>
              <a:rPr lang="en-US" dirty="0"/>
              <a:t>= neutral fiscal policy</a:t>
            </a:r>
          </a:p>
          <a:p>
            <a:pPr marL="285750" indent="-285750">
              <a:buFont typeface="Arial" panose="020B0604020202020204" pitchFamily="34" charset="0"/>
              <a:buChar char="•"/>
            </a:pPr>
            <a:r>
              <a:rPr lang="en-US" b="1" dirty="0">
                <a:solidFill>
                  <a:srgbClr val="00B0F0"/>
                </a:solidFill>
              </a:rPr>
              <a:t>Budget deficit</a:t>
            </a:r>
          </a:p>
          <a:p>
            <a:pPr marL="742950" lvl="1" indent="-285750">
              <a:buFont typeface="Arial" panose="020B0604020202020204" pitchFamily="34" charset="0"/>
              <a:buChar char="•"/>
            </a:pPr>
            <a:r>
              <a:rPr lang="en-US" dirty="0"/>
              <a:t>↓Tax</a:t>
            </a:r>
          </a:p>
          <a:p>
            <a:pPr marL="742950" lvl="1" indent="-285750">
              <a:buFont typeface="Arial" panose="020B0604020202020204" pitchFamily="34" charset="0"/>
              <a:buChar char="•"/>
            </a:pPr>
            <a:r>
              <a:rPr lang="en-US" dirty="0"/>
              <a:t>↑</a:t>
            </a:r>
            <a:r>
              <a:rPr lang="en-US" dirty="0" err="1"/>
              <a:t>Gov</a:t>
            </a:r>
            <a:r>
              <a:rPr lang="en-US" dirty="0"/>
              <a:t> expenditure</a:t>
            </a:r>
          </a:p>
          <a:p>
            <a:pPr marL="742950" lvl="1" indent="-285750">
              <a:buFont typeface="Arial" panose="020B0604020202020204" pitchFamily="34" charset="0"/>
              <a:buChar char="•"/>
            </a:pPr>
            <a:r>
              <a:rPr lang="en-US" dirty="0"/>
              <a:t>Therefore, </a:t>
            </a:r>
            <a:r>
              <a:rPr lang="en-US" dirty="0">
                <a:solidFill>
                  <a:srgbClr val="00B0F0"/>
                </a:solidFill>
              </a:rPr>
              <a:t>Expansionary FP</a:t>
            </a:r>
          </a:p>
          <a:p>
            <a:pPr marL="285750" indent="-285750">
              <a:buFont typeface="Arial" panose="020B0604020202020204" pitchFamily="34" charset="0"/>
              <a:buChar char="•"/>
            </a:pPr>
            <a:r>
              <a:rPr lang="en-US" b="1" dirty="0">
                <a:solidFill>
                  <a:srgbClr val="00B050"/>
                </a:solidFill>
              </a:rPr>
              <a:t>Budget deficit</a:t>
            </a:r>
          </a:p>
          <a:p>
            <a:pPr marL="742950" lvl="1" indent="-285750">
              <a:buFont typeface="Arial" panose="020B0604020202020204" pitchFamily="34" charset="0"/>
              <a:buChar char="•"/>
            </a:pPr>
            <a:r>
              <a:rPr lang="en-US" dirty="0"/>
              <a:t> ↑Tax</a:t>
            </a:r>
          </a:p>
          <a:p>
            <a:pPr marL="285750" indent="-285750">
              <a:buFont typeface="Arial" panose="020B0604020202020204" pitchFamily="34" charset="0"/>
              <a:buChar char="•"/>
            </a:pPr>
            <a:r>
              <a:rPr lang="en-US" dirty="0"/>
              <a:t> 	↓</a:t>
            </a:r>
            <a:r>
              <a:rPr lang="en-US" dirty="0" err="1"/>
              <a:t>Gov</a:t>
            </a:r>
            <a:r>
              <a:rPr lang="en-US" dirty="0"/>
              <a:t> expenditure</a:t>
            </a:r>
          </a:p>
          <a:p>
            <a:pPr marL="742950" lvl="1" indent="-285750">
              <a:buFont typeface="Arial" panose="020B0604020202020204" pitchFamily="34" charset="0"/>
              <a:buChar char="•"/>
            </a:pPr>
            <a:r>
              <a:rPr lang="en-US" dirty="0"/>
              <a:t>Therefore, </a:t>
            </a:r>
            <a:r>
              <a:rPr lang="en-US" dirty="0">
                <a:solidFill>
                  <a:srgbClr val="00B050"/>
                </a:solidFill>
              </a:rPr>
              <a:t>Contractionary FP</a:t>
            </a:r>
          </a:p>
        </p:txBody>
      </p:sp>
      <p:sp>
        <p:nvSpPr>
          <p:cNvPr id="13" name="TextBox 12"/>
          <p:cNvSpPr txBox="1"/>
          <p:nvPr/>
        </p:nvSpPr>
        <p:spPr>
          <a:xfrm>
            <a:off x="6795459" y="175063"/>
            <a:ext cx="4223084" cy="738664"/>
          </a:xfrm>
          <a:prstGeom prst="rect">
            <a:avLst/>
          </a:prstGeom>
          <a:solidFill>
            <a:srgbClr val="FFFF00"/>
          </a:solidFill>
        </p:spPr>
        <p:txBody>
          <a:bodyPr wrap="square" rtlCol="0">
            <a:spAutoFit/>
          </a:bodyPr>
          <a:lstStyle/>
          <a:p>
            <a:r>
              <a:rPr lang="en-US" sz="1400" dirty="0">
                <a:solidFill>
                  <a:srgbClr val="FF0000"/>
                </a:solidFill>
              </a:rPr>
              <a:t>Summary</a:t>
            </a:r>
          </a:p>
          <a:p>
            <a:r>
              <a:rPr lang="en-US" sz="1400" dirty="0">
                <a:solidFill>
                  <a:srgbClr val="FF0000"/>
                </a:solidFill>
              </a:rPr>
              <a:t>Budget deficits are associated with expansionary FP. </a:t>
            </a:r>
          </a:p>
          <a:p>
            <a:r>
              <a:rPr lang="en-US" sz="1400" dirty="0">
                <a:solidFill>
                  <a:srgbClr val="FF0000"/>
                </a:solidFill>
              </a:rPr>
              <a:t>Budget surpluses are associated with contractionary FP.  </a:t>
            </a:r>
          </a:p>
        </p:txBody>
      </p:sp>
    </p:spTree>
    <p:extLst>
      <p:ext uri="{BB962C8B-B14F-4D97-AF65-F5344CB8AC3E}">
        <p14:creationId xmlns:p14="http://schemas.microsoft.com/office/powerpoint/2010/main" val="112397662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Public Debt vs Public Savings</a:t>
            </a:r>
          </a:p>
        </p:txBody>
      </p:sp>
      <p:sp>
        <p:nvSpPr>
          <p:cNvPr id="3" name="Content Placeholder 2"/>
          <p:cNvSpPr>
            <a:spLocks noGrp="1"/>
          </p:cNvSpPr>
          <p:nvPr>
            <p:ph sz="half" idx="1"/>
          </p:nvPr>
        </p:nvSpPr>
        <p:spPr>
          <a:xfrm>
            <a:off x="609600" y="1690688"/>
            <a:ext cx="5181600" cy="4351338"/>
          </a:xfrm>
        </p:spPr>
        <p:txBody>
          <a:bodyPr/>
          <a:lstStyle/>
          <a:p>
            <a:r>
              <a:rPr lang="en-AU" dirty="0"/>
              <a:t>Public Debt = </a:t>
            </a:r>
            <a:r>
              <a:rPr lang="en-AU" dirty="0">
                <a:solidFill>
                  <a:srgbClr val="FF0000"/>
                </a:solidFill>
              </a:rPr>
              <a:t>negative</a:t>
            </a:r>
            <a:r>
              <a:rPr lang="en-AU" dirty="0"/>
              <a:t> amount</a:t>
            </a:r>
          </a:p>
          <a:p>
            <a:pPr lvl="1"/>
            <a:r>
              <a:rPr lang="en-AU" dirty="0"/>
              <a:t>The </a:t>
            </a:r>
            <a:r>
              <a:rPr lang="en-AU" dirty="0">
                <a:solidFill>
                  <a:srgbClr val="FF0000"/>
                </a:solidFill>
              </a:rPr>
              <a:t>government has borrowed money</a:t>
            </a:r>
            <a:r>
              <a:rPr lang="en-AU" dirty="0"/>
              <a:t> overall over a period of time.</a:t>
            </a:r>
          </a:p>
          <a:p>
            <a:pPr lvl="1"/>
            <a:r>
              <a:rPr lang="en-AU" dirty="0"/>
              <a:t>Public debt can also be thought of as ‘negative savings’</a:t>
            </a:r>
          </a:p>
        </p:txBody>
      </p:sp>
      <p:sp>
        <p:nvSpPr>
          <p:cNvPr id="4" name="Content Placeholder 3"/>
          <p:cNvSpPr>
            <a:spLocks noGrp="1"/>
          </p:cNvSpPr>
          <p:nvPr>
            <p:ph sz="half" idx="2"/>
          </p:nvPr>
        </p:nvSpPr>
        <p:spPr/>
        <p:txBody>
          <a:bodyPr/>
          <a:lstStyle/>
          <a:p>
            <a:r>
              <a:rPr lang="en-AU" dirty="0"/>
              <a:t>Public Savings = </a:t>
            </a:r>
            <a:r>
              <a:rPr lang="en-AU" dirty="0">
                <a:solidFill>
                  <a:srgbClr val="92D050"/>
                </a:solidFill>
              </a:rPr>
              <a:t>positive</a:t>
            </a:r>
            <a:r>
              <a:rPr lang="en-AU" dirty="0"/>
              <a:t> amount</a:t>
            </a:r>
          </a:p>
          <a:p>
            <a:pPr lvl="1"/>
            <a:r>
              <a:rPr lang="en-AU" dirty="0"/>
              <a:t>The </a:t>
            </a:r>
            <a:r>
              <a:rPr lang="en-AU" dirty="0">
                <a:solidFill>
                  <a:srgbClr val="92D050"/>
                </a:solidFill>
              </a:rPr>
              <a:t>government has saved money </a:t>
            </a:r>
            <a:r>
              <a:rPr lang="en-AU" dirty="0"/>
              <a:t>overall over a period of time</a:t>
            </a:r>
          </a:p>
          <a:p>
            <a:endParaRPr lang="en-AU" dirty="0"/>
          </a:p>
        </p:txBody>
      </p:sp>
      <p:pic>
        <p:nvPicPr>
          <p:cNvPr id="5" name="Picture 4"/>
          <p:cNvPicPr>
            <a:picLocks noChangeAspect="1"/>
          </p:cNvPicPr>
          <p:nvPr/>
        </p:nvPicPr>
        <p:blipFill>
          <a:blip r:embed="rId2"/>
          <a:stretch>
            <a:fillRect/>
          </a:stretch>
        </p:blipFill>
        <p:spPr>
          <a:xfrm>
            <a:off x="1108967" y="4101792"/>
            <a:ext cx="3324689" cy="2210108"/>
          </a:xfrm>
          <a:prstGeom prst="rect">
            <a:avLst/>
          </a:prstGeom>
        </p:spPr>
      </p:pic>
      <p:pic>
        <p:nvPicPr>
          <p:cNvPr id="6" name="Picture 5"/>
          <p:cNvPicPr>
            <a:picLocks noChangeAspect="1"/>
          </p:cNvPicPr>
          <p:nvPr/>
        </p:nvPicPr>
        <p:blipFill>
          <a:blip r:embed="rId3"/>
          <a:stretch>
            <a:fillRect/>
          </a:stretch>
        </p:blipFill>
        <p:spPr>
          <a:xfrm>
            <a:off x="7071934" y="3411359"/>
            <a:ext cx="3219899" cy="2210108"/>
          </a:xfrm>
          <a:prstGeom prst="rect">
            <a:avLst/>
          </a:prstGeom>
        </p:spPr>
      </p:pic>
    </p:spTree>
    <p:extLst>
      <p:ext uri="{BB962C8B-B14F-4D97-AF65-F5344CB8AC3E}">
        <p14:creationId xmlns:p14="http://schemas.microsoft.com/office/powerpoint/2010/main" val="361992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r>
              <a:rPr lang="en-AU" dirty="0"/>
              <a:t>Public debt means that the government has saved over a period of time or has borrowed over a period of time?</a:t>
            </a:r>
          </a:p>
          <a:p>
            <a:r>
              <a:rPr lang="en-AU" dirty="0">
                <a:solidFill>
                  <a:srgbClr val="FF0000"/>
                </a:solidFill>
              </a:rPr>
              <a:t>Borrowed. The amount that the government has saved is negative.</a:t>
            </a:r>
          </a:p>
          <a:p>
            <a:endParaRPr lang="en-AU" dirty="0"/>
          </a:p>
        </p:txBody>
      </p:sp>
    </p:spTree>
    <p:extLst>
      <p:ext uri="{BB962C8B-B14F-4D97-AF65-F5344CB8AC3E}">
        <p14:creationId xmlns:p14="http://schemas.microsoft.com/office/powerpoint/2010/main" val="152242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Stabilizers Revision</a:t>
            </a:r>
          </a:p>
        </p:txBody>
      </p:sp>
      <p:sp>
        <p:nvSpPr>
          <p:cNvPr id="3" name="Content Placeholder 2"/>
          <p:cNvSpPr>
            <a:spLocks noGrp="1"/>
          </p:cNvSpPr>
          <p:nvPr>
            <p:ph idx="1"/>
          </p:nvPr>
        </p:nvSpPr>
        <p:spPr>
          <a:xfrm>
            <a:off x="838198" y="1450067"/>
            <a:ext cx="10330543" cy="2305504"/>
          </a:xfrm>
        </p:spPr>
        <p:txBody>
          <a:bodyPr>
            <a:normAutofit lnSpcReduction="10000"/>
          </a:bodyPr>
          <a:lstStyle/>
          <a:p>
            <a:r>
              <a:rPr lang="en-US" dirty="0"/>
              <a:t>We have looked at how automatic stabilizers will change the government transfers and the tax during output gaps:</a:t>
            </a:r>
          </a:p>
          <a:p>
            <a:pPr lvl="1"/>
            <a:r>
              <a:rPr lang="en-US" dirty="0"/>
              <a:t>Negative output gap: ↓Incomes -&gt; ↓Tax, ↑</a:t>
            </a:r>
            <a:r>
              <a:rPr lang="en-US" dirty="0" err="1"/>
              <a:t>Gov</a:t>
            </a:r>
            <a:r>
              <a:rPr lang="en-US" dirty="0"/>
              <a:t> transfers -&gt; ↑AD</a:t>
            </a:r>
          </a:p>
          <a:p>
            <a:pPr lvl="1"/>
            <a:r>
              <a:rPr lang="en-US" dirty="0"/>
              <a:t>Positive output gap: ↑Incomes -&gt; ↑Tax, ↓</a:t>
            </a:r>
            <a:r>
              <a:rPr lang="en-US" dirty="0" err="1"/>
              <a:t>Gov</a:t>
            </a:r>
            <a:r>
              <a:rPr lang="en-US" dirty="0"/>
              <a:t> transfers -&gt; ↓AD</a:t>
            </a:r>
          </a:p>
          <a:p>
            <a:pPr lvl="1"/>
            <a:r>
              <a:rPr lang="en-US" dirty="0"/>
              <a:t>Long run equilibrium: Incomes same-&gt; Tax same, </a:t>
            </a:r>
            <a:r>
              <a:rPr lang="en-US" dirty="0" err="1"/>
              <a:t>Gov</a:t>
            </a:r>
            <a:r>
              <a:rPr lang="en-US" dirty="0"/>
              <a:t> transfers same -&gt; AD same</a:t>
            </a:r>
          </a:p>
          <a:p>
            <a:pPr lvl="1"/>
            <a:endParaRPr lang="en-US" dirty="0"/>
          </a:p>
          <a:p>
            <a:pPr lvl="1"/>
            <a:endParaRPr lang="en-US" dirty="0"/>
          </a:p>
        </p:txBody>
      </p:sp>
      <p:pic>
        <p:nvPicPr>
          <p:cNvPr id="5" name="Picture 4"/>
          <p:cNvPicPr>
            <a:picLocks noChangeAspect="1"/>
          </p:cNvPicPr>
          <p:nvPr/>
        </p:nvPicPr>
        <p:blipFill>
          <a:blip r:embed="rId2"/>
          <a:stretch>
            <a:fillRect/>
          </a:stretch>
        </p:blipFill>
        <p:spPr>
          <a:xfrm>
            <a:off x="1306988" y="4000500"/>
            <a:ext cx="9392961" cy="2610214"/>
          </a:xfrm>
          <a:prstGeom prst="rect">
            <a:avLst/>
          </a:prstGeom>
        </p:spPr>
      </p:pic>
      <p:sp>
        <p:nvSpPr>
          <p:cNvPr id="6" name="TextBox 5"/>
          <p:cNvSpPr txBox="1"/>
          <p:nvPr/>
        </p:nvSpPr>
        <p:spPr>
          <a:xfrm>
            <a:off x="7737988" y="221573"/>
            <a:ext cx="4204519" cy="1200329"/>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Automatic stabilizers are expansionary in a negative output gap and contractionary in a positive output gap)</a:t>
            </a:r>
          </a:p>
        </p:txBody>
      </p:sp>
    </p:spTree>
    <p:extLst>
      <p:ext uri="{BB962C8B-B14F-4D97-AF65-F5344CB8AC3E}">
        <p14:creationId xmlns:p14="http://schemas.microsoft.com/office/powerpoint/2010/main" val="138833211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Stabilizers and Government Budgets</a:t>
            </a:r>
          </a:p>
        </p:txBody>
      </p:sp>
      <p:sp>
        <p:nvSpPr>
          <p:cNvPr id="3" name="Content Placeholder 2"/>
          <p:cNvSpPr>
            <a:spLocks noGrp="1"/>
          </p:cNvSpPr>
          <p:nvPr>
            <p:ph idx="1"/>
          </p:nvPr>
        </p:nvSpPr>
        <p:spPr>
          <a:xfrm>
            <a:off x="6312876" y="1816660"/>
            <a:ext cx="5681899" cy="4351338"/>
          </a:xfrm>
        </p:spPr>
        <p:txBody>
          <a:bodyPr/>
          <a:lstStyle/>
          <a:p>
            <a:pPr lvl="1"/>
            <a:endParaRPr lang="en-US" dirty="0"/>
          </a:p>
          <a:p>
            <a:pPr lvl="1"/>
            <a:endParaRPr lang="en-US" dirty="0"/>
          </a:p>
          <a:p>
            <a:pPr lvl="1"/>
            <a:endParaRPr lang="en-US" dirty="0"/>
          </a:p>
          <a:p>
            <a:pPr lvl="1"/>
            <a:r>
              <a:rPr lang="en-US" dirty="0"/>
              <a:t>Decrease government budget (↓Tax, ↑</a:t>
            </a:r>
            <a:r>
              <a:rPr lang="en-US" dirty="0" err="1"/>
              <a:t>Gov</a:t>
            </a:r>
            <a:r>
              <a:rPr lang="en-US" dirty="0"/>
              <a:t> transfers)</a:t>
            </a:r>
          </a:p>
          <a:p>
            <a:pPr lvl="1"/>
            <a:r>
              <a:rPr lang="en-US" dirty="0"/>
              <a:t>Increase government budget (↑Tax, ↓</a:t>
            </a:r>
            <a:r>
              <a:rPr lang="en-US" dirty="0" err="1"/>
              <a:t>Gov</a:t>
            </a:r>
            <a:r>
              <a:rPr lang="en-US" dirty="0"/>
              <a:t> transfers)</a:t>
            </a:r>
          </a:p>
          <a:p>
            <a:pPr lvl="1"/>
            <a:endParaRPr lang="en-US" dirty="0"/>
          </a:p>
          <a:p>
            <a:pPr lvl="1"/>
            <a:r>
              <a:rPr lang="en-US" dirty="0"/>
              <a:t>Budget stays the same</a:t>
            </a:r>
          </a:p>
          <a:p>
            <a:pPr lvl="1"/>
            <a:endParaRPr lang="en-US" dirty="0"/>
          </a:p>
          <a:p>
            <a:pPr lvl="1"/>
            <a:endParaRPr lang="en-US" dirty="0"/>
          </a:p>
        </p:txBody>
      </p:sp>
      <p:sp>
        <p:nvSpPr>
          <p:cNvPr id="4" name="Content Placeholder 2"/>
          <p:cNvSpPr txBox="1">
            <a:spLocks/>
          </p:cNvSpPr>
          <p:nvPr/>
        </p:nvSpPr>
        <p:spPr>
          <a:xfrm>
            <a:off x="658906" y="1816660"/>
            <a:ext cx="576878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We will now look at how the automatic stabilizers affects the budget. </a:t>
            </a:r>
          </a:p>
          <a:p>
            <a:pPr lvl="1"/>
            <a:r>
              <a:rPr lang="en-US" dirty="0"/>
              <a:t>Negative output gap: ↓Incomes -&gt; ↓Tax, ↑</a:t>
            </a:r>
            <a:r>
              <a:rPr lang="en-US" dirty="0" err="1"/>
              <a:t>Gov</a:t>
            </a:r>
            <a:r>
              <a:rPr lang="en-US" dirty="0"/>
              <a:t> transfers -&gt; ↑AD</a:t>
            </a:r>
          </a:p>
          <a:p>
            <a:pPr lvl="1"/>
            <a:r>
              <a:rPr lang="en-US" dirty="0"/>
              <a:t>Positive output gap: ↑Incomes -&gt; ↑Tax, ↓</a:t>
            </a:r>
            <a:r>
              <a:rPr lang="en-US" dirty="0" err="1"/>
              <a:t>Gov</a:t>
            </a:r>
            <a:r>
              <a:rPr lang="en-US" dirty="0"/>
              <a:t> transfers -&gt; ↓AD</a:t>
            </a:r>
          </a:p>
          <a:p>
            <a:pPr lvl="1"/>
            <a:r>
              <a:rPr lang="en-US" dirty="0"/>
              <a:t>Long run equilibrium: Incomes same-&gt; Tax same, </a:t>
            </a:r>
            <a:r>
              <a:rPr lang="en-US" dirty="0" err="1"/>
              <a:t>Gov</a:t>
            </a:r>
            <a:r>
              <a:rPr lang="en-US" dirty="0"/>
              <a:t> transfers same -&gt; AD same</a:t>
            </a:r>
          </a:p>
          <a:p>
            <a:pPr lvl="1"/>
            <a:endParaRPr lang="en-US" dirty="0"/>
          </a:p>
          <a:p>
            <a:pPr lvl="1"/>
            <a:endParaRPr lang="en-US" dirty="0"/>
          </a:p>
        </p:txBody>
      </p:sp>
      <p:sp>
        <p:nvSpPr>
          <p:cNvPr id="5" name="Right Arrow 4"/>
          <p:cNvSpPr/>
          <p:nvPr/>
        </p:nvSpPr>
        <p:spPr>
          <a:xfrm>
            <a:off x="5799561" y="3191608"/>
            <a:ext cx="852854" cy="44840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5783011" y="3768125"/>
            <a:ext cx="852854" cy="448408"/>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5879208" y="4743857"/>
            <a:ext cx="852854" cy="4484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395491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In a negative output gap, what will naturally happen to the government budget as a result of the automatic stabilizers?</a:t>
            </a:r>
          </a:p>
          <a:p>
            <a:r>
              <a:rPr lang="en-US" dirty="0">
                <a:solidFill>
                  <a:srgbClr val="FF0000"/>
                </a:solidFill>
              </a:rPr>
              <a:t>Tax will decrease, government transfers will increase.</a:t>
            </a:r>
          </a:p>
          <a:p>
            <a:r>
              <a:rPr lang="en-US" dirty="0">
                <a:solidFill>
                  <a:srgbClr val="FF0000"/>
                </a:solidFill>
              </a:rPr>
              <a:t>Therefore, government budget decrease. </a:t>
            </a:r>
          </a:p>
          <a:p>
            <a:r>
              <a:rPr lang="en-US" dirty="0"/>
              <a:t>What will happen to the national debt as a result? (Assuming the government currently has debt.)</a:t>
            </a:r>
          </a:p>
          <a:p>
            <a:r>
              <a:rPr lang="en-US" dirty="0">
                <a:solidFill>
                  <a:srgbClr val="FF0000"/>
                </a:solidFill>
              </a:rPr>
              <a:t>The debt will increase.</a:t>
            </a:r>
          </a:p>
        </p:txBody>
      </p:sp>
    </p:spTree>
    <p:extLst>
      <p:ext uri="{BB962C8B-B14F-4D97-AF65-F5344CB8AC3E}">
        <p14:creationId xmlns:p14="http://schemas.microsoft.com/office/powerpoint/2010/main" val="239943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E602C-D452-716C-D9D0-67E3C7969EA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87A64C2-587F-2A06-D7FE-AC05756E1FE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51955670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Monetary Policy (MP)</a:t>
            </a:r>
          </a:p>
        </p:txBody>
      </p:sp>
      <p:sp>
        <p:nvSpPr>
          <p:cNvPr id="4" name="Text Placeholder 3"/>
          <p:cNvSpPr>
            <a:spLocks noGrp="1"/>
          </p:cNvSpPr>
          <p:nvPr>
            <p:ph type="body" idx="1"/>
          </p:nvPr>
        </p:nvSpPr>
        <p:spPr/>
        <p:txBody>
          <a:bodyPr/>
          <a:lstStyle/>
          <a:p>
            <a:r>
              <a:rPr lang="en-US" dirty="0"/>
              <a:t>We will go into depth </a:t>
            </a:r>
            <a:r>
              <a:rPr lang="en-US"/>
              <a:t>about monetary policy </a:t>
            </a:r>
            <a:r>
              <a:rPr lang="en-US" dirty="0"/>
              <a:t>in Unit 4. However, for now it is helpful to explain how FP and MP are similar.</a:t>
            </a:r>
          </a:p>
        </p:txBody>
      </p:sp>
    </p:spTree>
    <p:extLst>
      <p:ext uri="{BB962C8B-B14F-4D97-AF65-F5344CB8AC3E}">
        <p14:creationId xmlns:p14="http://schemas.microsoft.com/office/powerpoint/2010/main" val="398297406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8443" y="149064"/>
            <a:ext cx="7969966" cy="1325563"/>
          </a:xfrm>
        </p:spPr>
        <p:txBody>
          <a:bodyPr>
            <a:normAutofit/>
          </a:bodyPr>
          <a:lstStyle/>
          <a:p>
            <a:r>
              <a:rPr lang="en-US" sz="3200" dirty="0"/>
              <a:t>Two types of Government Stabilization Policy</a:t>
            </a:r>
          </a:p>
        </p:txBody>
      </p:sp>
      <p:sp>
        <p:nvSpPr>
          <p:cNvPr id="3" name="Content Placeholder 2"/>
          <p:cNvSpPr>
            <a:spLocks noGrp="1"/>
          </p:cNvSpPr>
          <p:nvPr>
            <p:ph idx="1"/>
          </p:nvPr>
        </p:nvSpPr>
        <p:spPr>
          <a:xfrm>
            <a:off x="684291" y="2489200"/>
            <a:ext cx="5137087" cy="3552826"/>
          </a:xfrm>
          <a:solidFill>
            <a:schemeClr val="accent1">
              <a:lumMod val="40000"/>
              <a:lumOff val="60000"/>
            </a:schemeClr>
          </a:solidFill>
          <a:ln>
            <a:solidFill>
              <a:schemeClr val="tx1"/>
            </a:solidFill>
          </a:ln>
        </p:spPr>
        <p:txBody>
          <a:bodyPr/>
          <a:lstStyle/>
          <a:p>
            <a:pPr marL="0" indent="0">
              <a:buNone/>
            </a:pPr>
            <a:r>
              <a:rPr lang="en-US" dirty="0">
                <a:solidFill>
                  <a:srgbClr val="00B050"/>
                </a:solidFill>
              </a:rPr>
              <a:t>Fiscal Policy (FP)</a:t>
            </a:r>
          </a:p>
          <a:p>
            <a:r>
              <a:rPr lang="en-US" dirty="0"/>
              <a:t>Increases or decreases AD through </a:t>
            </a:r>
            <a:r>
              <a:rPr lang="en-US" dirty="0">
                <a:solidFill>
                  <a:srgbClr val="00B0F0"/>
                </a:solidFill>
              </a:rPr>
              <a:t>taxes and government expenditure</a:t>
            </a:r>
            <a:r>
              <a:rPr lang="en-US" dirty="0"/>
              <a:t>.</a:t>
            </a:r>
          </a:p>
          <a:p>
            <a:r>
              <a:rPr lang="en-US" dirty="0"/>
              <a:t>↑ ↓ </a:t>
            </a:r>
            <a:r>
              <a:rPr lang="en-US" dirty="0" err="1"/>
              <a:t>Gov</a:t>
            </a:r>
            <a:r>
              <a:rPr lang="en-US" dirty="0"/>
              <a:t> </a:t>
            </a:r>
            <a:r>
              <a:rPr lang="en-US" dirty="0" err="1"/>
              <a:t>exp</a:t>
            </a:r>
            <a:r>
              <a:rPr lang="en-US" dirty="0"/>
              <a:t>,↓ ↑ T</a:t>
            </a:r>
          </a:p>
        </p:txBody>
      </p:sp>
      <p:sp>
        <p:nvSpPr>
          <p:cNvPr id="4" name="Content Placeholder 2"/>
          <p:cNvSpPr txBox="1">
            <a:spLocks/>
          </p:cNvSpPr>
          <p:nvPr/>
        </p:nvSpPr>
        <p:spPr>
          <a:xfrm>
            <a:off x="6531322" y="2489200"/>
            <a:ext cx="5137087" cy="3552826"/>
          </a:xfrm>
          <a:prstGeom prst="rect">
            <a:avLst/>
          </a:prstGeom>
          <a:ln>
            <a:solidFill>
              <a:schemeClr val="tx1"/>
            </a:solidFill>
          </a:ln>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mn-cs"/>
              </a:rPr>
              <a:t>Monetary Policy (MP)</a:t>
            </a:r>
          </a:p>
          <a:p>
            <a:pPr>
              <a:defRPr/>
            </a:pPr>
            <a:r>
              <a:rPr lang="en-US" dirty="0"/>
              <a:t>Increases or decreases AD by changing interest rate.</a:t>
            </a:r>
            <a:endPar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B0F0"/>
                </a:solidFill>
                <a:effectLst/>
                <a:uLnTx/>
                <a:uFillTx/>
                <a:latin typeface="Calibri" panose="020F0502020204030204"/>
                <a:ea typeface="+mn-ea"/>
                <a:cs typeface="+mn-cs"/>
              </a:rPr>
              <a:t>Lowers or increases the interest rate</a:t>
            </a:r>
            <a:r>
              <a:rPr kumimoji="0" lang="en-US" sz="2800" b="0" i="0" u="none" strike="noStrike" kern="1200" cap="none" spc="0" normalizeH="0" baseline="0" noProof="0" dirty="0">
                <a:ln>
                  <a:noFill/>
                </a:ln>
                <a:effectLst/>
                <a:uLnTx/>
                <a:uFillTx/>
                <a:latin typeface="Calibri" panose="020F0502020204030204"/>
                <a:ea typeface="+mn-ea"/>
                <a:cs typeface="+mn-cs"/>
              </a:rPr>
              <a:t>. (How is this done? We’ll look at this in future chapters.)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Calibri" panose="020F0502020204030204"/>
                <a:ea typeface="+mn-ea"/>
                <a:cs typeface="+mn-cs"/>
              </a:rPr>
              <a:t>When the interest rate is lower, cost of borrowing is lower which has the result that: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alibri" panose="020F0502020204030204"/>
                <a:ea typeface="+mn-ea"/>
                <a:cs typeface="+mn-cs"/>
              </a:rPr>
              <a:t>Businesses can invest more (↑I)</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alibri" panose="020F0502020204030204"/>
                <a:ea typeface="+mn-ea"/>
                <a:cs typeface="+mn-cs"/>
              </a:rPr>
              <a:t>Consumers can purchase interest sensitive things such as houses and cars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4852402" y="6290984"/>
            <a:ext cx="2733727" cy="369332"/>
          </a:xfrm>
          <a:prstGeom prst="rect">
            <a:avLst/>
          </a:prstGeom>
          <a:solidFill>
            <a:schemeClr val="bg1">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 = C + I + G + (X-M)</a:t>
            </a:r>
          </a:p>
        </p:txBody>
      </p:sp>
      <p:sp>
        <p:nvSpPr>
          <p:cNvPr id="7" name="Right Arrow 6"/>
          <p:cNvSpPr/>
          <p:nvPr/>
        </p:nvSpPr>
        <p:spPr>
          <a:xfrm rot="9351534">
            <a:off x="3729255" y="1501209"/>
            <a:ext cx="2459200" cy="6765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198077">
            <a:off x="6260868" y="1503332"/>
            <a:ext cx="2459200" cy="6765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stretch>
            <a:fillRect/>
          </a:stretch>
        </p:blipFill>
        <p:spPr>
          <a:xfrm>
            <a:off x="965200" y="5193261"/>
            <a:ext cx="1448002" cy="1467055"/>
          </a:xfrm>
          <a:prstGeom prst="rect">
            <a:avLst/>
          </a:prstGeom>
        </p:spPr>
      </p:pic>
      <p:pic>
        <p:nvPicPr>
          <p:cNvPr id="10" name="Picture 9"/>
          <p:cNvPicPr>
            <a:picLocks noChangeAspect="1"/>
          </p:cNvPicPr>
          <p:nvPr/>
        </p:nvPicPr>
        <p:blipFill>
          <a:blip r:embed="rId3"/>
          <a:stretch>
            <a:fillRect/>
          </a:stretch>
        </p:blipFill>
        <p:spPr>
          <a:xfrm>
            <a:off x="2652932" y="5209087"/>
            <a:ext cx="1733792" cy="1162212"/>
          </a:xfrm>
          <a:prstGeom prst="rect">
            <a:avLst/>
          </a:prstGeom>
        </p:spPr>
      </p:pic>
      <p:pic>
        <p:nvPicPr>
          <p:cNvPr id="11" name="Picture 10"/>
          <p:cNvPicPr>
            <a:picLocks noChangeAspect="1"/>
          </p:cNvPicPr>
          <p:nvPr/>
        </p:nvPicPr>
        <p:blipFill>
          <a:blip r:embed="rId4"/>
          <a:stretch>
            <a:fillRect/>
          </a:stretch>
        </p:blipFill>
        <p:spPr>
          <a:xfrm>
            <a:off x="9471613" y="1405467"/>
            <a:ext cx="2011020" cy="1309135"/>
          </a:xfrm>
          <a:prstGeom prst="rect">
            <a:avLst/>
          </a:prstGeom>
        </p:spPr>
      </p:pic>
      <p:sp>
        <p:nvSpPr>
          <p:cNvPr id="6" name="TextBox 5"/>
          <p:cNvSpPr txBox="1"/>
          <p:nvPr/>
        </p:nvSpPr>
        <p:spPr>
          <a:xfrm>
            <a:off x="757286" y="1248700"/>
            <a:ext cx="3311832" cy="646331"/>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Government can step in to increase AD in two main ways:</a:t>
            </a:r>
          </a:p>
        </p:txBody>
      </p:sp>
      <p:sp>
        <p:nvSpPr>
          <p:cNvPr id="12" name="Right Arrow 11"/>
          <p:cNvSpPr/>
          <p:nvPr/>
        </p:nvSpPr>
        <p:spPr>
          <a:xfrm rot="16200000">
            <a:off x="6028749" y="5824664"/>
            <a:ext cx="285211" cy="7199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06477" y="246303"/>
            <a:ext cx="3179910" cy="830997"/>
          </a:xfrm>
          <a:prstGeom prst="rect">
            <a:avLst/>
          </a:prstGeom>
          <a:solidFill>
            <a:srgbClr val="FFFF00"/>
          </a:solidFill>
        </p:spPr>
        <p:txBody>
          <a:bodyPr wrap="square" rtlCol="0">
            <a:spAutoFit/>
          </a:bodyPr>
          <a:lstStyle/>
          <a:p>
            <a:r>
              <a:rPr lang="en-AU" sz="1600" dirty="0">
                <a:solidFill>
                  <a:srgbClr val="FF0000"/>
                </a:solidFill>
              </a:rPr>
              <a:t>Summary</a:t>
            </a:r>
          </a:p>
          <a:p>
            <a:r>
              <a:rPr lang="en-AU" sz="1600" dirty="0">
                <a:solidFill>
                  <a:srgbClr val="FF0000"/>
                </a:solidFill>
              </a:rPr>
              <a:t>Two main methods of intervention:</a:t>
            </a:r>
          </a:p>
          <a:p>
            <a:r>
              <a:rPr lang="en-AU" sz="1600" dirty="0">
                <a:solidFill>
                  <a:srgbClr val="FF0000"/>
                </a:solidFill>
              </a:rPr>
              <a:t>Fiscal Policy and Monetary Policy</a:t>
            </a:r>
          </a:p>
        </p:txBody>
      </p:sp>
    </p:spTree>
    <p:extLst>
      <p:ext uri="{BB962C8B-B14F-4D97-AF65-F5344CB8AC3E}">
        <p14:creationId xmlns:p14="http://schemas.microsoft.com/office/powerpoint/2010/main" val="337212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3"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00" y="178858"/>
            <a:ext cx="4131733" cy="600075"/>
          </a:xfrm>
        </p:spPr>
        <p:txBody>
          <a:bodyPr>
            <a:normAutofit fontScale="90000"/>
          </a:bodyPr>
          <a:lstStyle/>
          <a:p>
            <a:r>
              <a:rPr lang="en-US" dirty="0"/>
              <a:t>Monetary Policy</a:t>
            </a:r>
          </a:p>
        </p:txBody>
      </p:sp>
      <p:sp>
        <p:nvSpPr>
          <p:cNvPr id="3" name="Content Placeholder 2"/>
          <p:cNvSpPr>
            <a:spLocks noGrp="1"/>
          </p:cNvSpPr>
          <p:nvPr>
            <p:ph idx="1"/>
          </p:nvPr>
        </p:nvSpPr>
        <p:spPr>
          <a:xfrm>
            <a:off x="304799" y="778933"/>
            <a:ext cx="6125498" cy="1787286"/>
          </a:xfrm>
        </p:spPr>
        <p:txBody>
          <a:bodyPr>
            <a:normAutofit fontScale="85000" lnSpcReduction="10000"/>
          </a:bodyPr>
          <a:lstStyle/>
          <a:p>
            <a:r>
              <a:rPr lang="en-US" dirty="0">
                <a:solidFill>
                  <a:srgbClr val="00B0F0"/>
                </a:solidFill>
              </a:rPr>
              <a:t>Monetary policy </a:t>
            </a:r>
            <a:r>
              <a:rPr lang="en-US" dirty="0"/>
              <a:t>is the other main tool that the government can use to manage the economy. </a:t>
            </a:r>
          </a:p>
          <a:p>
            <a:r>
              <a:rPr lang="en-US" dirty="0"/>
              <a:t>Simply put it is </a:t>
            </a:r>
            <a:r>
              <a:rPr lang="en-US" dirty="0">
                <a:solidFill>
                  <a:srgbClr val="00B0F0"/>
                </a:solidFill>
              </a:rPr>
              <a:t>changing the interest rates</a:t>
            </a:r>
            <a:r>
              <a:rPr lang="en-US" dirty="0"/>
              <a:t>. By doing so we can </a:t>
            </a:r>
            <a:r>
              <a:rPr lang="en-US" dirty="0">
                <a:solidFill>
                  <a:srgbClr val="00B0F0"/>
                </a:solidFill>
              </a:rPr>
              <a:t>increase or decrease AD</a:t>
            </a:r>
            <a:r>
              <a:rPr lang="en-US" dirty="0"/>
              <a:t>. </a:t>
            </a:r>
          </a:p>
        </p:txBody>
      </p:sp>
      <p:pic>
        <p:nvPicPr>
          <p:cNvPr id="4" name="Picture 3"/>
          <p:cNvPicPr>
            <a:picLocks noChangeAspect="1"/>
          </p:cNvPicPr>
          <p:nvPr/>
        </p:nvPicPr>
        <p:blipFill>
          <a:blip r:embed="rId2"/>
          <a:stretch>
            <a:fillRect/>
          </a:stretch>
        </p:blipFill>
        <p:spPr>
          <a:xfrm>
            <a:off x="7021840" y="100586"/>
            <a:ext cx="3584193" cy="3001119"/>
          </a:xfrm>
          <a:prstGeom prst="rect">
            <a:avLst/>
          </a:prstGeom>
        </p:spPr>
      </p:pic>
      <p:pic>
        <p:nvPicPr>
          <p:cNvPr id="5" name="Picture 4"/>
          <p:cNvPicPr>
            <a:picLocks noChangeAspect="1"/>
          </p:cNvPicPr>
          <p:nvPr/>
        </p:nvPicPr>
        <p:blipFill>
          <a:blip r:embed="rId3"/>
          <a:stretch>
            <a:fillRect/>
          </a:stretch>
        </p:blipFill>
        <p:spPr>
          <a:xfrm>
            <a:off x="7021840" y="3702838"/>
            <a:ext cx="3823813" cy="2979594"/>
          </a:xfrm>
          <a:prstGeom prst="rect">
            <a:avLst/>
          </a:prstGeom>
        </p:spPr>
      </p:pic>
      <p:sp>
        <p:nvSpPr>
          <p:cNvPr id="6" name="TextBox 5"/>
          <p:cNvSpPr txBox="1"/>
          <p:nvPr/>
        </p:nvSpPr>
        <p:spPr>
          <a:xfrm>
            <a:off x="10727267" y="478895"/>
            <a:ext cx="1337733" cy="1477328"/>
          </a:xfrm>
          <a:prstGeom prst="rect">
            <a:avLst/>
          </a:prstGeom>
          <a:noFill/>
        </p:spPr>
        <p:txBody>
          <a:bodyPr wrap="square" rtlCol="0">
            <a:spAutoFit/>
          </a:bodyPr>
          <a:lstStyle/>
          <a:p>
            <a:r>
              <a:rPr lang="en-US" dirty="0"/>
              <a:t>Note: The effect on the AD is the same as fiscal policy.</a:t>
            </a:r>
          </a:p>
        </p:txBody>
      </p:sp>
      <p:sp>
        <p:nvSpPr>
          <p:cNvPr id="7" name="TextBox 6"/>
          <p:cNvSpPr txBox="1"/>
          <p:nvPr/>
        </p:nvSpPr>
        <p:spPr>
          <a:xfrm>
            <a:off x="10430933" y="2065867"/>
            <a:ext cx="1634067" cy="923330"/>
          </a:xfrm>
          <a:prstGeom prst="rect">
            <a:avLst/>
          </a:prstGeom>
          <a:solidFill>
            <a:schemeClr val="bg2"/>
          </a:solidFill>
        </p:spPr>
        <p:txBody>
          <a:bodyPr wrap="square" rtlCol="0">
            <a:spAutoFit/>
          </a:bodyPr>
          <a:lstStyle/>
          <a:p>
            <a:r>
              <a:rPr lang="en-US" dirty="0"/>
              <a:t>Lower interest rate – increase AD</a:t>
            </a:r>
          </a:p>
        </p:txBody>
      </p:sp>
      <p:sp>
        <p:nvSpPr>
          <p:cNvPr id="8" name="TextBox 7"/>
          <p:cNvSpPr txBox="1"/>
          <p:nvPr/>
        </p:nvSpPr>
        <p:spPr>
          <a:xfrm>
            <a:off x="10507133" y="4958113"/>
            <a:ext cx="1557867" cy="923330"/>
          </a:xfrm>
          <a:prstGeom prst="rect">
            <a:avLst/>
          </a:prstGeom>
          <a:solidFill>
            <a:schemeClr val="bg2"/>
          </a:solidFill>
        </p:spPr>
        <p:txBody>
          <a:bodyPr wrap="square" rtlCol="0">
            <a:spAutoFit/>
          </a:bodyPr>
          <a:lstStyle/>
          <a:p>
            <a:r>
              <a:rPr lang="en-US" dirty="0"/>
              <a:t>Increase interest rate – decrease AD</a:t>
            </a:r>
          </a:p>
        </p:txBody>
      </p:sp>
      <p:pic>
        <p:nvPicPr>
          <p:cNvPr id="9" name="Picture 8"/>
          <p:cNvPicPr>
            <a:picLocks noChangeAspect="1"/>
          </p:cNvPicPr>
          <p:nvPr/>
        </p:nvPicPr>
        <p:blipFill>
          <a:blip r:embed="rId4"/>
          <a:stretch>
            <a:fillRect/>
          </a:stretch>
        </p:blipFill>
        <p:spPr>
          <a:xfrm>
            <a:off x="4748792" y="4632406"/>
            <a:ext cx="2383231" cy="2050026"/>
          </a:xfrm>
          <a:prstGeom prst="rect">
            <a:avLst/>
          </a:prstGeom>
        </p:spPr>
      </p:pic>
      <p:sp>
        <p:nvSpPr>
          <p:cNvPr id="10" name="Rectangle 9"/>
          <p:cNvSpPr/>
          <p:nvPr/>
        </p:nvSpPr>
        <p:spPr>
          <a:xfrm>
            <a:off x="461296" y="2566219"/>
            <a:ext cx="6096000" cy="2031325"/>
          </a:xfrm>
          <a:prstGeom prst="rect">
            <a:avLst/>
          </a:prstGeom>
          <a:solidFill>
            <a:schemeClr val="accent4">
              <a:lumMod val="20000"/>
              <a:lumOff val="80000"/>
            </a:schemeClr>
          </a:solidFill>
        </p:spPr>
        <p:txBody>
          <a:bodyPr>
            <a:spAutoFit/>
          </a:bodyPr>
          <a:lstStyle/>
          <a:p>
            <a:r>
              <a:rPr lang="en-US" b="1" u="sng" dirty="0"/>
              <a:t>What happens when we </a:t>
            </a:r>
            <a:r>
              <a:rPr lang="en-US" b="1" u="sng" dirty="0">
                <a:solidFill>
                  <a:srgbClr val="00B050"/>
                </a:solidFill>
              </a:rPr>
              <a:t>lower the interest rates</a:t>
            </a:r>
            <a:r>
              <a:rPr lang="en-US" b="1" u="sng" dirty="0"/>
              <a:t>?</a:t>
            </a:r>
          </a:p>
          <a:p>
            <a:pPr marL="285750" indent="-285750">
              <a:buFont typeface="Arial" panose="020B0604020202020204" pitchFamily="34" charset="0"/>
              <a:buChar char="•"/>
            </a:pPr>
            <a:r>
              <a:rPr lang="en-US" dirty="0">
                <a:solidFill>
                  <a:srgbClr val="00B050"/>
                </a:solidFill>
              </a:rPr>
              <a:t>Consumption</a:t>
            </a:r>
            <a:r>
              <a:rPr lang="en-US" dirty="0"/>
              <a:t> (</a:t>
            </a:r>
            <a:r>
              <a:rPr lang="en-US" dirty="0">
                <a:solidFill>
                  <a:srgbClr val="00B050"/>
                </a:solidFill>
              </a:rPr>
              <a:t>C</a:t>
            </a:r>
            <a:r>
              <a:rPr lang="en-US" dirty="0"/>
              <a:t>) </a:t>
            </a:r>
            <a:r>
              <a:rPr lang="en-US" dirty="0">
                <a:solidFill>
                  <a:srgbClr val="00B050"/>
                </a:solidFill>
              </a:rPr>
              <a:t>increases</a:t>
            </a:r>
            <a:r>
              <a:rPr lang="en-US" dirty="0"/>
              <a:t> for interest sensitive products such as houses, cars, tuition etc.</a:t>
            </a:r>
          </a:p>
          <a:p>
            <a:pPr marL="285750" indent="-285750">
              <a:buFont typeface="Arial" panose="020B0604020202020204" pitchFamily="34" charset="0"/>
              <a:buChar char="•"/>
            </a:pPr>
            <a:r>
              <a:rPr lang="en-US" dirty="0">
                <a:solidFill>
                  <a:srgbClr val="00B050"/>
                </a:solidFill>
              </a:rPr>
              <a:t>Investment</a:t>
            </a:r>
            <a:r>
              <a:rPr lang="en-US" dirty="0"/>
              <a:t> (</a:t>
            </a:r>
            <a:r>
              <a:rPr lang="en-US" dirty="0">
                <a:solidFill>
                  <a:srgbClr val="00B050"/>
                </a:solidFill>
              </a:rPr>
              <a:t>I</a:t>
            </a:r>
            <a:r>
              <a:rPr lang="en-US" dirty="0"/>
              <a:t>) </a:t>
            </a:r>
            <a:r>
              <a:rPr lang="en-US" dirty="0">
                <a:solidFill>
                  <a:srgbClr val="00B050"/>
                </a:solidFill>
              </a:rPr>
              <a:t>increases</a:t>
            </a:r>
            <a:r>
              <a:rPr lang="en-US" dirty="0"/>
              <a:t> because the cost of borrowing is lower</a:t>
            </a:r>
          </a:p>
          <a:p>
            <a:pPr marL="285750" indent="-285750">
              <a:buFont typeface="Arial" panose="020B0604020202020204" pitchFamily="34" charset="0"/>
              <a:buChar char="•"/>
            </a:pPr>
            <a:r>
              <a:rPr lang="en-US" dirty="0"/>
              <a:t>This leads to an </a:t>
            </a:r>
            <a:r>
              <a:rPr lang="en-US" dirty="0">
                <a:solidFill>
                  <a:srgbClr val="00B050"/>
                </a:solidFill>
              </a:rPr>
              <a:t>increase in AD </a:t>
            </a:r>
            <a:r>
              <a:rPr lang="en-US" dirty="0"/>
              <a:t>which can help fight a slowing economy which </a:t>
            </a:r>
            <a:r>
              <a:rPr lang="en-US" dirty="0">
                <a:solidFill>
                  <a:srgbClr val="00B050"/>
                </a:solidFill>
              </a:rPr>
              <a:t>fights a negative output gap</a:t>
            </a:r>
            <a:r>
              <a:rPr lang="en-US" dirty="0"/>
              <a:t>.</a:t>
            </a:r>
          </a:p>
        </p:txBody>
      </p:sp>
      <p:sp>
        <p:nvSpPr>
          <p:cNvPr id="11" name="TextBox 10"/>
          <p:cNvSpPr txBox="1"/>
          <p:nvPr/>
        </p:nvSpPr>
        <p:spPr>
          <a:xfrm>
            <a:off x="304799" y="4958113"/>
            <a:ext cx="4188070" cy="1477328"/>
          </a:xfrm>
          <a:prstGeom prst="rect">
            <a:avLst/>
          </a:prstGeom>
          <a:solidFill>
            <a:srgbClr val="FFFF00"/>
          </a:solidFill>
        </p:spPr>
        <p:txBody>
          <a:bodyPr wrap="square" rtlCol="0">
            <a:spAutoFit/>
          </a:bodyPr>
          <a:lstStyle/>
          <a:p>
            <a:r>
              <a:rPr lang="en-AU" dirty="0">
                <a:solidFill>
                  <a:srgbClr val="FF0000"/>
                </a:solidFill>
              </a:rPr>
              <a:t>Summary</a:t>
            </a:r>
          </a:p>
          <a:p>
            <a:r>
              <a:rPr lang="en-AU" dirty="0">
                <a:solidFill>
                  <a:srgbClr val="FF0000"/>
                </a:solidFill>
              </a:rPr>
              <a:t>Monetary policy – shifts AD using interest rates.</a:t>
            </a:r>
          </a:p>
          <a:p>
            <a:r>
              <a:rPr lang="en-AU" dirty="0">
                <a:solidFill>
                  <a:srgbClr val="FF0000"/>
                </a:solidFill>
              </a:rPr>
              <a:t>Fiscal policy – shifts AD using Government expenditure and tax.</a:t>
            </a:r>
          </a:p>
        </p:txBody>
      </p:sp>
      <p:sp>
        <p:nvSpPr>
          <p:cNvPr id="12" name="Rectangle 11"/>
          <p:cNvSpPr/>
          <p:nvPr/>
        </p:nvSpPr>
        <p:spPr>
          <a:xfrm>
            <a:off x="177800" y="6435441"/>
            <a:ext cx="5699958" cy="369332"/>
          </a:xfrm>
          <a:prstGeom prst="rect">
            <a:avLst/>
          </a:prstGeom>
        </p:spPr>
        <p:txBody>
          <a:bodyPr wrap="none">
            <a:spAutoFit/>
          </a:bodyPr>
          <a:lstStyle/>
          <a:p>
            <a:r>
              <a:rPr lang="en-US" dirty="0">
                <a:hlinkClick r:id="rId5"/>
              </a:rPr>
              <a:t>How does raising interest rates control inflation? - YouTube</a:t>
            </a:r>
            <a:endParaRPr lang="en-US" dirty="0"/>
          </a:p>
        </p:txBody>
      </p:sp>
      <p:sp>
        <p:nvSpPr>
          <p:cNvPr id="13" name="Right Arrow 12"/>
          <p:cNvSpPr/>
          <p:nvPr/>
        </p:nvSpPr>
        <p:spPr>
          <a:xfrm>
            <a:off x="7554685" y="1217560"/>
            <a:ext cx="544286" cy="2628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10800000">
            <a:off x="8098970" y="4751283"/>
            <a:ext cx="449277" cy="2068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535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Two Causes of Inflation</a:t>
            </a:r>
          </a:p>
        </p:txBody>
      </p:sp>
      <p:sp>
        <p:nvSpPr>
          <p:cNvPr id="5" name="Text Placeholder 4"/>
          <p:cNvSpPr>
            <a:spLocks noGrp="1"/>
          </p:cNvSpPr>
          <p:nvPr>
            <p:ph type="body" idx="1"/>
          </p:nvPr>
        </p:nvSpPr>
        <p:spPr/>
        <p:txBody>
          <a:bodyPr/>
          <a:lstStyle/>
          <a:p>
            <a:endParaRPr lang="en-AU"/>
          </a:p>
        </p:txBody>
      </p:sp>
    </p:spTree>
    <p:extLst>
      <p:ext uri="{BB962C8B-B14F-4D97-AF65-F5344CB8AC3E}">
        <p14:creationId xmlns:p14="http://schemas.microsoft.com/office/powerpoint/2010/main" val="325903414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How can the government change AD using monetary policy?</a:t>
            </a:r>
          </a:p>
          <a:p>
            <a:r>
              <a:rPr lang="en-US" dirty="0">
                <a:solidFill>
                  <a:srgbClr val="FF0000"/>
                </a:solidFill>
              </a:rPr>
              <a:t>They can increase or decrease the interest rate.</a:t>
            </a:r>
          </a:p>
          <a:p>
            <a:pPr lvl="1"/>
            <a:r>
              <a:rPr lang="en-US" dirty="0">
                <a:solidFill>
                  <a:srgbClr val="FF0000"/>
                </a:solidFill>
              </a:rPr>
              <a:t>Decrease interest rate -&gt; ↑borrowing -&gt; ↑C,I -&gt; ↑AD</a:t>
            </a:r>
          </a:p>
          <a:p>
            <a:pPr lvl="1"/>
            <a:r>
              <a:rPr lang="en-US" dirty="0">
                <a:solidFill>
                  <a:srgbClr val="FF0000"/>
                </a:solidFill>
              </a:rPr>
              <a:t>Increase interest rate -&gt; ↓borrowing -&gt; ↓C,I -&gt; ↓AD</a:t>
            </a:r>
          </a:p>
          <a:p>
            <a:r>
              <a:rPr lang="en-US" dirty="0"/>
              <a:t>How can the government change AD using fiscal policy?</a:t>
            </a:r>
          </a:p>
          <a:p>
            <a:r>
              <a:rPr lang="en-US" dirty="0">
                <a:solidFill>
                  <a:srgbClr val="FF0000"/>
                </a:solidFill>
              </a:rPr>
              <a:t>They can increase/decrease tax and government expenditure</a:t>
            </a:r>
          </a:p>
        </p:txBody>
      </p:sp>
    </p:spTree>
    <p:extLst>
      <p:ext uri="{BB962C8B-B14F-4D97-AF65-F5344CB8AC3E}">
        <p14:creationId xmlns:p14="http://schemas.microsoft.com/office/powerpoint/2010/main" val="163909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32155"/>
          </a:xfrm>
        </p:spPr>
        <p:txBody>
          <a:bodyPr/>
          <a:lstStyle/>
          <a:p>
            <a:r>
              <a:rPr lang="en-US" dirty="0"/>
              <a:t>Comparison: Fiscal Policy, Monetary Policy</a:t>
            </a:r>
          </a:p>
        </p:txBody>
      </p:sp>
      <p:graphicFrame>
        <p:nvGraphicFramePr>
          <p:cNvPr id="5" name="Table 4"/>
          <p:cNvGraphicFramePr>
            <a:graphicFrameLocks noGrp="1"/>
          </p:cNvGraphicFramePr>
          <p:nvPr/>
        </p:nvGraphicFramePr>
        <p:xfrm>
          <a:off x="1487976" y="1027905"/>
          <a:ext cx="8977748" cy="4806750"/>
        </p:xfrm>
        <a:graphic>
          <a:graphicData uri="http://schemas.openxmlformats.org/drawingml/2006/table">
            <a:tbl>
              <a:tblPr>
                <a:tableStyleId>{5C22544A-7EE6-4342-B048-85BDC9FD1C3A}</a:tableStyleId>
              </a:tblPr>
              <a:tblGrid>
                <a:gridCol w="4488874">
                  <a:extLst>
                    <a:ext uri="{9D8B030D-6E8A-4147-A177-3AD203B41FA5}">
                      <a16:colId xmlns:a16="http://schemas.microsoft.com/office/drawing/2014/main" val="641427135"/>
                    </a:ext>
                  </a:extLst>
                </a:gridCol>
                <a:gridCol w="4488874">
                  <a:extLst>
                    <a:ext uri="{9D8B030D-6E8A-4147-A177-3AD203B41FA5}">
                      <a16:colId xmlns:a16="http://schemas.microsoft.com/office/drawing/2014/main" val="509904284"/>
                    </a:ext>
                  </a:extLst>
                </a:gridCol>
              </a:tblGrid>
              <a:tr h="606513">
                <a:tc>
                  <a:txBody>
                    <a:bodyPr/>
                    <a:lstStyle/>
                    <a:p>
                      <a:pPr algn="ctr" rtl="0" fontAlgn="ctr"/>
                      <a:r>
                        <a:rPr lang="en-US" sz="3600" u="none" strike="noStrike" dirty="0">
                          <a:effectLst/>
                        </a:rPr>
                        <a:t>Fiscal Policy</a:t>
                      </a:r>
                      <a:endParaRPr lang="en-US" sz="3600" b="0" i="0" u="none" strike="noStrike" dirty="0">
                        <a:solidFill>
                          <a:srgbClr val="000000"/>
                        </a:solidFill>
                        <a:effectLst/>
                        <a:latin typeface="Calibri" panose="020F0502020204030204" pitchFamily="34" charset="0"/>
                      </a:endParaRPr>
                    </a:p>
                  </a:txBody>
                  <a:tcPr marL="7180" marR="7180" marT="7180" marB="0" anchor="ctr"/>
                </a:tc>
                <a:tc>
                  <a:txBody>
                    <a:bodyPr/>
                    <a:lstStyle/>
                    <a:p>
                      <a:pPr algn="ctr" rtl="0" fontAlgn="ctr"/>
                      <a:r>
                        <a:rPr lang="en-US" sz="3600" u="none" strike="noStrike" dirty="0">
                          <a:effectLst/>
                        </a:rPr>
                        <a:t>Monetary Policy</a:t>
                      </a:r>
                      <a:endParaRPr lang="en-US" sz="3600" b="0" i="0" u="none" strike="noStrike" dirty="0">
                        <a:solidFill>
                          <a:srgbClr val="000000"/>
                        </a:solidFill>
                        <a:effectLst/>
                        <a:latin typeface="Calibri" panose="020F0502020204030204" pitchFamily="34" charset="0"/>
                      </a:endParaRPr>
                    </a:p>
                  </a:txBody>
                  <a:tcPr marL="7180" marR="7180" marT="7180" marB="0" anchor="ctr">
                    <a:solidFill>
                      <a:schemeClr val="accent6">
                        <a:lumMod val="20000"/>
                        <a:lumOff val="80000"/>
                      </a:schemeClr>
                    </a:solidFill>
                  </a:tcPr>
                </a:tc>
                <a:extLst>
                  <a:ext uri="{0D108BD9-81ED-4DB2-BD59-A6C34878D82A}">
                    <a16:rowId xmlns:a16="http://schemas.microsoft.com/office/drawing/2014/main" val="3120126057"/>
                  </a:ext>
                </a:extLst>
              </a:tr>
              <a:tr h="1139699">
                <a:tc>
                  <a:txBody>
                    <a:bodyPr/>
                    <a:lstStyle/>
                    <a:p>
                      <a:pPr algn="ctr" rtl="0" fontAlgn="ctr"/>
                      <a:r>
                        <a:rPr lang="en-US" sz="2400" u="none" strike="noStrike" dirty="0">
                          <a:effectLst/>
                        </a:rPr>
                        <a:t>Change in government spending and tax rates</a:t>
                      </a:r>
                      <a:endParaRPr lang="en-US" sz="2400" b="0" i="0" u="none" strike="noStrike" dirty="0">
                        <a:solidFill>
                          <a:srgbClr val="000000"/>
                        </a:solidFill>
                        <a:effectLst/>
                        <a:latin typeface="Calibri" panose="020F0502020204030204" pitchFamily="34" charset="0"/>
                      </a:endParaRPr>
                    </a:p>
                  </a:txBody>
                  <a:tcPr marL="7180" marR="7180" marT="7180" marB="0" anchor="ctr"/>
                </a:tc>
                <a:tc>
                  <a:txBody>
                    <a:bodyPr/>
                    <a:lstStyle/>
                    <a:p>
                      <a:pPr algn="ctr" rtl="0" fontAlgn="ctr"/>
                      <a:r>
                        <a:rPr lang="en-US" sz="2400" u="none" strike="noStrike" dirty="0">
                          <a:effectLst/>
                        </a:rPr>
                        <a:t>Change in interest rates / money supply</a:t>
                      </a:r>
                      <a:endParaRPr lang="en-US" sz="2400" b="0" i="0" u="none" strike="noStrike" dirty="0">
                        <a:solidFill>
                          <a:srgbClr val="000000"/>
                        </a:solidFill>
                        <a:effectLst/>
                        <a:latin typeface="Calibri" panose="020F0502020204030204" pitchFamily="34" charset="0"/>
                      </a:endParaRPr>
                    </a:p>
                  </a:txBody>
                  <a:tcPr marL="7180" marR="7180" marT="7180" marB="0" anchor="ctr">
                    <a:solidFill>
                      <a:schemeClr val="accent6">
                        <a:lumMod val="20000"/>
                        <a:lumOff val="80000"/>
                      </a:schemeClr>
                    </a:solidFill>
                  </a:tcPr>
                </a:tc>
                <a:extLst>
                  <a:ext uri="{0D108BD9-81ED-4DB2-BD59-A6C34878D82A}">
                    <a16:rowId xmlns:a16="http://schemas.microsoft.com/office/drawing/2014/main" val="1511344974"/>
                  </a:ext>
                </a:extLst>
              </a:tr>
              <a:tr h="654719">
                <a:tc>
                  <a:txBody>
                    <a:bodyPr/>
                    <a:lstStyle/>
                    <a:p>
                      <a:pPr algn="ctr" rtl="0" fontAlgn="ctr"/>
                      <a:r>
                        <a:rPr lang="en-US" sz="2400" u="none" strike="noStrike" dirty="0">
                          <a:effectLst/>
                        </a:rPr>
                        <a:t>Set by the Government</a:t>
                      </a:r>
                      <a:endParaRPr lang="en-US" sz="2400" b="0" i="0" u="none" strike="noStrike" dirty="0">
                        <a:solidFill>
                          <a:srgbClr val="000000"/>
                        </a:solidFill>
                        <a:effectLst/>
                        <a:latin typeface="Calibri" panose="020F0502020204030204" pitchFamily="34" charset="0"/>
                      </a:endParaRPr>
                    </a:p>
                  </a:txBody>
                  <a:tcPr marL="7180" marR="7180" marT="7180" marB="0" anchor="ctr"/>
                </a:tc>
                <a:tc>
                  <a:txBody>
                    <a:bodyPr/>
                    <a:lstStyle/>
                    <a:p>
                      <a:pPr algn="ctr" rtl="0" fontAlgn="ctr"/>
                      <a:r>
                        <a:rPr lang="en-US" sz="2400" u="none" strike="noStrike" dirty="0">
                          <a:effectLst/>
                        </a:rPr>
                        <a:t>Set by a Central bank (a</a:t>
                      </a:r>
                      <a:r>
                        <a:rPr lang="en-US" sz="2400" u="none" strike="noStrike" baseline="0" dirty="0">
                          <a:effectLst/>
                        </a:rPr>
                        <a:t>n independent government department)</a:t>
                      </a:r>
                      <a:endParaRPr lang="en-US" sz="2400" b="0" i="0" u="none" strike="noStrike" dirty="0">
                        <a:solidFill>
                          <a:srgbClr val="000000"/>
                        </a:solidFill>
                        <a:effectLst/>
                        <a:latin typeface="Calibri" panose="020F0502020204030204" pitchFamily="34" charset="0"/>
                      </a:endParaRPr>
                    </a:p>
                  </a:txBody>
                  <a:tcPr marL="7180" marR="7180" marT="7180" marB="0" anchor="ctr">
                    <a:solidFill>
                      <a:schemeClr val="accent6">
                        <a:lumMod val="20000"/>
                        <a:lumOff val="80000"/>
                      </a:schemeClr>
                    </a:solidFill>
                  </a:tcPr>
                </a:tc>
                <a:extLst>
                  <a:ext uri="{0D108BD9-81ED-4DB2-BD59-A6C34878D82A}">
                    <a16:rowId xmlns:a16="http://schemas.microsoft.com/office/drawing/2014/main" val="3129591016"/>
                  </a:ext>
                </a:extLst>
              </a:tr>
              <a:tr h="978039">
                <a:tc>
                  <a:txBody>
                    <a:bodyPr/>
                    <a:lstStyle/>
                    <a:p>
                      <a:pPr algn="ctr" rtl="0" fontAlgn="ctr"/>
                      <a:r>
                        <a:rPr lang="en-US" sz="2400" u="none" strike="noStrike" dirty="0">
                          <a:effectLst/>
                        </a:rPr>
                        <a:t>Strongly influenced by politics</a:t>
                      </a:r>
                      <a:endParaRPr lang="en-US" sz="2400" b="0" i="0" u="none" strike="noStrike" dirty="0">
                        <a:solidFill>
                          <a:srgbClr val="000000"/>
                        </a:solidFill>
                        <a:effectLst/>
                        <a:latin typeface="Calibri" panose="020F0502020204030204" pitchFamily="34" charset="0"/>
                      </a:endParaRPr>
                    </a:p>
                  </a:txBody>
                  <a:tcPr marL="7180" marR="7180" marT="7180" marB="0" anchor="ctr"/>
                </a:tc>
                <a:tc>
                  <a:txBody>
                    <a:bodyPr/>
                    <a:lstStyle/>
                    <a:p>
                      <a:pPr algn="ctr" rtl="0" fontAlgn="ctr"/>
                      <a:r>
                        <a:rPr lang="en-US" sz="2400" u="none" strike="noStrike" dirty="0">
                          <a:effectLst/>
                        </a:rPr>
                        <a:t>Mostly not affected by politics</a:t>
                      </a:r>
                      <a:endParaRPr lang="en-US" sz="2400" b="0" i="0" u="none" strike="noStrike" dirty="0">
                        <a:solidFill>
                          <a:srgbClr val="000000"/>
                        </a:solidFill>
                        <a:effectLst/>
                        <a:latin typeface="Calibri" panose="020F0502020204030204" pitchFamily="34" charset="0"/>
                      </a:endParaRPr>
                    </a:p>
                  </a:txBody>
                  <a:tcPr marL="7180" marR="7180" marT="7180" marB="0" anchor="ctr">
                    <a:solidFill>
                      <a:schemeClr val="accent6">
                        <a:lumMod val="20000"/>
                        <a:lumOff val="80000"/>
                      </a:schemeClr>
                    </a:solidFill>
                  </a:tcPr>
                </a:tc>
                <a:extLst>
                  <a:ext uri="{0D108BD9-81ED-4DB2-BD59-A6C34878D82A}">
                    <a16:rowId xmlns:a16="http://schemas.microsoft.com/office/drawing/2014/main" val="1826440227"/>
                  </a:ext>
                </a:extLst>
              </a:tr>
              <a:tr h="978039">
                <a:tc>
                  <a:txBody>
                    <a:bodyPr/>
                    <a:lstStyle/>
                    <a:p>
                      <a:pPr algn="ctr" rtl="0" fontAlgn="ctr"/>
                      <a:r>
                        <a:rPr lang="en-US" sz="2400" u="none" strike="noStrike" dirty="0">
                          <a:effectLst/>
                        </a:rPr>
                        <a:t>Side effect on government budget / borrowing</a:t>
                      </a:r>
                      <a:endParaRPr lang="en-US" sz="2400" b="0" i="0" u="none" strike="noStrike" dirty="0">
                        <a:solidFill>
                          <a:srgbClr val="000000"/>
                        </a:solidFill>
                        <a:effectLst/>
                        <a:latin typeface="Calibri" panose="020F0502020204030204" pitchFamily="34" charset="0"/>
                      </a:endParaRPr>
                    </a:p>
                  </a:txBody>
                  <a:tcPr marL="7180" marR="7180" marT="7180" marB="0" anchor="ctr"/>
                </a:tc>
                <a:tc>
                  <a:txBody>
                    <a:bodyPr/>
                    <a:lstStyle/>
                    <a:p>
                      <a:pPr algn="ctr" rtl="0" fontAlgn="ctr"/>
                      <a:r>
                        <a:rPr lang="en-US" sz="2400" u="none" strike="noStrike" dirty="0">
                          <a:effectLst/>
                        </a:rPr>
                        <a:t>Side effect on exchange rate and housing market</a:t>
                      </a:r>
                      <a:endParaRPr lang="en-US" sz="2400" b="0" i="0" u="none" strike="noStrike" dirty="0">
                        <a:solidFill>
                          <a:srgbClr val="000000"/>
                        </a:solidFill>
                        <a:effectLst/>
                        <a:latin typeface="Calibri" panose="020F0502020204030204" pitchFamily="34" charset="0"/>
                      </a:endParaRPr>
                    </a:p>
                  </a:txBody>
                  <a:tcPr marL="7180" marR="7180" marT="7180" marB="0" anchor="ctr">
                    <a:solidFill>
                      <a:schemeClr val="accent6">
                        <a:lumMod val="20000"/>
                        <a:lumOff val="80000"/>
                      </a:schemeClr>
                    </a:solidFill>
                  </a:tcPr>
                </a:tc>
                <a:extLst>
                  <a:ext uri="{0D108BD9-81ED-4DB2-BD59-A6C34878D82A}">
                    <a16:rowId xmlns:a16="http://schemas.microsoft.com/office/drawing/2014/main" val="3990254311"/>
                  </a:ext>
                </a:extLst>
              </a:tr>
            </a:tbl>
          </a:graphicData>
        </a:graphic>
      </p:graphicFrame>
      <p:sp>
        <p:nvSpPr>
          <p:cNvPr id="7" name="TextBox 6"/>
          <p:cNvSpPr txBox="1"/>
          <p:nvPr/>
        </p:nvSpPr>
        <p:spPr>
          <a:xfrm>
            <a:off x="9288940" y="5511488"/>
            <a:ext cx="1521069" cy="646331"/>
          </a:xfrm>
          <a:prstGeom prst="rect">
            <a:avLst/>
          </a:prstGeom>
          <a:noFill/>
        </p:spPr>
        <p:txBody>
          <a:bodyPr wrap="square" rtlCol="0">
            <a:spAutoFit/>
          </a:bodyPr>
          <a:lstStyle/>
          <a:p>
            <a:r>
              <a:rPr lang="en-AU" dirty="0"/>
              <a:t>We will cover in Unit 6</a:t>
            </a:r>
          </a:p>
        </p:txBody>
      </p:sp>
      <p:sp>
        <p:nvSpPr>
          <p:cNvPr id="8" name="TextBox 7"/>
          <p:cNvSpPr txBox="1"/>
          <p:nvPr/>
        </p:nvSpPr>
        <p:spPr>
          <a:xfrm>
            <a:off x="4455781" y="5511489"/>
            <a:ext cx="1521069" cy="646331"/>
          </a:xfrm>
          <a:prstGeom prst="rect">
            <a:avLst/>
          </a:prstGeom>
          <a:noFill/>
        </p:spPr>
        <p:txBody>
          <a:bodyPr wrap="square" rtlCol="0">
            <a:spAutoFit/>
          </a:bodyPr>
          <a:lstStyle/>
          <a:p>
            <a:r>
              <a:rPr lang="en-AU" dirty="0"/>
              <a:t>We will cover in Unit 5</a:t>
            </a:r>
          </a:p>
        </p:txBody>
      </p:sp>
    </p:spTree>
    <p:extLst>
      <p:ext uri="{BB962C8B-B14F-4D97-AF65-F5344CB8AC3E}">
        <p14:creationId xmlns:p14="http://schemas.microsoft.com/office/powerpoint/2010/main" val="285812446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If the economy is in a recession what should the government do as monetary policy?</a:t>
            </a:r>
          </a:p>
          <a:p>
            <a:r>
              <a:rPr lang="en-US" dirty="0">
                <a:solidFill>
                  <a:srgbClr val="FF0000"/>
                </a:solidFill>
              </a:rPr>
              <a:t>They should lower the interest rate so that people can spend more (C) and businesses can invest more (I) which will increase AD.</a:t>
            </a:r>
          </a:p>
          <a:p>
            <a:r>
              <a:rPr lang="en-US" dirty="0">
                <a:solidFill>
                  <a:srgbClr val="FF0000"/>
                </a:solidFill>
              </a:rPr>
              <a:t>This is expansionary monetary policy.</a:t>
            </a:r>
          </a:p>
          <a:p>
            <a:endParaRPr lang="en-US" dirty="0">
              <a:solidFill>
                <a:srgbClr val="FF0000"/>
              </a:solidFill>
            </a:endParaRPr>
          </a:p>
        </p:txBody>
      </p:sp>
    </p:spTree>
    <p:extLst>
      <p:ext uri="{BB962C8B-B14F-4D97-AF65-F5344CB8AC3E}">
        <p14:creationId xmlns:p14="http://schemas.microsoft.com/office/powerpoint/2010/main" val="165730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2594" y="-51123"/>
            <a:ext cx="10515600" cy="908809"/>
          </a:xfrm>
        </p:spPr>
        <p:txBody>
          <a:bodyPr/>
          <a:lstStyle/>
          <a:p>
            <a:r>
              <a:rPr lang="en-US" dirty="0"/>
              <a:t>Two Types of Stabilization Policy</a:t>
            </a:r>
          </a:p>
        </p:txBody>
      </p:sp>
      <p:sp>
        <p:nvSpPr>
          <p:cNvPr id="3" name="Content Placeholder 2"/>
          <p:cNvSpPr>
            <a:spLocks noGrp="1"/>
          </p:cNvSpPr>
          <p:nvPr>
            <p:ph idx="1"/>
          </p:nvPr>
        </p:nvSpPr>
        <p:spPr>
          <a:xfrm>
            <a:off x="1997613" y="4821879"/>
            <a:ext cx="3714417" cy="1852053"/>
          </a:xfrm>
          <a:solidFill>
            <a:schemeClr val="accent4">
              <a:lumMod val="20000"/>
              <a:lumOff val="80000"/>
            </a:schemeClr>
          </a:solidFill>
        </p:spPr>
        <p:txBody>
          <a:bodyPr>
            <a:normAutofit fontScale="70000" lnSpcReduction="20000"/>
          </a:bodyPr>
          <a:lstStyle/>
          <a:p>
            <a:pPr marL="0" indent="0">
              <a:buNone/>
            </a:pPr>
            <a:r>
              <a:rPr lang="en-US" b="1" u="sng" dirty="0"/>
              <a:t>Fiscal Policy</a:t>
            </a:r>
          </a:p>
          <a:p>
            <a:r>
              <a:rPr lang="en-US" dirty="0"/>
              <a:t>Increase/decrease AD using</a:t>
            </a:r>
          </a:p>
          <a:p>
            <a:pPr lvl="1"/>
            <a:r>
              <a:rPr lang="en-US" dirty="0"/>
              <a:t>Tax -&gt; affects C and I</a:t>
            </a:r>
          </a:p>
          <a:p>
            <a:pPr lvl="1"/>
            <a:r>
              <a:rPr lang="en-US" dirty="0" err="1"/>
              <a:t>Gov</a:t>
            </a:r>
            <a:r>
              <a:rPr lang="en-US" dirty="0"/>
              <a:t> Expenditure</a:t>
            </a:r>
          </a:p>
          <a:p>
            <a:pPr lvl="2"/>
            <a:r>
              <a:rPr lang="en-US" dirty="0" err="1"/>
              <a:t>Gov</a:t>
            </a:r>
            <a:r>
              <a:rPr lang="en-US" dirty="0"/>
              <a:t> spending (G)</a:t>
            </a:r>
          </a:p>
          <a:p>
            <a:pPr lvl="2"/>
            <a:r>
              <a:rPr lang="en-US" dirty="0" err="1"/>
              <a:t>Gov</a:t>
            </a:r>
            <a:r>
              <a:rPr lang="en-US" dirty="0"/>
              <a:t> transfers -&gt; affects C and I</a:t>
            </a:r>
          </a:p>
        </p:txBody>
      </p:sp>
      <p:pic>
        <p:nvPicPr>
          <p:cNvPr id="4" name="Picture 3"/>
          <p:cNvPicPr>
            <a:picLocks noChangeAspect="1"/>
          </p:cNvPicPr>
          <p:nvPr/>
        </p:nvPicPr>
        <p:blipFill>
          <a:blip r:embed="rId2"/>
          <a:stretch>
            <a:fillRect/>
          </a:stretch>
        </p:blipFill>
        <p:spPr>
          <a:xfrm>
            <a:off x="1954723" y="742469"/>
            <a:ext cx="2297955" cy="2043538"/>
          </a:xfrm>
          <a:prstGeom prst="rect">
            <a:avLst/>
          </a:prstGeom>
        </p:spPr>
      </p:pic>
      <p:pic>
        <p:nvPicPr>
          <p:cNvPr id="5" name="Picture 4"/>
          <p:cNvPicPr>
            <a:picLocks noChangeAspect="1"/>
          </p:cNvPicPr>
          <p:nvPr/>
        </p:nvPicPr>
        <p:blipFill>
          <a:blip r:embed="rId3"/>
          <a:stretch>
            <a:fillRect/>
          </a:stretch>
        </p:blipFill>
        <p:spPr>
          <a:xfrm>
            <a:off x="4252678" y="878550"/>
            <a:ext cx="2517776" cy="2043538"/>
          </a:xfrm>
          <a:prstGeom prst="rect">
            <a:avLst/>
          </a:prstGeom>
        </p:spPr>
      </p:pic>
      <p:pic>
        <p:nvPicPr>
          <p:cNvPr id="11" name="Picture 10"/>
          <p:cNvPicPr>
            <a:picLocks noChangeAspect="1"/>
          </p:cNvPicPr>
          <p:nvPr/>
        </p:nvPicPr>
        <p:blipFill>
          <a:blip r:embed="rId4"/>
          <a:stretch>
            <a:fillRect/>
          </a:stretch>
        </p:blipFill>
        <p:spPr>
          <a:xfrm>
            <a:off x="6687065" y="902568"/>
            <a:ext cx="4753719" cy="2558976"/>
          </a:xfrm>
          <a:prstGeom prst="rect">
            <a:avLst/>
          </a:prstGeom>
        </p:spPr>
      </p:pic>
      <p:sp>
        <p:nvSpPr>
          <p:cNvPr id="12" name="Content Placeholder 2"/>
          <p:cNvSpPr txBox="1">
            <a:spLocks/>
          </p:cNvSpPr>
          <p:nvPr/>
        </p:nvSpPr>
        <p:spPr>
          <a:xfrm>
            <a:off x="6419785" y="4821879"/>
            <a:ext cx="3591113" cy="1780477"/>
          </a:xfrm>
          <a:prstGeom prst="rect">
            <a:avLst/>
          </a:prstGeom>
          <a:solidFill>
            <a:schemeClr val="accent1">
              <a:lumMod val="20000"/>
              <a:lumOff val="80000"/>
            </a:schemeClr>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u="sng" dirty="0"/>
              <a:t>Monetary Policy</a:t>
            </a:r>
          </a:p>
          <a:p>
            <a:r>
              <a:rPr lang="en-US" dirty="0"/>
              <a:t>Increase/decrease AD using</a:t>
            </a:r>
          </a:p>
          <a:p>
            <a:pPr lvl="1"/>
            <a:r>
              <a:rPr lang="en-US" dirty="0"/>
              <a:t>Interest Rates -&gt; affects C and I</a:t>
            </a:r>
          </a:p>
        </p:txBody>
      </p:sp>
      <p:sp>
        <p:nvSpPr>
          <p:cNvPr id="13" name="Down Arrow 12"/>
          <p:cNvSpPr/>
          <p:nvPr/>
        </p:nvSpPr>
        <p:spPr>
          <a:xfrm rot="3158178">
            <a:off x="4042924" y="3379234"/>
            <a:ext cx="696360" cy="16280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rot="18392436">
            <a:off x="5525235" y="3355586"/>
            <a:ext cx="696360" cy="17521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997614" y="2551090"/>
            <a:ext cx="2185060" cy="646331"/>
          </a:xfrm>
          <a:prstGeom prst="rect">
            <a:avLst/>
          </a:prstGeom>
          <a:noFill/>
        </p:spPr>
        <p:txBody>
          <a:bodyPr wrap="square" rtlCol="0">
            <a:spAutoFit/>
          </a:bodyPr>
          <a:lstStyle/>
          <a:p>
            <a:r>
              <a:rPr lang="en-US" dirty="0"/>
              <a:t>Increase AD in a negative output gap.</a:t>
            </a:r>
          </a:p>
        </p:txBody>
      </p:sp>
      <p:sp>
        <p:nvSpPr>
          <p:cNvPr id="16" name="TextBox 15"/>
          <p:cNvSpPr txBox="1"/>
          <p:nvPr/>
        </p:nvSpPr>
        <p:spPr>
          <a:xfrm>
            <a:off x="4391105" y="2601873"/>
            <a:ext cx="2185060" cy="646331"/>
          </a:xfrm>
          <a:prstGeom prst="rect">
            <a:avLst/>
          </a:prstGeom>
          <a:noFill/>
        </p:spPr>
        <p:txBody>
          <a:bodyPr wrap="square" rtlCol="0">
            <a:spAutoFit/>
          </a:bodyPr>
          <a:lstStyle/>
          <a:p>
            <a:r>
              <a:rPr lang="en-US" dirty="0"/>
              <a:t>Decrease AD in a positive output gap.</a:t>
            </a:r>
          </a:p>
        </p:txBody>
      </p:sp>
      <p:sp>
        <p:nvSpPr>
          <p:cNvPr id="17" name="TextBox 16"/>
          <p:cNvSpPr txBox="1"/>
          <p:nvPr/>
        </p:nvSpPr>
        <p:spPr>
          <a:xfrm>
            <a:off x="1698171" y="605642"/>
            <a:ext cx="10236530" cy="2992581"/>
          </a:xfrm>
          <a:prstGeom prst="rect">
            <a:avLst/>
          </a:prstGeom>
          <a:noFill/>
          <a:ln w="76200">
            <a:solidFill>
              <a:schemeClr val="tx1"/>
            </a:solidFill>
          </a:ln>
        </p:spPr>
        <p:txBody>
          <a:bodyPr wrap="square" rtlCol="0">
            <a:spAutoFit/>
          </a:bodyPr>
          <a:lstStyle/>
          <a:p>
            <a:endParaRPr lang="en-US" dirty="0"/>
          </a:p>
        </p:txBody>
      </p:sp>
      <p:sp>
        <p:nvSpPr>
          <p:cNvPr id="18" name="TextBox 17"/>
          <p:cNvSpPr txBox="1"/>
          <p:nvPr/>
        </p:nvSpPr>
        <p:spPr>
          <a:xfrm>
            <a:off x="8704613" y="3622241"/>
            <a:ext cx="3487387" cy="1077218"/>
          </a:xfrm>
          <a:prstGeom prst="rect">
            <a:avLst/>
          </a:prstGeom>
          <a:solidFill>
            <a:srgbClr val="FFFF00"/>
          </a:solidFill>
        </p:spPr>
        <p:txBody>
          <a:bodyPr wrap="square" rtlCol="0">
            <a:spAutoFit/>
          </a:bodyPr>
          <a:lstStyle/>
          <a:p>
            <a:r>
              <a:rPr lang="en-US" sz="1600" dirty="0">
                <a:solidFill>
                  <a:srgbClr val="FF0000"/>
                </a:solidFill>
              </a:rPr>
              <a:t>Summary</a:t>
            </a:r>
          </a:p>
          <a:p>
            <a:r>
              <a:rPr lang="en-US" sz="1600" dirty="0">
                <a:solidFill>
                  <a:srgbClr val="FF0000"/>
                </a:solidFill>
              </a:rPr>
              <a:t>Both Fiscal Policy and Monetary Policy aim to do the same thing; change AD to stabilize the economy. </a:t>
            </a:r>
          </a:p>
        </p:txBody>
      </p:sp>
    </p:spTree>
    <p:extLst>
      <p:ext uri="{BB962C8B-B14F-4D97-AF65-F5344CB8AC3E}">
        <p14:creationId xmlns:p14="http://schemas.microsoft.com/office/powerpoint/2010/main" val="311428482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wn Arrow 3"/>
          <p:cNvSpPr/>
          <p:nvPr/>
        </p:nvSpPr>
        <p:spPr>
          <a:xfrm rot="2304555">
            <a:off x="3859225" y="799967"/>
            <a:ext cx="701660" cy="27868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915089" y="177800"/>
            <a:ext cx="3924300" cy="830997"/>
          </a:xfrm>
          <a:prstGeom prst="rect">
            <a:avLst/>
          </a:prstGeom>
          <a:noFill/>
        </p:spPr>
        <p:txBody>
          <a:bodyPr wrap="square" rtlCol="0">
            <a:spAutoFit/>
          </a:bodyPr>
          <a:lstStyle/>
          <a:p>
            <a:r>
              <a:rPr lang="en-US" sz="2400" dirty="0"/>
              <a:t>What happens if the economy has an output gap?</a:t>
            </a:r>
          </a:p>
        </p:txBody>
      </p:sp>
      <p:sp>
        <p:nvSpPr>
          <p:cNvPr id="6" name="Down Arrow 5"/>
          <p:cNvSpPr/>
          <p:nvPr/>
        </p:nvSpPr>
        <p:spPr>
          <a:xfrm rot="19041185">
            <a:off x="6283696" y="887805"/>
            <a:ext cx="701660" cy="17653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rot="2392890">
            <a:off x="7200695" y="2790372"/>
            <a:ext cx="701660" cy="7904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rot="18437592">
            <a:off x="8171299" y="2645560"/>
            <a:ext cx="701660" cy="9187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42295" y="3470290"/>
            <a:ext cx="3429000" cy="1477328"/>
          </a:xfrm>
          <a:prstGeom prst="rect">
            <a:avLst/>
          </a:prstGeom>
          <a:noFill/>
        </p:spPr>
        <p:txBody>
          <a:bodyPr wrap="square" rtlCol="0">
            <a:spAutoFit/>
          </a:bodyPr>
          <a:lstStyle/>
          <a:p>
            <a:r>
              <a:rPr lang="en-US" dirty="0"/>
              <a:t>‘The economy will take care of itself.’</a:t>
            </a:r>
          </a:p>
          <a:p>
            <a:r>
              <a:rPr lang="en-US" dirty="0"/>
              <a:t>Wages and resource costs will adjust, and the SRAS will shift so the economy will return to </a:t>
            </a:r>
            <a:r>
              <a:rPr lang="en-US" dirty="0" err="1"/>
              <a:t>Yp</a:t>
            </a:r>
            <a:endParaRPr lang="en-US" dirty="0"/>
          </a:p>
        </p:txBody>
      </p:sp>
      <p:sp>
        <p:nvSpPr>
          <p:cNvPr id="11" name="TextBox 10"/>
          <p:cNvSpPr txBox="1"/>
          <p:nvPr/>
        </p:nvSpPr>
        <p:spPr>
          <a:xfrm>
            <a:off x="6774813" y="2386040"/>
            <a:ext cx="2673987" cy="461665"/>
          </a:xfrm>
          <a:prstGeom prst="rect">
            <a:avLst/>
          </a:prstGeom>
          <a:solidFill>
            <a:schemeClr val="bg1"/>
          </a:solidFill>
          <a:ln w="38100">
            <a:solidFill>
              <a:schemeClr val="tx1"/>
            </a:solidFill>
          </a:ln>
        </p:spPr>
        <p:txBody>
          <a:bodyPr wrap="square" rtlCol="0">
            <a:spAutoFit/>
          </a:bodyPr>
          <a:lstStyle/>
          <a:p>
            <a:endParaRPr lang="en-US" sz="2400" dirty="0"/>
          </a:p>
        </p:txBody>
      </p:sp>
      <p:sp>
        <p:nvSpPr>
          <p:cNvPr id="12" name="TextBox 11"/>
          <p:cNvSpPr txBox="1"/>
          <p:nvPr/>
        </p:nvSpPr>
        <p:spPr>
          <a:xfrm>
            <a:off x="5026981" y="3976652"/>
            <a:ext cx="3429000" cy="923330"/>
          </a:xfrm>
          <a:prstGeom prst="rect">
            <a:avLst/>
          </a:prstGeom>
          <a:noFill/>
        </p:spPr>
        <p:txBody>
          <a:bodyPr wrap="square" rtlCol="0">
            <a:spAutoFit/>
          </a:bodyPr>
          <a:lstStyle/>
          <a:p>
            <a:r>
              <a:rPr lang="en-US" dirty="0"/>
              <a:t>The government uses Tax and Government Expenditure to move AD</a:t>
            </a:r>
          </a:p>
        </p:txBody>
      </p:sp>
      <p:sp>
        <p:nvSpPr>
          <p:cNvPr id="13" name="TextBox 12"/>
          <p:cNvSpPr txBox="1"/>
          <p:nvPr/>
        </p:nvSpPr>
        <p:spPr>
          <a:xfrm>
            <a:off x="317500" y="177799"/>
            <a:ext cx="3186187" cy="2031325"/>
          </a:xfrm>
          <a:prstGeom prst="rect">
            <a:avLst/>
          </a:prstGeom>
          <a:noFill/>
        </p:spPr>
        <p:txBody>
          <a:bodyPr wrap="square" rtlCol="0">
            <a:spAutoFit/>
          </a:bodyPr>
          <a:lstStyle/>
          <a:p>
            <a:r>
              <a:rPr lang="en-US" dirty="0"/>
              <a:t>Stabilization Policy</a:t>
            </a:r>
          </a:p>
          <a:p>
            <a:r>
              <a:rPr lang="en-US" dirty="0"/>
              <a:t>Fiscal Policy</a:t>
            </a:r>
          </a:p>
          <a:p>
            <a:r>
              <a:rPr lang="en-US" dirty="0"/>
              <a:t>Macroeconomic Self Adjustment</a:t>
            </a:r>
          </a:p>
          <a:p>
            <a:r>
              <a:rPr lang="en-US" dirty="0"/>
              <a:t>Automatic stabilizers</a:t>
            </a:r>
          </a:p>
          <a:p>
            <a:r>
              <a:rPr lang="en-US" dirty="0"/>
              <a:t>Discretionary Fiscal Policy</a:t>
            </a:r>
          </a:p>
          <a:p>
            <a:r>
              <a:rPr lang="en-US" dirty="0"/>
              <a:t>Monetary Policy</a:t>
            </a:r>
          </a:p>
        </p:txBody>
      </p:sp>
      <p:sp>
        <p:nvSpPr>
          <p:cNvPr id="14" name="Down Arrow 13"/>
          <p:cNvSpPr/>
          <p:nvPr/>
        </p:nvSpPr>
        <p:spPr>
          <a:xfrm rot="2392890">
            <a:off x="5522226" y="4748129"/>
            <a:ext cx="701660" cy="7897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18481580">
            <a:off x="6326413" y="4672706"/>
            <a:ext cx="701660" cy="7897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390901" y="5763565"/>
            <a:ext cx="3383912" cy="738664"/>
          </a:xfrm>
          <a:prstGeom prst="rect">
            <a:avLst/>
          </a:prstGeom>
          <a:noFill/>
        </p:spPr>
        <p:txBody>
          <a:bodyPr wrap="square" rtlCol="0">
            <a:spAutoFit/>
          </a:bodyPr>
          <a:lstStyle/>
          <a:p>
            <a:r>
              <a:rPr lang="en-US" sz="1400" dirty="0"/>
              <a:t>Government makes decisions to change policy such as government projects to build roads, invest in public schools etc.</a:t>
            </a:r>
          </a:p>
        </p:txBody>
      </p:sp>
      <p:sp>
        <p:nvSpPr>
          <p:cNvPr id="17" name="TextBox 16"/>
          <p:cNvSpPr txBox="1"/>
          <p:nvPr/>
        </p:nvSpPr>
        <p:spPr>
          <a:xfrm>
            <a:off x="7204407" y="5594695"/>
            <a:ext cx="2445198" cy="1077218"/>
          </a:xfrm>
          <a:prstGeom prst="rect">
            <a:avLst/>
          </a:prstGeom>
          <a:noFill/>
        </p:spPr>
        <p:txBody>
          <a:bodyPr wrap="square" rtlCol="0">
            <a:spAutoFit/>
          </a:bodyPr>
          <a:lstStyle/>
          <a:p>
            <a:r>
              <a:rPr lang="en-US" sz="1600" dirty="0"/>
              <a:t>Tax and </a:t>
            </a:r>
            <a:r>
              <a:rPr lang="en-US" sz="1600" dirty="0" err="1"/>
              <a:t>gov</a:t>
            </a:r>
            <a:r>
              <a:rPr lang="en-US" sz="1600" dirty="0"/>
              <a:t> transfers that change automatically when an output gap occurs and incomes change.</a:t>
            </a:r>
          </a:p>
        </p:txBody>
      </p:sp>
      <p:sp>
        <p:nvSpPr>
          <p:cNvPr id="18" name="TextBox 17"/>
          <p:cNvSpPr txBox="1"/>
          <p:nvPr/>
        </p:nvSpPr>
        <p:spPr>
          <a:xfrm>
            <a:off x="8942855" y="4013243"/>
            <a:ext cx="2786462" cy="646331"/>
          </a:xfrm>
          <a:prstGeom prst="rect">
            <a:avLst/>
          </a:prstGeom>
          <a:noFill/>
        </p:spPr>
        <p:txBody>
          <a:bodyPr wrap="square" rtlCol="0">
            <a:spAutoFit/>
          </a:bodyPr>
          <a:lstStyle/>
          <a:p>
            <a:r>
              <a:rPr lang="en-US" dirty="0"/>
              <a:t>The government uses interest rates to move AD</a:t>
            </a:r>
          </a:p>
        </p:txBody>
      </p:sp>
      <p:sp>
        <p:nvSpPr>
          <p:cNvPr id="19" name="TextBox 18"/>
          <p:cNvSpPr txBox="1"/>
          <p:nvPr/>
        </p:nvSpPr>
        <p:spPr>
          <a:xfrm>
            <a:off x="189836" y="2680374"/>
            <a:ext cx="2920071" cy="822832"/>
          </a:xfrm>
          <a:prstGeom prst="rect">
            <a:avLst/>
          </a:prstGeom>
          <a:solidFill>
            <a:schemeClr val="bg1"/>
          </a:solidFill>
          <a:ln w="38100">
            <a:solidFill>
              <a:schemeClr val="tx1"/>
            </a:solidFill>
          </a:ln>
        </p:spPr>
        <p:txBody>
          <a:bodyPr wrap="square" rtlCol="0">
            <a:spAutoFit/>
          </a:bodyPr>
          <a:lstStyle/>
          <a:p>
            <a:endParaRPr lang="en-US" sz="2400" dirty="0"/>
          </a:p>
        </p:txBody>
      </p:sp>
      <p:sp>
        <p:nvSpPr>
          <p:cNvPr id="20" name="TextBox 19"/>
          <p:cNvSpPr txBox="1"/>
          <p:nvPr/>
        </p:nvSpPr>
        <p:spPr>
          <a:xfrm>
            <a:off x="5073466" y="3457516"/>
            <a:ext cx="2512216" cy="519457"/>
          </a:xfrm>
          <a:prstGeom prst="rect">
            <a:avLst/>
          </a:prstGeom>
          <a:solidFill>
            <a:schemeClr val="bg1"/>
          </a:solidFill>
          <a:ln w="38100">
            <a:solidFill>
              <a:schemeClr val="tx1"/>
            </a:solidFill>
          </a:ln>
        </p:spPr>
        <p:txBody>
          <a:bodyPr wrap="square" rtlCol="0">
            <a:spAutoFit/>
          </a:bodyPr>
          <a:lstStyle/>
          <a:p>
            <a:endParaRPr lang="en-US" sz="2400" dirty="0"/>
          </a:p>
        </p:txBody>
      </p:sp>
      <p:sp>
        <p:nvSpPr>
          <p:cNvPr id="21" name="TextBox 20"/>
          <p:cNvSpPr txBox="1"/>
          <p:nvPr/>
        </p:nvSpPr>
        <p:spPr>
          <a:xfrm>
            <a:off x="8942855" y="3481330"/>
            <a:ext cx="2512216" cy="519457"/>
          </a:xfrm>
          <a:prstGeom prst="rect">
            <a:avLst/>
          </a:prstGeom>
          <a:solidFill>
            <a:schemeClr val="bg1"/>
          </a:solidFill>
          <a:ln w="38100">
            <a:solidFill>
              <a:schemeClr val="tx1"/>
            </a:solidFill>
          </a:ln>
        </p:spPr>
        <p:txBody>
          <a:bodyPr wrap="square" rtlCol="0">
            <a:spAutoFit/>
          </a:bodyPr>
          <a:lstStyle/>
          <a:p>
            <a:endParaRPr lang="en-US" sz="2400" dirty="0"/>
          </a:p>
        </p:txBody>
      </p:sp>
      <p:sp>
        <p:nvSpPr>
          <p:cNvPr id="22" name="TextBox 21"/>
          <p:cNvSpPr txBox="1"/>
          <p:nvPr/>
        </p:nvSpPr>
        <p:spPr>
          <a:xfrm>
            <a:off x="3204486" y="5095863"/>
            <a:ext cx="2368166" cy="519457"/>
          </a:xfrm>
          <a:prstGeom prst="rect">
            <a:avLst/>
          </a:prstGeom>
          <a:solidFill>
            <a:schemeClr val="bg1"/>
          </a:solidFill>
          <a:ln w="38100">
            <a:solidFill>
              <a:schemeClr val="tx1"/>
            </a:solidFill>
          </a:ln>
        </p:spPr>
        <p:txBody>
          <a:bodyPr wrap="square" rtlCol="0">
            <a:spAutoFit/>
          </a:bodyPr>
          <a:lstStyle/>
          <a:p>
            <a:endParaRPr lang="en-US" sz="2400" dirty="0"/>
          </a:p>
        </p:txBody>
      </p:sp>
      <p:sp>
        <p:nvSpPr>
          <p:cNvPr id="23" name="TextBox 22"/>
          <p:cNvSpPr txBox="1"/>
          <p:nvPr/>
        </p:nvSpPr>
        <p:spPr>
          <a:xfrm>
            <a:off x="7233204" y="4997762"/>
            <a:ext cx="2512216" cy="519457"/>
          </a:xfrm>
          <a:prstGeom prst="rect">
            <a:avLst/>
          </a:prstGeom>
          <a:solidFill>
            <a:schemeClr val="bg1"/>
          </a:solidFill>
          <a:ln w="38100">
            <a:solidFill>
              <a:schemeClr val="tx1"/>
            </a:solidFill>
          </a:ln>
        </p:spPr>
        <p:txBody>
          <a:bodyPr wrap="square" rtlCol="0">
            <a:spAutoFit/>
          </a:bodyPr>
          <a:lstStyle/>
          <a:p>
            <a:endParaRPr lang="en-US" sz="2400" dirty="0"/>
          </a:p>
        </p:txBody>
      </p:sp>
      <p:sp>
        <p:nvSpPr>
          <p:cNvPr id="24" name="TextBox 23"/>
          <p:cNvSpPr txBox="1"/>
          <p:nvPr/>
        </p:nvSpPr>
        <p:spPr>
          <a:xfrm>
            <a:off x="7882094" y="1320577"/>
            <a:ext cx="3133411" cy="1077218"/>
          </a:xfrm>
          <a:prstGeom prst="rect">
            <a:avLst/>
          </a:prstGeom>
          <a:noFill/>
        </p:spPr>
        <p:txBody>
          <a:bodyPr wrap="square" rtlCol="0">
            <a:spAutoFit/>
          </a:bodyPr>
          <a:lstStyle/>
          <a:p>
            <a:r>
              <a:rPr lang="en-US" sz="1600" dirty="0"/>
              <a:t>The government tries to bring the economy closer to </a:t>
            </a:r>
            <a:r>
              <a:rPr lang="en-US" sz="1600" dirty="0" err="1"/>
              <a:t>Yp</a:t>
            </a:r>
            <a:r>
              <a:rPr lang="en-US" sz="1600" dirty="0"/>
              <a:t> and reduce the size of output gaps, ‘smoothing’ the business cycle.</a:t>
            </a:r>
          </a:p>
        </p:txBody>
      </p:sp>
      <p:sp>
        <p:nvSpPr>
          <p:cNvPr id="2" name="TextBox 1"/>
          <p:cNvSpPr txBox="1"/>
          <p:nvPr/>
        </p:nvSpPr>
        <p:spPr>
          <a:xfrm>
            <a:off x="8455981" y="177799"/>
            <a:ext cx="2029931" cy="369332"/>
          </a:xfrm>
          <a:prstGeom prst="rect">
            <a:avLst/>
          </a:prstGeom>
          <a:solidFill>
            <a:schemeClr val="bg1"/>
          </a:solidFill>
        </p:spPr>
        <p:txBody>
          <a:bodyPr wrap="square" rtlCol="0">
            <a:spAutoFit/>
          </a:bodyPr>
          <a:lstStyle/>
          <a:p>
            <a:r>
              <a:rPr lang="en-US" dirty="0"/>
              <a:t>Homework 6</a:t>
            </a:r>
          </a:p>
        </p:txBody>
      </p:sp>
    </p:spTree>
    <p:extLst>
      <p:ext uri="{BB962C8B-B14F-4D97-AF65-F5344CB8AC3E}">
        <p14:creationId xmlns:p14="http://schemas.microsoft.com/office/powerpoint/2010/main" val="76308377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657874" y="193666"/>
            <a:ext cx="8535591" cy="6811326"/>
          </a:xfrm>
          <a:prstGeom prst="rect">
            <a:avLst/>
          </a:prstGeom>
        </p:spPr>
      </p:pic>
      <p:sp>
        <p:nvSpPr>
          <p:cNvPr id="5" name="TextBox 4"/>
          <p:cNvSpPr txBox="1"/>
          <p:nvPr/>
        </p:nvSpPr>
        <p:spPr>
          <a:xfrm>
            <a:off x="5370022" y="3275215"/>
            <a:ext cx="856211" cy="369332"/>
          </a:xfrm>
          <a:prstGeom prst="rect">
            <a:avLst/>
          </a:prstGeom>
          <a:noFill/>
        </p:spPr>
        <p:txBody>
          <a:bodyPr wrap="square" rtlCol="0">
            <a:spAutoFit/>
          </a:bodyPr>
          <a:lstStyle/>
          <a:p>
            <a:r>
              <a:rPr lang="en-US" dirty="0">
                <a:solidFill>
                  <a:srgbClr val="FF0000"/>
                </a:solidFill>
              </a:rPr>
              <a:t>Fiscal</a:t>
            </a:r>
          </a:p>
        </p:txBody>
      </p:sp>
      <p:sp>
        <p:nvSpPr>
          <p:cNvPr id="6" name="TextBox 5"/>
          <p:cNvSpPr txBox="1"/>
          <p:nvPr/>
        </p:nvSpPr>
        <p:spPr>
          <a:xfrm>
            <a:off x="6096000" y="2181088"/>
            <a:ext cx="1623753" cy="369332"/>
          </a:xfrm>
          <a:prstGeom prst="rect">
            <a:avLst/>
          </a:prstGeom>
          <a:noFill/>
        </p:spPr>
        <p:txBody>
          <a:bodyPr wrap="square" rtlCol="0">
            <a:spAutoFit/>
          </a:bodyPr>
          <a:lstStyle/>
          <a:p>
            <a:r>
              <a:rPr lang="en-US" dirty="0">
                <a:solidFill>
                  <a:srgbClr val="FF0000"/>
                </a:solidFill>
              </a:rPr>
              <a:t>Stabilization</a:t>
            </a:r>
          </a:p>
        </p:txBody>
      </p:sp>
      <p:sp>
        <p:nvSpPr>
          <p:cNvPr id="7" name="TextBox 6"/>
          <p:cNvSpPr txBox="1"/>
          <p:nvPr/>
        </p:nvSpPr>
        <p:spPr>
          <a:xfrm>
            <a:off x="8019010" y="4985249"/>
            <a:ext cx="1623753" cy="369332"/>
          </a:xfrm>
          <a:prstGeom prst="rect">
            <a:avLst/>
          </a:prstGeom>
          <a:noFill/>
        </p:spPr>
        <p:txBody>
          <a:bodyPr wrap="square" rtlCol="0">
            <a:spAutoFit/>
          </a:bodyPr>
          <a:lstStyle/>
          <a:p>
            <a:r>
              <a:rPr lang="en-US" dirty="0">
                <a:solidFill>
                  <a:srgbClr val="FF0000"/>
                </a:solidFill>
              </a:rPr>
              <a:t>Stabilizers</a:t>
            </a:r>
          </a:p>
        </p:txBody>
      </p:sp>
    </p:spTree>
    <p:extLst>
      <p:ext uri="{BB962C8B-B14F-4D97-AF65-F5344CB8AC3E}">
        <p14:creationId xmlns:p14="http://schemas.microsoft.com/office/powerpoint/2010/main" val="281108359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45874"/>
            <a:ext cx="10515600" cy="1325563"/>
          </a:xfrm>
        </p:spPr>
        <p:txBody>
          <a:bodyPr/>
          <a:lstStyle/>
          <a:p>
            <a:r>
              <a:rPr lang="en-AU" dirty="0"/>
              <a:t>Quiz 9 Coverage</a:t>
            </a:r>
          </a:p>
        </p:txBody>
      </p:sp>
      <p:sp>
        <p:nvSpPr>
          <p:cNvPr id="3" name="Content Placeholder 2"/>
          <p:cNvSpPr>
            <a:spLocks noGrp="1"/>
          </p:cNvSpPr>
          <p:nvPr>
            <p:ph idx="1"/>
          </p:nvPr>
        </p:nvSpPr>
        <p:spPr/>
        <p:txBody>
          <a:bodyPr>
            <a:normAutofit fontScale="92500" lnSpcReduction="10000"/>
          </a:bodyPr>
          <a:lstStyle/>
          <a:p>
            <a:pPr>
              <a:buFont typeface="Wingdings" panose="05000000000000000000" pitchFamily="2" charset="2"/>
              <a:buChar char="q"/>
            </a:pPr>
            <a:r>
              <a:rPr lang="en-AU" dirty="0"/>
              <a:t>Self Adjustment to Long Run Equilibrium</a:t>
            </a:r>
          </a:p>
          <a:p>
            <a:pPr lvl="1"/>
            <a:r>
              <a:rPr lang="en-AU" dirty="0"/>
              <a:t>The SRAS adjusts once the wages adjust in the long run, closing the output gap (but the price level may not return to the same level)</a:t>
            </a:r>
          </a:p>
          <a:p>
            <a:pPr lvl="1"/>
            <a:r>
              <a:rPr lang="en-AU" dirty="0"/>
              <a:t>Classical view vs Keynesian View</a:t>
            </a:r>
          </a:p>
          <a:p>
            <a:pPr>
              <a:buFont typeface="Wingdings" panose="05000000000000000000" pitchFamily="2" charset="2"/>
              <a:buChar char="q"/>
            </a:pPr>
            <a:r>
              <a:rPr lang="en-AU" dirty="0"/>
              <a:t>Fiscal Policy</a:t>
            </a:r>
          </a:p>
          <a:p>
            <a:pPr lvl="1"/>
            <a:r>
              <a:rPr lang="en-AU" dirty="0"/>
              <a:t>Components of fiscal policy – tax, government spending, government transfers</a:t>
            </a:r>
          </a:p>
          <a:p>
            <a:pPr lvl="1"/>
            <a:r>
              <a:rPr lang="en-AU" dirty="0"/>
              <a:t>Fiscal Lags and other problems</a:t>
            </a:r>
          </a:p>
          <a:p>
            <a:pPr lvl="1"/>
            <a:r>
              <a:rPr lang="en-AU" dirty="0"/>
              <a:t>Discretionary vs Non-discretionary fiscal policy</a:t>
            </a:r>
          </a:p>
          <a:p>
            <a:pPr lvl="2"/>
            <a:r>
              <a:rPr lang="en-AU" dirty="0" err="1"/>
              <a:t>Ie</a:t>
            </a:r>
            <a:r>
              <a:rPr lang="en-AU" dirty="0"/>
              <a:t>. Automatic Stabilizers – smooth the business cycle by automatically changing the tax and social welfare paid</a:t>
            </a:r>
          </a:p>
          <a:p>
            <a:pPr>
              <a:buFont typeface="Wingdings" panose="05000000000000000000" pitchFamily="2" charset="2"/>
              <a:buChar char="q"/>
            </a:pPr>
            <a:r>
              <a:rPr lang="en-AU" dirty="0"/>
              <a:t>Monetary Policy</a:t>
            </a:r>
          </a:p>
          <a:p>
            <a:pPr lvl="1"/>
            <a:r>
              <a:rPr lang="en-AU" dirty="0"/>
              <a:t>Interest Rates and the effect on AD.</a:t>
            </a:r>
          </a:p>
        </p:txBody>
      </p:sp>
    </p:spTree>
    <p:extLst>
      <p:ext uri="{BB962C8B-B14F-4D97-AF65-F5344CB8AC3E}">
        <p14:creationId xmlns:p14="http://schemas.microsoft.com/office/powerpoint/2010/main" val="658083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Demand Pull Inflation</a:t>
            </a:r>
          </a:p>
        </p:txBody>
      </p:sp>
      <p:sp>
        <p:nvSpPr>
          <p:cNvPr id="3" name="Content Placeholder 2"/>
          <p:cNvSpPr>
            <a:spLocks noGrp="1"/>
          </p:cNvSpPr>
          <p:nvPr>
            <p:ph idx="1"/>
          </p:nvPr>
        </p:nvSpPr>
        <p:spPr>
          <a:xfrm>
            <a:off x="680322" y="2336873"/>
            <a:ext cx="4103346" cy="3599316"/>
          </a:xfrm>
        </p:spPr>
        <p:txBody>
          <a:bodyPr>
            <a:normAutofit fontScale="77500" lnSpcReduction="20000"/>
          </a:bodyPr>
          <a:lstStyle/>
          <a:p>
            <a:r>
              <a:rPr lang="en-US" dirty="0"/>
              <a:t>We can explain both demand pull and cost push inflation using the AD/AS model. With an </a:t>
            </a:r>
            <a:r>
              <a:rPr lang="en-US" dirty="0">
                <a:solidFill>
                  <a:srgbClr val="00B0F0"/>
                </a:solidFill>
              </a:rPr>
              <a:t>increase in AD </a:t>
            </a:r>
            <a:r>
              <a:rPr lang="en-US" dirty="0"/>
              <a:t>caused by an increase in any of the components of AD (C+I+G+X-M), the equilibrium </a:t>
            </a:r>
            <a:r>
              <a:rPr lang="en-US" dirty="0">
                <a:solidFill>
                  <a:srgbClr val="00B0F0"/>
                </a:solidFill>
              </a:rPr>
              <a:t>price level will be higher</a:t>
            </a:r>
            <a:r>
              <a:rPr lang="en-US" dirty="0"/>
              <a:t>.</a:t>
            </a:r>
          </a:p>
          <a:p>
            <a:r>
              <a:rPr lang="en-US" dirty="0" err="1"/>
              <a:t>Eg</a:t>
            </a:r>
            <a:r>
              <a:rPr lang="en-US" dirty="0"/>
              <a:t>. Prices in large cities are higher because people are more motivated to move there and will consume and invest at a higher rate, causing a higher AD. </a:t>
            </a:r>
          </a:p>
          <a:p>
            <a:endParaRPr lang="en-US" dirty="0"/>
          </a:p>
        </p:txBody>
      </p:sp>
      <p:pic>
        <p:nvPicPr>
          <p:cNvPr id="4" name="Picture 3"/>
          <p:cNvPicPr>
            <a:picLocks noChangeAspect="1"/>
          </p:cNvPicPr>
          <p:nvPr/>
        </p:nvPicPr>
        <p:blipFill>
          <a:blip r:embed="rId2"/>
          <a:stretch>
            <a:fillRect/>
          </a:stretch>
        </p:blipFill>
        <p:spPr>
          <a:xfrm>
            <a:off x="6013272" y="2055036"/>
            <a:ext cx="4883328" cy="3881153"/>
          </a:xfrm>
          <a:prstGeom prst="rect">
            <a:avLst/>
          </a:prstGeom>
        </p:spPr>
      </p:pic>
      <p:sp>
        <p:nvSpPr>
          <p:cNvPr id="5" name="TextBox 4"/>
          <p:cNvSpPr txBox="1"/>
          <p:nvPr/>
        </p:nvSpPr>
        <p:spPr>
          <a:xfrm>
            <a:off x="7148146" y="365125"/>
            <a:ext cx="4205654" cy="923330"/>
          </a:xfrm>
          <a:prstGeom prst="rect">
            <a:avLst/>
          </a:prstGeom>
          <a:solidFill>
            <a:srgbClr val="FFFF00"/>
          </a:solidFill>
        </p:spPr>
        <p:txBody>
          <a:bodyPr wrap="square" rtlCol="0">
            <a:spAutoFit/>
          </a:bodyPr>
          <a:lstStyle/>
          <a:p>
            <a:r>
              <a:rPr lang="en-AU" dirty="0">
                <a:solidFill>
                  <a:srgbClr val="FF0000"/>
                </a:solidFill>
              </a:rPr>
              <a:t>Summary</a:t>
            </a:r>
          </a:p>
          <a:p>
            <a:r>
              <a:rPr lang="en-AU" dirty="0">
                <a:solidFill>
                  <a:srgbClr val="FF0000"/>
                </a:solidFill>
              </a:rPr>
              <a:t>Demand pull inflation is the inflation caused by an increase in AD.</a:t>
            </a:r>
          </a:p>
        </p:txBody>
      </p:sp>
      <p:pic>
        <p:nvPicPr>
          <p:cNvPr id="6" name="Picture 5"/>
          <p:cNvPicPr>
            <a:picLocks noChangeAspect="1"/>
          </p:cNvPicPr>
          <p:nvPr/>
        </p:nvPicPr>
        <p:blipFill>
          <a:blip r:embed="rId3"/>
          <a:stretch>
            <a:fillRect/>
          </a:stretch>
        </p:blipFill>
        <p:spPr>
          <a:xfrm>
            <a:off x="5843039" y="5669452"/>
            <a:ext cx="1305107" cy="533474"/>
          </a:xfrm>
          <a:prstGeom prst="rect">
            <a:avLst/>
          </a:prstGeom>
        </p:spPr>
      </p:pic>
    </p:spTree>
    <p:extLst>
      <p:ext uri="{BB962C8B-B14F-4D97-AF65-F5344CB8AC3E}">
        <p14:creationId xmlns:p14="http://schemas.microsoft.com/office/powerpoint/2010/main" val="2207204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618" y="177449"/>
            <a:ext cx="4598389" cy="1325563"/>
          </a:xfrm>
        </p:spPr>
        <p:txBody>
          <a:bodyPr/>
          <a:lstStyle/>
          <a:p>
            <a:r>
              <a:rPr lang="en-US" dirty="0"/>
              <a:t>Cost Push Inflation </a:t>
            </a:r>
            <a:r>
              <a:rPr lang="en-US" dirty="0" err="1"/>
              <a:t>ie</a:t>
            </a:r>
            <a:r>
              <a:rPr lang="en-US" dirty="0"/>
              <a:t>. Stagflation</a:t>
            </a:r>
          </a:p>
        </p:txBody>
      </p:sp>
      <p:sp>
        <p:nvSpPr>
          <p:cNvPr id="3" name="Content Placeholder 2"/>
          <p:cNvSpPr>
            <a:spLocks noGrp="1"/>
          </p:cNvSpPr>
          <p:nvPr>
            <p:ph idx="1"/>
          </p:nvPr>
        </p:nvSpPr>
        <p:spPr>
          <a:xfrm>
            <a:off x="399225" y="1783957"/>
            <a:ext cx="5781767" cy="3484729"/>
          </a:xfrm>
        </p:spPr>
        <p:txBody>
          <a:bodyPr>
            <a:normAutofit fontScale="70000" lnSpcReduction="20000"/>
          </a:bodyPr>
          <a:lstStyle/>
          <a:p>
            <a:r>
              <a:rPr lang="en-US" dirty="0"/>
              <a:t>A </a:t>
            </a:r>
            <a:r>
              <a:rPr lang="en-US" dirty="0">
                <a:solidFill>
                  <a:srgbClr val="00B0F0"/>
                </a:solidFill>
              </a:rPr>
              <a:t>decrease in aggregate supply</a:t>
            </a:r>
            <a:r>
              <a:rPr lang="en-US" dirty="0"/>
              <a:t> (</a:t>
            </a:r>
            <a:r>
              <a:rPr lang="en-US" dirty="0" err="1"/>
              <a:t>Eg</a:t>
            </a:r>
            <a:r>
              <a:rPr lang="en-US" dirty="0"/>
              <a:t>. Increased resource costs and supply costs)</a:t>
            </a:r>
          </a:p>
          <a:p>
            <a:r>
              <a:rPr lang="en-US" dirty="0"/>
              <a:t>This causes lower output and </a:t>
            </a:r>
            <a:r>
              <a:rPr lang="en-US" dirty="0">
                <a:solidFill>
                  <a:srgbClr val="00B0F0"/>
                </a:solidFill>
              </a:rPr>
              <a:t>a higher price level</a:t>
            </a:r>
            <a:r>
              <a:rPr lang="en-US" dirty="0"/>
              <a:t>! This is also called stagflation = stagnation (no growth) + inflation</a:t>
            </a:r>
          </a:p>
          <a:p>
            <a:pPr marL="0" indent="0">
              <a:buNone/>
            </a:pPr>
            <a:endParaRPr lang="en-US" dirty="0"/>
          </a:p>
          <a:p>
            <a:r>
              <a:rPr lang="en-US" dirty="0"/>
              <a:t>Eg.</a:t>
            </a:r>
            <a:r>
              <a:rPr lang="en-US" dirty="0">
                <a:hlinkClick r:id="rId2" action="ppaction://hlinkfile"/>
              </a:rPr>
              <a:t>1970s US stagflation </a:t>
            </a:r>
            <a:endParaRPr lang="en-US" dirty="0"/>
          </a:p>
          <a:p>
            <a:pPr marL="0" indent="0">
              <a:buNone/>
            </a:pPr>
            <a:r>
              <a:rPr lang="en-US" dirty="0"/>
              <a:t>In the 1970s the OPEC countries, for political reasons, reduced their oil supply to many countries including the United States. Because oil is such an important resource, it affected the supply of many businesses. This caused the SRAS (or arguably the LRAS) to shift to the left, causing an increase in the price level.</a:t>
            </a:r>
          </a:p>
          <a:p>
            <a:endParaRPr lang="en-US" dirty="0"/>
          </a:p>
        </p:txBody>
      </p:sp>
      <p:pic>
        <p:nvPicPr>
          <p:cNvPr id="4" name="Picture 3"/>
          <p:cNvPicPr>
            <a:picLocks noChangeAspect="1"/>
          </p:cNvPicPr>
          <p:nvPr/>
        </p:nvPicPr>
        <p:blipFill>
          <a:blip r:embed="rId3"/>
          <a:stretch>
            <a:fillRect/>
          </a:stretch>
        </p:blipFill>
        <p:spPr>
          <a:xfrm>
            <a:off x="6716381" y="1503012"/>
            <a:ext cx="4753638" cy="5020376"/>
          </a:xfrm>
          <a:prstGeom prst="rect">
            <a:avLst/>
          </a:prstGeom>
        </p:spPr>
      </p:pic>
      <p:pic>
        <p:nvPicPr>
          <p:cNvPr id="5" name="Picture 4"/>
          <p:cNvPicPr>
            <a:picLocks noChangeAspect="1"/>
          </p:cNvPicPr>
          <p:nvPr/>
        </p:nvPicPr>
        <p:blipFill>
          <a:blip r:embed="rId4"/>
          <a:stretch>
            <a:fillRect/>
          </a:stretch>
        </p:blipFill>
        <p:spPr>
          <a:xfrm>
            <a:off x="1583408" y="5268686"/>
            <a:ext cx="2672986" cy="1463974"/>
          </a:xfrm>
          <a:prstGeom prst="rect">
            <a:avLst/>
          </a:prstGeom>
        </p:spPr>
      </p:pic>
      <p:sp>
        <p:nvSpPr>
          <p:cNvPr id="6" name="TextBox 5"/>
          <p:cNvSpPr txBox="1"/>
          <p:nvPr/>
        </p:nvSpPr>
        <p:spPr>
          <a:xfrm>
            <a:off x="7148146" y="365125"/>
            <a:ext cx="4205654" cy="923330"/>
          </a:xfrm>
          <a:prstGeom prst="rect">
            <a:avLst/>
          </a:prstGeom>
          <a:solidFill>
            <a:srgbClr val="FFFF00"/>
          </a:solidFill>
        </p:spPr>
        <p:txBody>
          <a:bodyPr wrap="square" rtlCol="0">
            <a:spAutoFit/>
          </a:bodyPr>
          <a:lstStyle/>
          <a:p>
            <a:r>
              <a:rPr lang="en-AU" dirty="0">
                <a:solidFill>
                  <a:srgbClr val="FF0000"/>
                </a:solidFill>
              </a:rPr>
              <a:t>Summary</a:t>
            </a:r>
          </a:p>
          <a:p>
            <a:r>
              <a:rPr lang="en-AU" dirty="0">
                <a:solidFill>
                  <a:srgbClr val="FF0000"/>
                </a:solidFill>
              </a:rPr>
              <a:t>Cost push inflation is the inflation caused by a decrease in AS.</a:t>
            </a:r>
          </a:p>
        </p:txBody>
      </p:sp>
    </p:spTree>
    <p:extLst>
      <p:ext uri="{BB962C8B-B14F-4D97-AF65-F5344CB8AC3E}">
        <p14:creationId xmlns:p14="http://schemas.microsoft.com/office/powerpoint/2010/main" val="2229180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73367" y="4787899"/>
            <a:ext cx="2712601" cy="1631216"/>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Note: The following all have the same Meaning:</a:t>
            </a:r>
          </a:p>
          <a:p>
            <a:pPr lvl="1">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Y</a:t>
            </a:r>
            <a:r>
              <a:rPr kumimoji="0" lang="en-US" sz="1600" b="0" i="0" u="none" strike="noStrike" kern="1200" cap="none" spc="0" normalizeH="0" baseline="-25000" noProof="0" dirty="0" err="1">
                <a:ln>
                  <a:noFill/>
                </a:ln>
                <a:solidFill>
                  <a:prstClr val="black"/>
                </a:solidFill>
                <a:effectLst/>
                <a:uLnTx/>
                <a:uFillTx/>
                <a:latin typeface="Calibri" panose="020F0502020204030204"/>
                <a:ea typeface="+mn-ea"/>
                <a:cs typeface="+mn-cs"/>
              </a:rPr>
              <a:t>p</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lvl="1">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Potential Output</a:t>
            </a:r>
          </a:p>
          <a:p>
            <a:pPr lvl="1">
              <a:defRPr/>
            </a:pPr>
            <a:r>
              <a:rPr lang="en-US" sz="1600" dirty="0">
                <a:solidFill>
                  <a:prstClr val="black"/>
                </a:solidFill>
                <a:latin typeface="Calibri" panose="020F0502020204030204"/>
              </a:rPr>
              <a:t>NRU Output </a:t>
            </a:r>
          </a:p>
          <a:p>
            <a:pPr lvl="1">
              <a:defRPr/>
            </a:pPr>
            <a:r>
              <a:rPr lang="en-US" sz="1600" dirty="0">
                <a:solidFill>
                  <a:prstClr val="black"/>
                </a:solidFill>
                <a:latin typeface="Calibri" panose="020F0502020204030204"/>
              </a:rPr>
              <a:t>Full Employment Output</a:t>
            </a:r>
          </a:p>
        </p:txBody>
      </p:sp>
      <p:sp>
        <p:nvSpPr>
          <p:cNvPr id="2" name="Title 1"/>
          <p:cNvSpPr>
            <a:spLocks noGrp="1"/>
          </p:cNvSpPr>
          <p:nvPr>
            <p:ph type="title"/>
          </p:nvPr>
        </p:nvSpPr>
        <p:spPr>
          <a:xfrm>
            <a:off x="55549" y="106169"/>
            <a:ext cx="4473388" cy="769872"/>
          </a:xfrm>
        </p:spPr>
        <p:txBody>
          <a:bodyPr>
            <a:normAutofit fontScale="90000"/>
          </a:bodyPr>
          <a:lstStyle/>
          <a:p>
            <a:r>
              <a:rPr lang="en-US" dirty="0"/>
              <a:t>AD/AS Output Gaps</a:t>
            </a:r>
          </a:p>
        </p:txBody>
      </p:sp>
      <p:sp>
        <p:nvSpPr>
          <p:cNvPr id="6" name="Content Placeholder 2"/>
          <p:cNvSpPr txBox="1">
            <a:spLocks/>
          </p:cNvSpPr>
          <p:nvPr/>
        </p:nvSpPr>
        <p:spPr>
          <a:xfrm>
            <a:off x="6142401" y="3518311"/>
            <a:ext cx="2827867" cy="60430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Long Run Equilibrium</a:t>
            </a:r>
          </a:p>
        </p:txBody>
      </p:sp>
      <p:sp>
        <p:nvSpPr>
          <p:cNvPr id="7" name="Content Placeholder 2"/>
          <p:cNvSpPr txBox="1">
            <a:spLocks/>
          </p:cNvSpPr>
          <p:nvPr/>
        </p:nvSpPr>
        <p:spPr>
          <a:xfrm>
            <a:off x="9364133" y="3527679"/>
            <a:ext cx="2827867" cy="60430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mn-cs"/>
              </a:rPr>
              <a:t>Positive Output Gap</a:t>
            </a:r>
          </a:p>
        </p:txBody>
      </p:sp>
      <p:sp>
        <p:nvSpPr>
          <p:cNvPr id="8" name="Content Placeholder 2"/>
          <p:cNvSpPr txBox="1">
            <a:spLocks/>
          </p:cNvSpPr>
          <p:nvPr/>
        </p:nvSpPr>
        <p:spPr>
          <a:xfrm>
            <a:off x="235667" y="876041"/>
            <a:ext cx="2850710" cy="4751935"/>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 </a:t>
            </a:r>
            <a:r>
              <a:rPr kumimoji="0" lang="en-US" sz="2800" b="0" i="0" u="none" strike="noStrike" kern="1200" cap="none" spc="0" normalizeH="0" baseline="0" noProof="0" dirty="0">
                <a:ln>
                  <a:noFill/>
                </a:ln>
                <a:solidFill>
                  <a:srgbClr val="00B0F0"/>
                </a:solidFill>
                <a:effectLst/>
                <a:uLnTx/>
                <a:uFillTx/>
                <a:latin typeface="Calibri" panose="020F0502020204030204"/>
                <a:ea typeface="+mn-ea"/>
                <a:cs typeface="+mn-cs"/>
              </a:rPr>
              <a:t>output gap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is any situation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where the economy is </a:t>
            </a:r>
            <a:r>
              <a:rPr kumimoji="0" lang="en-US" sz="2800" b="0" i="0" u="none" strike="noStrike" kern="1200" cap="none" spc="0" normalizeH="0" noProof="0" dirty="0">
                <a:ln>
                  <a:noFill/>
                </a:ln>
                <a:solidFill>
                  <a:srgbClr val="00B0F0"/>
                </a:solidFill>
                <a:effectLst/>
                <a:uLnTx/>
                <a:uFillTx/>
                <a:latin typeface="Calibri" panose="020F0502020204030204"/>
                <a:ea typeface="+mn-ea"/>
                <a:cs typeface="+mn-cs"/>
              </a:rPr>
              <a:t>producing less or more than the long run equilibrium</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potential output,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Yp</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There are three conditions that the economy can be in at any given time.</a:t>
            </a:r>
          </a:p>
          <a:p>
            <a:pPr lvl="1">
              <a:spcBef>
                <a:spcPts val="1000"/>
              </a:spcBef>
              <a:defRPr/>
            </a:pPr>
            <a:r>
              <a:rPr lang="en-US" dirty="0">
                <a:solidFill>
                  <a:prstClr val="black"/>
                </a:solidFill>
                <a:latin typeface="Calibri" panose="020F0502020204030204"/>
              </a:rPr>
              <a:t>Long Run Equilibrium – producing at Y</a:t>
            </a:r>
            <a:r>
              <a:rPr lang="en-US" baseline="-25000" dirty="0">
                <a:solidFill>
                  <a:prstClr val="black"/>
                </a:solidFill>
                <a:latin typeface="Calibri" panose="020F0502020204030204"/>
              </a:rPr>
              <a:t>P</a:t>
            </a:r>
          </a:p>
          <a:p>
            <a:pPr lvl="1">
              <a:spcBef>
                <a:spcPts val="1000"/>
              </a:spcBef>
              <a:defRPr/>
            </a:pPr>
            <a:r>
              <a:rPr lang="en-US" dirty="0">
                <a:solidFill>
                  <a:srgbClr val="FF0000"/>
                </a:solidFill>
                <a:latin typeface="Calibri" panose="020F0502020204030204"/>
              </a:rPr>
              <a:t>Negative Output Gap </a:t>
            </a:r>
            <a:r>
              <a:rPr lang="en-US" dirty="0">
                <a:solidFill>
                  <a:prstClr val="black"/>
                </a:solidFill>
              </a:rPr>
              <a:t>– producing below Y</a:t>
            </a:r>
            <a:r>
              <a:rPr lang="en-US" baseline="-25000" dirty="0">
                <a:solidFill>
                  <a:prstClr val="black"/>
                </a:solidFill>
              </a:rPr>
              <a:t>P</a:t>
            </a:r>
          </a:p>
          <a:p>
            <a:pPr lvl="1">
              <a:spcBef>
                <a:spcPts val="1000"/>
              </a:spcBef>
              <a:defRPr/>
            </a:pPr>
            <a:r>
              <a:rPr lang="en-US" dirty="0">
                <a:solidFill>
                  <a:srgbClr val="00B050"/>
                </a:solidFill>
                <a:latin typeface="Calibri" panose="020F0502020204030204"/>
              </a:rPr>
              <a:t>Positive Output Gap </a:t>
            </a:r>
            <a:r>
              <a:rPr lang="en-US" dirty="0">
                <a:solidFill>
                  <a:prstClr val="black"/>
                </a:solidFill>
              </a:rPr>
              <a:t>– producing above Y</a:t>
            </a:r>
            <a:r>
              <a:rPr lang="en-US" baseline="-25000" dirty="0">
                <a:solidFill>
                  <a:prstClr val="black"/>
                </a:solidFill>
              </a:rPr>
              <a:t>P</a:t>
            </a:r>
            <a:endParaRPr kumimoji="0" lang="en-US" b="0" i="0" u="none" strike="noStrike" kern="1200" cap="none" spc="0" normalizeH="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4921624" y="47876"/>
            <a:ext cx="7103532" cy="64633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Output gap = Actual Aggregate Output (Y</a:t>
            </a:r>
            <a:r>
              <a:rPr lang="en-US" baseline="-25000" dirty="0">
                <a:solidFill>
                  <a:prstClr val="black"/>
                </a:solidFill>
                <a:latin typeface="Calibri" panose="020F0502020204030204"/>
              </a:rPr>
              <a:t>Actual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Potential Output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Y</a:t>
            </a:r>
            <a:r>
              <a:rPr kumimoji="0" lang="en-US" sz="1800" b="0" i="0" u="none" strike="noStrike" kern="1200" cap="none" spc="0" normalizeH="0" baseline="-25000" noProof="0" dirty="0" err="1">
                <a:ln>
                  <a:noFill/>
                </a:ln>
                <a:solidFill>
                  <a:prstClr val="black"/>
                </a:solidFill>
                <a:effectLst/>
                <a:uLnTx/>
                <a:uFillTx/>
                <a:latin typeface="Calibri" panose="020F0502020204030204"/>
                <a:ea typeface="+mn-ea"/>
                <a:cs typeface="+mn-cs"/>
              </a:rPr>
              <a:t>Potential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Content Placeholder 2"/>
          <p:cNvSpPr>
            <a:spLocks noGrp="1"/>
          </p:cNvSpPr>
          <p:nvPr>
            <p:ph idx="1"/>
          </p:nvPr>
        </p:nvSpPr>
        <p:spPr>
          <a:xfrm>
            <a:off x="3098283" y="3440925"/>
            <a:ext cx="2827867" cy="392330"/>
          </a:xfrm>
        </p:spPr>
        <p:txBody>
          <a:bodyPr>
            <a:normAutofit fontScale="85000" lnSpcReduction="10000"/>
          </a:bodyPr>
          <a:lstStyle/>
          <a:p>
            <a:pPr marL="0" indent="0">
              <a:buNone/>
            </a:pPr>
            <a:r>
              <a:rPr lang="en-US" dirty="0">
                <a:solidFill>
                  <a:srgbClr val="FF0000"/>
                </a:solidFill>
              </a:rPr>
              <a:t>Negative Output Gap</a:t>
            </a:r>
          </a:p>
        </p:txBody>
      </p:sp>
      <p:pic>
        <p:nvPicPr>
          <p:cNvPr id="15" name="Picture 14"/>
          <p:cNvPicPr>
            <a:picLocks noChangeAspect="1"/>
          </p:cNvPicPr>
          <p:nvPr/>
        </p:nvPicPr>
        <p:blipFill>
          <a:blip r:embed="rId2"/>
          <a:stretch>
            <a:fillRect/>
          </a:stretch>
        </p:blipFill>
        <p:spPr>
          <a:xfrm>
            <a:off x="6142401" y="3925346"/>
            <a:ext cx="2834852" cy="2851138"/>
          </a:xfrm>
          <a:prstGeom prst="rect">
            <a:avLst/>
          </a:prstGeom>
        </p:spPr>
      </p:pic>
      <p:pic>
        <p:nvPicPr>
          <p:cNvPr id="16" name="Picture 15"/>
          <p:cNvPicPr>
            <a:picLocks noChangeAspect="1"/>
          </p:cNvPicPr>
          <p:nvPr/>
        </p:nvPicPr>
        <p:blipFill>
          <a:blip r:embed="rId3"/>
          <a:stretch>
            <a:fillRect/>
          </a:stretch>
        </p:blipFill>
        <p:spPr>
          <a:xfrm>
            <a:off x="3091297" y="3818804"/>
            <a:ext cx="2975341" cy="3037651"/>
          </a:xfrm>
          <a:prstGeom prst="rect">
            <a:avLst/>
          </a:prstGeom>
        </p:spPr>
      </p:pic>
      <p:pic>
        <p:nvPicPr>
          <p:cNvPr id="17" name="Picture 16"/>
          <p:cNvPicPr>
            <a:picLocks noChangeAspect="1"/>
          </p:cNvPicPr>
          <p:nvPr/>
        </p:nvPicPr>
        <p:blipFill>
          <a:blip r:embed="rId4"/>
          <a:stretch>
            <a:fillRect/>
          </a:stretch>
        </p:blipFill>
        <p:spPr>
          <a:xfrm>
            <a:off x="8977253" y="4010066"/>
            <a:ext cx="2850542" cy="2827017"/>
          </a:xfrm>
          <a:prstGeom prst="rect">
            <a:avLst/>
          </a:prstGeom>
        </p:spPr>
      </p:pic>
      <p:sp>
        <p:nvSpPr>
          <p:cNvPr id="14" name="TextBox 13"/>
          <p:cNvSpPr txBox="1"/>
          <p:nvPr/>
        </p:nvSpPr>
        <p:spPr>
          <a:xfrm>
            <a:off x="10540949" y="6285987"/>
            <a:ext cx="779613" cy="369332"/>
          </a:xfrm>
          <a:prstGeom prst="rect">
            <a:avLst/>
          </a:prstGeom>
          <a:noFill/>
        </p:spPr>
        <p:txBody>
          <a:bodyPr wrap="square" rtlCol="0">
            <a:spAutoFit/>
          </a:bodyPr>
          <a:lstStyle/>
          <a:p>
            <a:r>
              <a:rPr lang="en-AU" dirty="0" err="1"/>
              <a:t>Y</a:t>
            </a:r>
            <a:r>
              <a:rPr lang="en-AU" baseline="-25000" dirty="0" err="1"/>
              <a:t>actual</a:t>
            </a:r>
            <a:endParaRPr lang="en-AU" dirty="0"/>
          </a:p>
        </p:txBody>
      </p:sp>
      <p:sp>
        <p:nvSpPr>
          <p:cNvPr id="13" name="TextBox 12"/>
          <p:cNvSpPr txBox="1"/>
          <p:nvPr/>
        </p:nvSpPr>
        <p:spPr>
          <a:xfrm>
            <a:off x="3835097" y="6159338"/>
            <a:ext cx="770675" cy="369332"/>
          </a:xfrm>
          <a:prstGeom prst="rect">
            <a:avLst/>
          </a:prstGeom>
          <a:noFill/>
        </p:spPr>
        <p:txBody>
          <a:bodyPr wrap="square" rtlCol="0">
            <a:spAutoFit/>
          </a:bodyPr>
          <a:lstStyle/>
          <a:p>
            <a:r>
              <a:rPr lang="en-AU" dirty="0" err="1"/>
              <a:t>Y</a:t>
            </a:r>
            <a:r>
              <a:rPr lang="en-AU" baseline="-25000" dirty="0" err="1"/>
              <a:t>actual</a:t>
            </a:r>
            <a:endParaRPr lang="en-AU" dirty="0"/>
          </a:p>
        </p:txBody>
      </p:sp>
      <p:pic>
        <p:nvPicPr>
          <p:cNvPr id="18" name="Picture 17"/>
          <p:cNvPicPr>
            <a:picLocks noChangeAspect="1"/>
          </p:cNvPicPr>
          <p:nvPr/>
        </p:nvPicPr>
        <p:blipFill>
          <a:blip r:embed="rId5"/>
          <a:stretch>
            <a:fillRect/>
          </a:stretch>
        </p:blipFill>
        <p:spPr>
          <a:xfrm>
            <a:off x="9732663" y="2796394"/>
            <a:ext cx="276264" cy="161948"/>
          </a:xfrm>
          <a:prstGeom prst="rect">
            <a:avLst/>
          </a:prstGeom>
        </p:spPr>
      </p:pic>
      <p:pic>
        <p:nvPicPr>
          <p:cNvPr id="19" name="Picture 18"/>
          <p:cNvPicPr>
            <a:picLocks noChangeAspect="1"/>
          </p:cNvPicPr>
          <p:nvPr/>
        </p:nvPicPr>
        <p:blipFill>
          <a:blip r:embed="rId5"/>
          <a:stretch>
            <a:fillRect/>
          </a:stretch>
        </p:blipFill>
        <p:spPr>
          <a:xfrm>
            <a:off x="3891971" y="2104520"/>
            <a:ext cx="276264" cy="161948"/>
          </a:xfrm>
          <a:prstGeom prst="rect">
            <a:avLst/>
          </a:prstGeom>
        </p:spPr>
      </p:pic>
      <p:pic>
        <p:nvPicPr>
          <p:cNvPr id="20" name="Picture 19"/>
          <p:cNvPicPr>
            <a:picLocks noChangeAspect="1"/>
          </p:cNvPicPr>
          <p:nvPr/>
        </p:nvPicPr>
        <p:blipFill>
          <a:blip r:embed="rId6"/>
          <a:stretch>
            <a:fillRect/>
          </a:stretch>
        </p:blipFill>
        <p:spPr>
          <a:xfrm>
            <a:off x="4741731" y="1087679"/>
            <a:ext cx="5267196" cy="2292648"/>
          </a:xfrm>
          <a:prstGeom prst="rect">
            <a:avLst/>
          </a:prstGeom>
        </p:spPr>
      </p:pic>
      <p:sp>
        <p:nvSpPr>
          <p:cNvPr id="4" name="Right Arrow 3"/>
          <p:cNvSpPr/>
          <p:nvPr/>
        </p:nvSpPr>
        <p:spPr>
          <a:xfrm rot="20262171">
            <a:off x="4642986" y="2710494"/>
            <a:ext cx="3239236" cy="21970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12251769">
            <a:off x="6371413" y="2660776"/>
            <a:ext cx="3863301" cy="219234"/>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rot="15387661">
            <a:off x="6669850" y="2706335"/>
            <a:ext cx="1473795" cy="219234"/>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894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063762" cy="373429"/>
          </a:xfrm>
        </p:spPr>
        <p:txBody>
          <a:bodyPr>
            <a:normAutofit fontScale="90000"/>
          </a:bodyPr>
          <a:lstStyle/>
          <a:p>
            <a:r>
              <a:rPr lang="en-AU" dirty="0"/>
              <a:t>Two Causes of Inflation</a:t>
            </a:r>
          </a:p>
        </p:txBody>
      </p:sp>
      <p:graphicFrame>
        <p:nvGraphicFramePr>
          <p:cNvPr id="6" name="Content Placeholder 5"/>
          <p:cNvGraphicFramePr>
            <a:graphicFrameLocks noGrp="1"/>
          </p:cNvGraphicFramePr>
          <p:nvPr>
            <p:ph idx="1"/>
          </p:nvPr>
        </p:nvGraphicFramePr>
        <p:xfrm>
          <a:off x="703386" y="1046283"/>
          <a:ext cx="10650414" cy="5372103"/>
        </p:xfrm>
        <a:graphic>
          <a:graphicData uri="http://schemas.openxmlformats.org/drawingml/2006/table">
            <a:tbl>
              <a:tblPr firstRow="1" bandRow="1">
                <a:tableStyleId>{5C22544A-7EE6-4342-B048-85BDC9FD1C3A}</a:tableStyleId>
              </a:tblPr>
              <a:tblGrid>
                <a:gridCol w="677006">
                  <a:extLst>
                    <a:ext uri="{9D8B030D-6E8A-4147-A177-3AD203B41FA5}">
                      <a16:colId xmlns:a16="http://schemas.microsoft.com/office/drawing/2014/main" val="1067574938"/>
                    </a:ext>
                  </a:extLst>
                </a:gridCol>
                <a:gridCol w="5152293">
                  <a:extLst>
                    <a:ext uri="{9D8B030D-6E8A-4147-A177-3AD203B41FA5}">
                      <a16:colId xmlns:a16="http://schemas.microsoft.com/office/drawing/2014/main" val="3184685417"/>
                    </a:ext>
                  </a:extLst>
                </a:gridCol>
                <a:gridCol w="4821115">
                  <a:extLst>
                    <a:ext uri="{9D8B030D-6E8A-4147-A177-3AD203B41FA5}">
                      <a16:colId xmlns:a16="http://schemas.microsoft.com/office/drawing/2014/main" val="2361944351"/>
                    </a:ext>
                  </a:extLst>
                </a:gridCol>
              </a:tblGrid>
              <a:tr h="594261">
                <a:tc>
                  <a:txBody>
                    <a:bodyPr/>
                    <a:lstStyle/>
                    <a:p>
                      <a:endParaRPr lang="en-AU" dirty="0"/>
                    </a:p>
                  </a:txBody>
                  <a:tcPr/>
                </a:tc>
                <a:tc>
                  <a:txBody>
                    <a:bodyPr/>
                    <a:lstStyle/>
                    <a:p>
                      <a:r>
                        <a:rPr lang="en-AU" dirty="0"/>
                        <a:t>Decreases</a:t>
                      </a:r>
                    </a:p>
                  </a:txBody>
                  <a:tcPr/>
                </a:tc>
                <a:tc>
                  <a:txBody>
                    <a:bodyPr/>
                    <a:lstStyle/>
                    <a:p>
                      <a:r>
                        <a:rPr lang="en-AU" dirty="0"/>
                        <a:t>Increases</a:t>
                      </a:r>
                    </a:p>
                  </a:txBody>
                  <a:tcPr/>
                </a:tc>
                <a:extLst>
                  <a:ext uri="{0D108BD9-81ED-4DB2-BD59-A6C34878D82A}">
                    <a16:rowId xmlns:a16="http://schemas.microsoft.com/office/drawing/2014/main" val="1012946191"/>
                  </a:ext>
                </a:extLst>
              </a:tr>
              <a:tr h="2388921">
                <a:tc>
                  <a:txBody>
                    <a:bodyPr/>
                    <a:lstStyle/>
                    <a:p>
                      <a:r>
                        <a:rPr lang="en-AU" dirty="0"/>
                        <a:t>AD</a:t>
                      </a:r>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2846596621"/>
                  </a:ext>
                </a:extLst>
              </a:tr>
              <a:tr h="2388921">
                <a:tc>
                  <a:txBody>
                    <a:bodyPr/>
                    <a:lstStyle/>
                    <a:p>
                      <a:r>
                        <a:rPr lang="en-AU" dirty="0"/>
                        <a:t>SRAS</a:t>
                      </a:r>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1028293080"/>
                  </a:ext>
                </a:extLst>
              </a:tr>
            </a:tbl>
          </a:graphicData>
        </a:graphic>
      </p:graphicFrame>
      <p:pic>
        <p:nvPicPr>
          <p:cNvPr id="4" name="Picture 3"/>
          <p:cNvPicPr>
            <a:picLocks noChangeAspect="1"/>
          </p:cNvPicPr>
          <p:nvPr/>
        </p:nvPicPr>
        <p:blipFill>
          <a:blip r:embed="rId2"/>
          <a:stretch>
            <a:fillRect/>
          </a:stretch>
        </p:blipFill>
        <p:spPr>
          <a:xfrm>
            <a:off x="6630302" y="1673539"/>
            <a:ext cx="2202794" cy="2274206"/>
          </a:xfrm>
          <a:prstGeom prst="rect">
            <a:avLst/>
          </a:prstGeom>
        </p:spPr>
      </p:pic>
      <p:pic>
        <p:nvPicPr>
          <p:cNvPr id="5" name="Picture 4"/>
          <p:cNvPicPr>
            <a:picLocks noChangeAspect="1"/>
          </p:cNvPicPr>
          <p:nvPr/>
        </p:nvPicPr>
        <p:blipFill>
          <a:blip r:embed="rId3"/>
          <a:stretch>
            <a:fillRect/>
          </a:stretch>
        </p:blipFill>
        <p:spPr>
          <a:xfrm>
            <a:off x="1723293" y="1796631"/>
            <a:ext cx="2303585" cy="1992064"/>
          </a:xfrm>
          <a:prstGeom prst="rect">
            <a:avLst/>
          </a:prstGeom>
        </p:spPr>
      </p:pic>
      <p:sp>
        <p:nvSpPr>
          <p:cNvPr id="7" name="TextBox 6"/>
          <p:cNvSpPr txBox="1"/>
          <p:nvPr/>
        </p:nvSpPr>
        <p:spPr>
          <a:xfrm>
            <a:off x="4211515" y="1796631"/>
            <a:ext cx="2136531" cy="646331"/>
          </a:xfrm>
          <a:prstGeom prst="rect">
            <a:avLst/>
          </a:prstGeom>
          <a:noFill/>
        </p:spPr>
        <p:txBody>
          <a:bodyPr wrap="square" rtlCol="0">
            <a:spAutoFit/>
          </a:bodyPr>
          <a:lstStyle/>
          <a:p>
            <a:r>
              <a:rPr lang="en-AU" dirty="0">
                <a:solidFill>
                  <a:srgbClr val="FF0000"/>
                </a:solidFill>
              </a:rPr>
              <a:t>Negative Output Gap</a:t>
            </a:r>
            <a:endParaRPr lang="en-AU" dirty="0"/>
          </a:p>
        </p:txBody>
      </p:sp>
      <p:sp>
        <p:nvSpPr>
          <p:cNvPr id="8" name="TextBox 7"/>
          <p:cNvSpPr txBox="1"/>
          <p:nvPr/>
        </p:nvSpPr>
        <p:spPr>
          <a:xfrm>
            <a:off x="8951470" y="1796631"/>
            <a:ext cx="2136531" cy="369332"/>
          </a:xfrm>
          <a:prstGeom prst="rect">
            <a:avLst/>
          </a:prstGeom>
          <a:noFill/>
        </p:spPr>
        <p:txBody>
          <a:bodyPr wrap="square" rtlCol="0">
            <a:spAutoFit/>
          </a:bodyPr>
          <a:lstStyle/>
          <a:p>
            <a:r>
              <a:rPr lang="en-AU" dirty="0">
                <a:solidFill>
                  <a:srgbClr val="00B050"/>
                </a:solidFill>
              </a:rPr>
              <a:t>Positive Output Gap</a:t>
            </a:r>
            <a:endParaRPr lang="en-AU" dirty="0"/>
          </a:p>
        </p:txBody>
      </p:sp>
      <p:pic>
        <p:nvPicPr>
          <p:cNvPr id="9" name="Picture 8"/>
          <p:cNvPicPr>
            <a:picLocks noChangeAspect="1"/>
          </p:cNvPicPr>
          <p:nvPr/>
        </p:nvPicPr>
        <p:blipFill>
          <a:blip r:embed="rId4"/>
          <a:stretch>
            <a:fillRect/>
          </a:stretch>
        </p:blipFill>
        <p:spPr>
          <a:xfrm>
            <a:off x="1534257" y="4184347"/>
            <a:ext cx="2681655" cy="2128530"/>
          </a:xfrm>
          <a:prstGeom prst="rect">
            <a:avLst/>
          </a:prstGeom>
        </p:spPr>
      </p:pic>
      <p:sp>
        <p:nvSpPr>
          <p:cNvPr id="11" name="TextBox 10"/>
          <p:cNvSpPr txBox="1"/>
          <p:nvPr/>
        </p:nvSpPr>
        <p:spPr>
          <a:xfrm>
            <a:off x="4325816" y="4184347"/>
            <a:ext cx="2136531" cy="646331"/>
          </a:xfrm>
          <a:prstGeom prst="rect">
            <a:avLst/>
          </a:prstGeom>
          <a:noFill/>
        </p:spPr>
        <p:txBody>
          <a:bodyPr wrap="square" rtlCol="0">
            <a:spAutoFit/>
          </a:bodyPr>
          <a:lstStyle/>
          <a:p>
            <a:r>
              <a:rPr lang="en-AU" dirty="0">
                <a:solidFill>
                  <a:srgbClr val="FF0000"/>
                </a:solidFill>
              </a:rPr>
              <a:t>Negative Output Gap</a:t>
            </a:r>
            <a:endParaRPr lang="en-AU" dirty="0"/>
          </a:p>
        </p:txBody>
      </p:sp>
      <p:pic>
        <p:nvPicPr>
          <p:cNvPr id="13" name="Picture 12"/>
          <p:cNvPicPr>
            <a:picLocks noChangeAspect="1"/>
          </p:cNvPicPr>
          <p:nvPr/>
        </p:nvPicPr>
        <p:blipFill>
          <a:blip r:embed="rId5"/>
          <a:stretch>
            <a:fillRect/>
          </a:stretch>
        </p:blipFill>
        <p:spPr>
          <a:xfrm>
            <a:off x="6630302" y="4114800"/>
            <a:ext cx="2416068" cy="2198077"/>
          </a:xfrm>
          <a:prstGeom prst="rect">
            <a:avLst/>
          </a:prstGeom>
        </p:spPr>
      </p:pic>
      <p:sp>
        <p:nvSpPr>
          <p:cNvPr id="14" name="TextBox 13"/>
          <p:cNvSpPr txBox="1"/>
          <p:nvPr/>
        </p:nvSpPr>
        <p:spPr>
          <a:xfrm>
            <a:off x="9214338" y="4255474"/>
            <a:ext cx="1873663" cy="646331"/>
          </a:xfrm>
          <a:prstGeom prst="rect">
            <a:avLst/>
          </a:prstGeom>
          <a:noFill/>
        </p:spPr>
        <p:txBody>
          <a:bodyPr wrap="square" rtlCol="0">
            <a:spAutoFit/>
          </a:bodyPr>
          <a:lstStyle/>
          <a:p>
            <a:r>
              <a:rPr lang="en-AU" dirty="0">
                <a:solidFill>
                  <a:srgbClr val="00B050"/>
                </a:solidFill>
              </a:rPr>
              <a:t>Positive Output Gap</a:t>
            </a:r>
            <a:endParaRPr lang="en-AU" dirty="0"/>
          </a:p>
        </p:txBody>
      </p:sp>
      <p:sp>
        <p:nvSpPr>
          <p:cNvPr id="17" name="TextBox 16"/>
          <p:cNvSpPr txBox="1"/>
          <p:nvPr/>
        </p:nvSpPr>
        <p:spPr>
          <a:xfrm>
            <a:off x="4342273" y="3325137"/>
            <a:ext cx="2022230" cy="523220"/>
          </a:xfrm>
          <a:prstGeom prst="rect">
            <a:avLst/>
          </a:prstGeom>
          <a:noFill/>
        </p:spPr>
        <p:txBody>
          <a:bodyPr wrap="square" rtlCol="0">
            <a:spAutoFit/>
          </a:bodyPr>
          <a:lstStyle/>
          <a:p>
            <a:r>
              <a:rPr lang="en-AU" sz="1400" dirty="0"/>
              <a:t>This is the ‘classic’ recession situation.</a:t>
            </a:r>
          </a:p>
        </p:txBody>
      </p:sp>
      <p:sp>
        <p:nvSpPr>
          <p:cNvPr id="3" name="TextBox 2"/>
          <p:cNvSpPr txBox="1"/>
          <p:nvPr/>
        </p:nvSpPr>
        <p:spPr>
          <a:xfrm>
            <a:off x="2286000" y="3371928"/>
            <a:ext cx="509954" cy="276999"/>
          </a:xfrm>
          <a:prstGeom prst="rect">
            <a:avLst/>
          </a:prstGeom>
          <a:noFill/>
        </p:spPr>
        <p:txBody>
          <a:bodyPr wrap="square" rtlCol="0">
            <a:spAutoFit/>
          </a:bodyPr>
          <a:lstStyle/>
          <a:p>
            <a:r>
              <a:rPr lang="en-AU" sz="1200" dirty="0" err="1"/>
              <a:t>Y</a:t>
            </a:r>
            <a:r>
              <a:rPr lang="en-AU" sz="1200" baseline="-25000" dirty="0" err="1"/>
              <a:t>actual</a:t>
            </a:r>
            <a:endParaRPr lang="en-AU" sz="1200" dirty="0"/>
          </a:p>
        </p:txBody>
      </p:sp>
      <p:sp>
        <p:nvSpPr>
          <p:cNvPr id="19" name="TextBox 18"/>
          <p:cNvSpPr txBox="1"/>
          <p:nvPr/>
        </p:nvSpPr>
        <p:spPr>
          <a:xfrm>
            <a:off x="7731699" y="3428168"/>
            <a:ext cx="509954" cy="276999"/>
          </a:xfrm>
          <a:prstGeom prst="rect">
            <a:avLst/>
          </a:prstGeom>
          <a:noFill/>
        </p:spPr>
        <p:txBody>
          <a:bodyPr wrap="square" rtlCol="0">
            <a:spAutoFit/>
          </a:bodyPr>
          <a:lstStyle/>
          <a:p>
            <a:r>
              <a:rPr lang="en-AU" sz="1200" dirty="0" err="1"/>
              <a:t>Y</a:t>
            </a:r>
            <a:r>
              <a:rPr lang="en-AU" sz="1200" baseline="-25000" dirty="0" err="1"/>
              <a:t>actual</a:t>
            </a:r>
            <a:endParaRPr lang="en-AU" sz="1200" dirty="0"/>
          </a:p>
        </p:txBody>
      </p:sp>
      <p:sp>
        <p:nvSpPr>
          <p:cNvPr id="20" name="TextBox 19"/>
          <p:cNvSpPr txBox="1"/>
          <p:nvPr/>
        </p:nvSpPr>
        <p:spPr>
          <a:xfrm>
            <a:off x="7738132" y="5846340"/>
            <a:ext cx="509954" cy="276999"/>
          </a:xfrm>
          <a:prstGeom prst="rect">
            <a:avLst/>
          </a:prstGeom>
          <a:noFill/>
        </p:spPr>
        <p:txBody>
          <a:bodyPr wrap="square" rtlCol="0">
            <a:spAutoFit/>
          </a:bodyPr>
          <a:lstStyle/>
          <a:p>
            <a:r>
              <a:rPr lang="en-AU" sz="1200" dirty="0" err="1"/>
              <a:t>Y</a:t>
            </a:r>
            <a:r>
              <a:rPr lang="en-AU" sz="1200" baseline="-25000" dirty="0" err="1"/>
              <a:t>actual</a:t>
            </a:r>
            <a:endParaRPr lang="en-AU" sz="1200" dirty="0"/>
          </a:p>
        </p:txBody>
      </p:sp>
      <p:cxnSp>
        <p:nvCxnSpPr>
          <p:cNvPr id="12" name="Straight Connector 11"/>
          <p:cNvCxnSpPr/>
          <p:nvPr/>
        </p:nvCxnSpPr>
        <p:spPr>
          <a:xfrm>
            <a:off x="7986676" y="5377005"/>
            <a:ext cx="0" cy="419385"/>
          </a:xfrm>
          <a:prstGeom prst="line">
            <a:avLst/>
          </a:prstGeom>
          <a:ln>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6901962" y="5310554"/>
            <a:ext cx="1084714" cy="16501"/>
          </a:xfrm>
          <a:prstGeom prst="line">
            <a:avLst/>
          </a:prstGeom>
          <a:ln>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7939453" y="5284311"/>
            <a:ext cx="75957" cy="4571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Oval 24"/>
          <p:cNvSpPr/>
          <p:nvPr/>
        </p:nvSpPr>
        <p:spPr>
          <a:xfrm>
            <a:off x="2420818" y="4847633"/>
            <a:ext cx="75957" cy="4571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p:cNvSpPr txBox="1"/>
          <p:nvPr/>
        </p:nvSpPr>
        <p:spPr>
          <a:xfrm>
            <a:off x="3009228" y="3110319"/>
            <a:ext cx="475117" cy="276999"/>
          </a:xfrm>
          <a:prstGeom prst="rect">
            <a:avLst/>
          </a:prstGeom>
          <a:noFill/>
        </p:spPr>
        <p:txBody>
          <a:bodyPr wrap="square" rtlCol="0">
            <a:spAutoFit/>
          </a:bodyPr>
          <a:lstStyle/>
          <a:p>
            <a:r>
              <a:rPr lang="en-AU" sz="1200" dirty="0"/>
              <a:t>AD</a:t>
            </a:r>
            <a:r>
              <a:rPr lang="en-AU" sz="1200" baseline="-25000" dirty="0"/>
              <a:t>1</a:t>
            </a:r>
            <a:endParaRPr lang="en-AU" sz="1200" dirty="0"/>
          </a:p>
        </p:txBody>
      </p:sp>
      <p:cxnSp>
        <p:nvCxnSpPr>
          <p:cNvPr id="23" name="Straight Connector 22"/>
          <p:cNvCxnSpPr>
            <a:endCxn id="26" idx="2"/>
          </p:cNvCxnSpPr>
          <p:nvPr/>
        </p:nvCxnSpPr>
        <p:spPr>
          <a:xfrm>
            <a:off x="2261716" y="2119796"/>
            <a:ext cx="1267327" cy="1129021"/>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065005" y="2093181"/>
            <a:ext cx="1267327" cy="1129021"/>
          </a:xfrm>
          <a:prstGeom prst="line">
            <a:avLst/>
          </a:prstGeom>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6"/>
          <a:stretch>
            <a:fillRect/>
          </a:stretch>
        </p:blipFill>
        <p:spPr>
          <a:xfrm>
            <a:off x="3591101" y="3110317"/>
            <a:ext cx="200053" cy="161948"/>
          </a:xfrm>
          <a:prstGeom prst="rect">
            <a:avLst/>
          </a:prstGeom>
        </p:spPr>
      </p:pic>
      <p:sp>
        <p:nvSpPr>
          <p:cNvPr id="26" name="TextBox 25"/>
          <p:cNvSpPr txBox="1"/>
          <p:nvPr/>
        </p:nvSpPr>
        <p:spPr>
          <a:xfrm>
            <a:off x="3291484" y="2971818"/>
            <a:ext cx="475117" cy="276999"/>
          </a:xfrm>
          <a:prstGeom prst="rect">
            <a:avLst/>
          </a:prstGeom>
          <a:noFill/>
        </p:spPr>
        <p:txBody>
          <a:bodyPr wrap="square" rtlCol="0">
            <a:spAutoFit/>
          </a:bodyPr>
          <a:lstStyle/>
          <a:p>
            <a:r>
              <a:rPr lang="en-AU" sz="1200" dirty="0"/>
              <a:t>AD</a:t>
            </a:r>
            <a:r>
              <a:rPr lang="en-AU" sz="1200" baseline="-25000" dirty="0"/>
              <a:t>0</a:t>
            </a:r>
            <a:endParaRPr lang="en-AU" sz="1200" dirty="0"/>
          </a:p>
        </p:txBody>
      </p:sp>
      <p:sp>
        <p:nvSpPr>
          <p:cNvPr id="29" name="Right Arrow 28"/>
          <p:cNvSpPr/>
          <p:nvPr/>
        </p:nvSpPr>
        <p:spPr>
          <a:xfrm rot="10800000">
            <a:off x="2918594" y="2971818"/>
            <a:ext cx="254516" cy="1384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Right Arrow 29"/>
          <p:cNvSpPr/>
          <p:nvPr/>
        </p:nvSpPr>
        <p:spPr>
          <a:xfrm>
            <a:off x="8009745" y="2792662"/>
            <a:ext cx="238342" cy="1191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Right Arrow 30"/>
          <p:cNvSpPr/>
          <p:nvPr/>
        </p:nvSpPr>
        <p:spPr>
          <a:xfrm>
            <a:off x="8094846" y="4765026"/>
            <a:ext cx="237486" cy="12832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TextBox 31"/>
          <p:cNvSpPr txBox="1"/>
          <p:nvPr/>
        </p:nvSpPr>
        <p:spPr>
          <a:xfrm>
            <a:off x="8464616" y="2971817"/>
            <a:ext cx="475117" cy="276999"/>
          </a:xfrm>
          <a:prstGeom prst="rect">
            <a:avLst/>
          </a:prstGeom>
          <a:noFill/>
        </p:spPr>
        <p:txBody>
          <a:bodyPr wrap="square" rtlCol="0">
            <a:spAutoFit/>
          </a:bodyPr>
          <a:lstStyle/>
          <a:p>
            <a:r>
              <a:rPr lang="en-AU" sz="1200" dirty="0"/>
              <a:t>AD</a:t>
            </a:r>
            <a:r>
              <a:rPr lang="en-AU" sz="1200" baseline="-25000" dirty="0"/>
              <a:t>1</a:t>
            </a:r>
            <a:endParaRPr lang="en-AU" sz="1200" dirty="0"/>
          </a:p>
        </p:txBody>
      </p:sp>
      <p:sp>
        <p:nvSpPr>
          <p:cNvPr id="22" name="TextBox 21"/>
          <p:cNvSpPr txBox="1"/>
          <p:nvPr/>
        </p:nvSpPr>
        <p:spPr>
          <a:xfrm>
            <a:off x="4268665" y="2375616"/>
            <a:ext cx="2022230" cy="923330"/>
          </a:xfrm>
          <a:prstGeom prst="rect">
            <a:avLst/>
          </a:prstGeom>
          <a:noFill/>
        </p:spPr>
        <p:txBody>
          <a:bodyPr wrap="square" rtlCol="0">
            <a:spAutoFit/>
          </a:bodyPr>
          <a:lstStyle/>
          <a:p>
            <a:r>
              <a:rPr lang="en-AU" dirty="0"/>
              <a:t>↓Output</a:t>
            </a:r>
          </a:p>
          <a:p>
            <a:r>
              <a:rPr lang="en-AU" dirty="0"/>
              <a:t>↓ Price Level (Deflation)</a:t>
            </a:r>
          </a:p>
        </p:txBody>
      </p:sp>
      <p:sp>
        <p:nvSpPr>
          <p:cNvPr id="33" name="TextBox 32"/>
          <p:cNvSpPr txBox="1"/>
          <p:nvPr/>
        </p:nvSpPr>
        <p:spPr>
          <a:xfrm>
            <a:off x="9115807" y="2247936"/>
            <a:ext cx="2022230" cy="923330"/>
          </a:xfrm>
          <a:prstGeom prst="rect">
            <a:avLst/>
          </a:prstGeom>
          <a:noFill/>
        </p:spPr>
        <p:txBody>
          <a:bodyPr wrap="square" rtlCol="0">
            <a:spAutoFit/>
          </a:bodyPr>
          <a:lstStyle/>
          <a:p>
            <a:r>
              <a:rPr lang="en-AU" dirty="0"/>
              <a:t>↑ Output</a:t>
            </a:r>
          </a:p>
          <a:p>
            <a:r>
              <a:rPr lang="en-AU" dirty="0"/>
              <a:t>↑ Price Level (Inflation)</a:t>
            </a:r>
          </a:p>
        </p:txBody>
      </p:sp>
      <p:sp>
        <p:nvSpPr>
          <p:cNvPr id="34" name="TextBox 33"/>
          <p:cNvSpPr txBox="1"/>
          <p:nvPr/>
        </p:nvSpPr>
        <p:spPr>
          <a:xfrm>
            <a:off x="4275144" y="4857139"/>
            <a:ext cx="2022230" cy="923330"/>
          </a:xfrm>
          <a:prstGeom prst="rect">
            <a:avLst/>
          </a:prstGeom>
          <a:noFill/>
        </p:spPr>
        <p:txBody>
          <a:bodyPr wrap="square" rtlCol="0">
            <a:spAutoFit/>
          </a:bodyPr>
          <a:lstStyle/>
          <a:p>
            <a:r>
              <a:rPr lang="en-AU" dirty="0"/>
              <a:t>↓Output</a:t>
            </a:r>
          </a:p>
          <a:p>
            <a:r>
              <a:rPr lang="en-AU" dirty="0"/>
              <a:t>↑ Price Level (Inflation)</a:t>
            </a:r>
          </a:p>
        </p:txBody>
      </p:sp>
      <p:sp>
        <p:nvSpPr>
          <p:cNvPr id="35" name="TextBox 34"/>
          <p:cNvSpPr txBox="1"/>
          <p:nvPr/>
        </p:nvSpPr>
        <p:spPr>
          <a:xfrm>
            <a:off x="9188970" y="4923010"/>
            <a:ext cx="2022230" cy="1200329"/>
          </a:xfrm>
          <a:prstGeom prst="rect">
            <a:avLst/>
          </a:prstGeom>
          <a:noFill/>
        </p:spPr>
        <p:txBody>
          <a:bodyPr wrap="square" rtlCol="0">
            <a:spAutoFit/>
          </a:bodyPr>
          <a:lstStyle/>
          <a:p>
            <a:r>
              <a:rPr lang="en-AU" dirty="0"/>
              <a:t>↑ Output</a:t>
            </a:r>
          </a:p>
          <a:p>
            <a:r>
              <a:rPr lang="en-AU" dirty="0"/>
              <a:t>↓ Price Level (Deflation, but the good kind)</a:t>
            </a:r>
          </a:p>
        </p:txBody>
      </p:sp>
      <p:sp>
        <p:nvSpPr>
          <p:cNvPr id="36" name="Freeform 35"/>
          <p:cNvSpPr/>
          <p:nvPr/>
        </p:nvSpPr>
        <p:spPr>
          <a:xfrm>
            <a:off x="6502977" y="1046283"/>
            <a:ext cx="4969197" cy="3018567"/>
          </a:xfrm>
          <a:custGeom>
            <a:avLst/>
            <a:gdLst>
              <a:gd name="connsiteX0" fmla="*/ 4503174 w 6046839"/>
              <a:gd name="connsiteY0" fmla="*/ 176981 h 6115665"/>
              <a:gd name="connsiteX1" fmla="*/ 3883742 w 6046839"/>
              <a:gd name="connsiteY1" fmla="*/ 167149 h 6115665"/>
              <a:gd name="connsiteX2" fmla="*/ 3519948 w 6046839"/>
              <a:gd name="connsiteY2" fmla="*/ 137652 h 6115665"/>
              <a:gd name="connsiteX3" fmla="*/ 3293806 w 6046839"/>
              <a:gd name="connsiteY3" fmla="*/ 88491 h 6115665"/>
              <a:gd name="connsiteX4" fmla="*/ 3195484 w 6046839"/>
              <a:gd name="connsiteY4" fmla="*/ 58994 h 6115665"/>
              <a:gd name="connsiteX5" fmla="*/ 3106993 w 6046839"/>
              <a:gd name="connsiteY5" fmla="*/ 49162 h 6115665"/>
              <a:gd name="connsiteX6" fmla="*/ 3008671 w 6046839"/>
              <a:gd name="connsiteY6" fmla="*/ 29497 h 6115665"/>
              <a:gd name="connsiteX7" fmla="*/ 2841522 w 6046839"/>
              <a:gd name="connsiteY7" fmla="*/ 0 h 6115665"/>
              <a:gd name="connsiteX8" fmla="*/ 1514168 w 6046839"/>
              <a:gd name="connsiteY8" fmla="*/ 9832 h 6115665"/>
              <a:gd name="connsiteX9" fmla="*/ 1396180 w 6046839"/>
              <a:gd name="connsiteY9" fmla="*/ 58994 h 6115665"/>
              <a:gd name="connsiteX10" fmla="*/ 1337187 w 6046839"/>
              <a:gd name="connsiteY10" fmla="*/ 78658 h 6115665"/>
              <a:gd name="connsiteX11" fmla="*/ 1297858 w 6046839"/>
              <a:gd name="connsiteY11" fmla="*/ 98323 h 6115665"/>
              <a:gd name="connsiteX12" fmla="*/ 1199535 w 6046839"/>
              <a:gd name="connsiteY12" fmla="*/ 127820 h 6115665"/>
              <a:gd name="connsiteX13" fmla="*/ 1140542 w 6046839"/>
              <a:gd name="connsiteY13" fmla="*/ 176981 h 6115665"/>
              <a:gd name="connsiteX14" fmla="*/ 1042219 w 6046839"/>
              <a:gd name="connsiteY14" fmla="*/ 235974 h 6115665"/>
              <a:gd name="connsiteX15" fmla="*/ 973393 w 6046839"/>
              <a:gd name="connsiteY15" fmla="*/ 294968 h 6115665"/>
              <a:gd name="connsiteX16" fmla="*/ 943897 w 6046839"/>
              <a:gd name="connsiteY16" fmla="*/ 314632 h 6115665"/>
              <a:gd name="connsiteX17" fmla="*/ 865239 w 6046839"/>
              <a:gd name="connsiteY17" fmla="*/ 393291 h 6115665"/>
              <a:gd name="connsiteX18" fmla="*/ 786580 w 6046839"/>
              <a:gd name="connsiteY18" fmla="*/ 462116 h 6115665"/>
              <a:gd name="connsiteX19" fmla="*/ 747251 w 6046839"/>
              <a:gd name="connsiteY19" fmla="*/ 511278 h 6115665"/>
              <a:gd name="connsiteX20" fmla="*/ 707922 w 6046839"/>
              <a:gd name="connsiteY20" fmla="*/ 550607 h 6115665"/>
              <a:gd name="connsiteX21" fmla="*/ 629264 w 6046839"/>
              <a:gd name="connsiteY21" fmla="*/ 648929 h 6115665"/>
              <a:gd name="connsiteX22" fmla="*/ 589935 w 6046839"/>
              <a:gd name="connsiteY22" fmla="*/ 698091 h 6115665"/>
              <a:gd name="connsiteX23" fmla="*/ 560439 w 6046839"/>
              <a:gd name="connsiteY23" fmla="*/ 757084 h 6115665"/>
              <a:gd name="connsiteX24" fmla="*/ 481780 w 6046839"/>
              <a:gd name="connsiteY24" fmla="*/ 855407 h 6115665"/>
              <a:gd name="connsiteX25" fmla="*/ 452284 w 6046839"/>
              <a:gd name="connsiteY25" fmla="*/ 884903 h 6115665"/>
              <a:gd name="connsiteX26" fmla="*/ 432619 w 6046839"/>
              <a:gd name="connsiteY26" fmla="*/ 924232 h 6115665"/>
              <a:gd name="connsiteX27" fmla="*/ 403122 w 6046839"/>
              <a:gd name="connsiteY27" fmla="*/ 973394 h 6115665"/>
              <a:gd name="connsiteX28" fmla="*/ 353961 w 6046839"/>
              <a:gd name="connsiteY28" fmla="*/ 1071716 h 6115665"/>
              <a:gd name="connsiteX29" fmla="*/ 304800 w 6046839"/>
              <a:gd name="connsiteY29" fmla="*/ 1120878 h 6115665"/>
              <a:gd name="connsiteX30" fmla="*/ 285135 w 6046839"/>
              <a:gd name="connsiteY30" fmla="*/ 1189703 h 6115665"/>
              <a:gd name="connsiteX31" fmla="*/ 265471 w 6046839"/>
              <a:gd name="connsiteY31" fmla="*/ 1219200 h 6115665"/>
              <a:gd name="connsiteX32" fmla="*/ 245806 w 6046839"/>
              <a:gd name="connsiteY32" fmla="*/ 1258529 h 6115665"/>
              <a:gd name="connsiteX33" fmla="*/ 216310 w 6046839"/>
              <a:gd name="connsiteY33" fmla="*/ 1297858 h 6115665"/>
              <a:gd name="connsiteX34" fmla="*/ 196645 w 6046839"/>
              <a:gd name="connsiteY34" fmla="*/ 1347020 h 6115665"/>
              <a:gd name="connsiteX35" fmla="*/ 186813 w 6046839"/>
              <a:gd name="connsiteY35" fmla="*/ 1396181 h 6115665"/>
              <a:gd name="connsiteX36" fmla="*/ 157316 w 6046839"/>
              <a:gd name="connsiteY36" fmla="*/ 1425678 h 6115665"/>
              <a:gd name="connsiteX37" fmla="*/ 137651 w 6046839"/>
              <a:gd name="connsiteY37" fmla="*/ 1524000 h 6115665"/>
              <a:gd name="connsiteX38" fmla="*/ 117987 w 6046839"/>
              <a:gd name="connsiteY38" fmla="*/ 1691149 h 6115665"/>
              <a:gd name="connsiteX39" fmla="*/ 88490 w 6046839"/>
              <a:gd name="connsiteY39" fmla="*/ 1740310 h 6115665"/>
              <a:gd name="connsiteX40" fmla="*/ 78658 w 6046839"/>
              <a:gd name="connsiteY40" fmla="*/ 1828800 h 6115665"/>
              <a:gd name="connsiteX41" fmla="*/ 49161 w 6046839"/>
              <a:gd name="connsiteY41" fmla="*/ 1897626 h 6115665"/>
              <a:gd name="connsiteX42" fmla="*/ 39329 w 6046839"/>
              <a:gd name="connsiteY42" fmla="*/ 2458065 h 6115665"/>
              <a:gd name="connsiteX43" fmla="*/ 19664 w 6046839"/>
              <a:gd name="connsiteY43" fmla="*/ 3057832 h 6115665"/>
              <a:gd name="connsiteX44" fmla="*/ 9832 w 6046839"/>
              <a:gd name="connsiteY44" fmla="*/ 4198374 h 6115665"/>
              <a:gd name="connsiteX45" fmla="*/ 0 w 6046839"/>
              <a:gd name="connsiteY45" fmla="*/ 5122607 h 6115665"/>
              <a:gd name="connsiteX46" fmla="*/ 39329 w 6046839"/>
              <a:gd name="connsiteY46" fmla="*/ 5299587 h 6115665"/>
              <a:gd name="connsiteX47" fmla="*/ 49161 w 6046839"/>
              <a:gd name="connsiteY47" fmla="*/ 5358581 h 6115665"/>
              <a:gd name="connsiteX48" fmla="*/ 58993 w 6046839"/>
              <a:gd name="connsiteY48" fmla="*/ 5427407 h 6115665"/>
              <a:gd name="connsiteX49" fmla="*/ 68826 w 6046839"/>
              <a:gd name="connsiteY49" fmla="*/ 5515897 h 6115665"/>
              <a:gd name="connsiteX50" fmla="*/ 88490 w 6046839"/>
              <a:gd name="connsiteY50" fmla="*/ 5584723 h 6115665"/>
              <a:gd name="connsiteX51" fmla="*/ 108155 w 6046839"/>
              <a:gd name="connsiteY51" fmla="*/ 5683045 h 6115665"/>
              <a:gd name="connsiteX52" fmla="*/ 127819 w 6046839"/>
              <a:gd name="connsiteY52" fmla="*/ 5732207 h 6115665"/>
              <a:gd name="connsiteX53" fmla="*/ 137651 w 6046839"/>
              <a:gd name="connsiteY53" fmla="*/ 5791200 h 6115665"/>
              <a:gd name="connsiteX54" fmla="*/ 157316 w 6046839"/>
              <a:gd name="connsiteY54" fmla="*/ 5830529 h 6115665"/>
              <a:gd name="connsiteX55" fmla="*/ 206477 w 6046839"/>
              <a:gd name="connsiteY55" fmla="*/ 5978013 h 6115665"/>
              <a:gd name="connsiteX56" fmla="*/ 265471 w 6046839"/>
              <a:gd name="connsiteY56" fmla="*/ 6027174 h 6115665"/>
              <a:gd name="connsiteX57" fmla="*/ 294968 w 6046839"/>
              <a:gd name="connsiteY57" fmla="*/ 6037007 h 6115665"/>
              <a:gd name="connsiteX58" fmla="*/ 324464 w 6046839"/>
              <a:gd name="connsiteY58" fmla="*/ 6056671 h 6115665"/>
              <a:gd name="connsiteX59" fmla="*/ 403122 w 6046839"/>
              <a:gd name="connsiteY59" fmla="*/ 6086168 h 6115665"/>
              <a:gd name="connsiteX60" fmla="*/ 521110 w 6046839"/>
              <a:gd name="connsiteY60" fmla="*/ 6105832 h 6115665"/>
              <a:gd name="connsiteX61" fmla="*/ 1042219 w 6046839"/>
              <a:gd name="connsiteY61" fmla="*/ 6096000 h 6115665"/>
              <a:gd name="connsiteX62" fmla="*/ 1091380 w 6046839"/>
              <a:gd name="connsiteY62" fmla="*/ 6086168 h 6115665"/>
              <a:gd name="connsiteX63" fmla="*/ 1160206 w 6046839"/>
              <a:gd name="connsiteY63" fmla="*/ 6076336 h 6115665"/>
              <a:gd name="connsiteX64" fmla="*/ 2035277 w 6046839"/>
              <a:gd name="connsiteY64" fmla="*/ 6076336 h 6115665"/>
              <a:gd name="connsiteX65" fmla="*/ 2064774 w 6046839"/>
              <a:gd name="connsiteY65" fmla="*/ 6086168 h 6115665"/>
              <a:gd name="connsiteX66" fmla="*/ 2192593 w 6046839"/>
              <a:gd name="connsiteY66" fmla="*/ 6115665 h 6115665"/>
              <a:gd name="connsiteX67" fmla="*/ 3716593 w 6046839"/>
              <a:gd name="connsiteY67" fmla="*/ 6105832 h 6115665"/>
              <a:gd name="connsiteX68" fmla="*/ 3746090 w 6046839"/>
              <a:gd name="connsiteY68" fmla="*/ 6096000 h 6115665"/>
              <a:gd name="connsiteX69" fmla="*/ 3883742 w 6046839"/>
              <a:gd name="connsiteY69" fmla="*/ 6076336 h 6115665"/>
              <a:gd name="connsiteX70" fmla="*/ 4080387 w 6046839"/>
              <a:gd name="connsiteY70" fmla="*/ 6046839 h 6115665"/>
              <a:gd name="connsiteX71" fmla="*/ 5004619 w 6046839"/>
              <a:gd name="connsiteY71" fmla="*/ 6027174 h 6115665"/>
              <a:gd name="connsiteX72" fmla="*/ 5053780 w 6046839"/>
              <a:gd name="connsiteY72" fmla="*/ 6017342 h 6115665"/>
              <a:gd name="connsiteX73" fmla="*/ 5112774 w 6046839"/>
              <a:gd name="connsiteY73" fmla="*/ 5987845 h 6115665"/>
              <a:gd name="connsiteX74" fmla="*/ 5211097 w 6046839"/>
              <a:gd name="connsiteY74" fmla="*/ 5958349 h 6115665"/>
              <a:gd name="connsiteX75" fmla="*/ 5270090 w 6046839"/>
              <a:gd name="connsiteY75" fmla="*/ 5948516 h 6115665"/>
              <a:gd name="connsiteX76" fmla="*/ 5348748 w 6046839"/>
              <a:gd name="connsiteY76" fmla="*/ 5928852 h 6115665"/>
              <a:gd name="connsiteX77" fmla="*/ 5388077 w 6046839"/>
              <a:gd name="connsiteY77" fmla="*/ 5919020 h 6115665"/>
              <a:gd name="connsiteX78" fmla="*/ 5427406 w 6046839"/>
              <a:gd name="connsiteY78" fmla="*/ 5909187 h 6115665"/>
              <a:gd name="connsiteX79" fmla="*/ 5525729 w 6046839"/>
              <a:gd name="connsiteY79" fmla="*/ 5860026 h 6115665"/>
              <a:gd name="connsiteX80" fmla="*/ 5574890 w 6046839"/>
              <a:gd name="connsiteY80" fmla="*/ 5850194 h 6115665"/>
              <a:gd name="connsiteX81" fmla="*/ 5633884 w 6046839"/>
              <a:gd name="connsiteY81" fmla="*/ 5810865 h 6115665"/>
              <a:gd name="connsiteX82" fmla="*/ 5722374 w 6046839"/>
              <a:gd name="connsiteY82" fmla="*/ 5751871 h 6115665"/>
              <a:gd name="connsiteX83" fmla="*/ 5781368 w 6046839"/>
              <a:gd name="connsiteY83" fmla="*/ 5692878 h 6115665"/>
              <a:gd name="connsiteX84" fmla="*/ 5810864 w 6046839"/>
              <a:gd name="connsiteY84" fmla="*/ 5663381 h 6115665"/>
              <a:gd name="connsiteX85" fmla="*/ 5869858 w 6046839"/>
              <a:gd name="connsiteY85" fmla="*/ 5545394 h 6115665"/>
              <a:gd name="connsiteX86" fmla="*/ 5889522 w 6046839"/>
              <a:gd name="connsiteY86" fmla="*/ 5466736 h 6115665"/>
              <a:gd name="connsiteX87" fmla="*/ 5909187 w 6046839"/>
              <a:gd name="connsiteY87" fmla="*/ 5309420 h 6115665"/>
              <a:gd name="connsiteX88" fmla="*/ 5928851 w 6046839"/>
              <a:gd name="connsiteY88" fmla="*/ 5250426 h 6115665"/>
              <a:gd name="connsiteX89" fmla="*/ 5938684 w 6046839"/>
              <a:gd name="connsiteY89" fmla="*/ 5034116 h 6115665"/>
              <a:gd name="connsiteX90" fmla="*/ 5948516 w 6046839"/>
              <a:gd name="connsiteY90" fmla="*/ 4984955 h 6115665"/>
              <a:gd name="connsiteX91" fmla="*/ 5968180 w 6046839"/>
              <a:gd name="connsiteY91" fmla="*/ 4916129 h 6115665"/>
              <a:gd name="connsiteX92" fmla="*/ 5978013 w 6046839"/>
              <a:gd name="connsiteY92" fmla="*/ 4876800 h 6115665"/>
              <a:gd name="connsiteX93" fmla="*/ 5997677 w 6046839"/>
              <a:gd name="connsiteY93" fmla="*/ 2625213 h 6115665"/>
              <a:gd name="connsiteX94" fmla="*/ 6007510 w 6046839"/>
              <a:gd name="connsiteY94" fmla="*/ 2585884 h 6115665"/>
              <a:gd name="connsiteX95" fmla="*/ 6027174 w 6046839"/>
              <a:gd name="connsiteY95" fmla="*/ 2172929 h 6115665"/>
              <a:gd name="connsiteX96" fmla="*/ 6046839 w 6046839"/>
              <a:gd name="connsiteY96" fmla="*/ 2074607 h 6115665"/>
              <a:gd name="connsiteX97" fmla="*/ 6037006 w 6046839"/>
              <a:gd name="connsiteY97" fmla="*/ 1671484 h 6115665"/>
              <a:gd name="connsiteX98" fmla="*/ 6007510 w 6046839"/>
              <a:gd name="connsiteY98" fmla="*/ 1494503 h 6115665"/>
              <a:gd name="connsiteX99" fmla="*/ 5987845 w 6046839"/>
              <a:gd name="connsiteY99" fmla="*/ 1337187 h 6115665"/>
              <a:gd name="connsiteX100" fmla="*/ 5968180 w 6046839"/>
              <a:gd name="connsiteY100" fmla="*/ 1258529 h 6115665"/>
              <a:gd name="connsiteX101" fmla="*/ 5958348 w 6046839"/>
              <a:gd name="connsiteY101" fmla="*/ 1209368 h 6115665"/>
              <a:gd name="connsiteX102" fmla="*/ 5938684 w 6046839"/>
              <a:gd name="connsiteY102" fmla="*/ 1061884 h 6115665"/>
              <a:gd name="connsiteX103" fmla="*/ 5909187 w 6046839"/>
              <a:gd name="connsiteY103" fmla="*/ 983226 h 6115665"/>
              <a:gd name="connsiteX104" fmla="*/ 5889522 w 6046839"/>
              <a:gd name="connsiteY104" fmla="*/ 884903 h 6115665"/>
              <a:gd name="connsiteX105" fmla="*/ 5879690 w 6046839"/>
              <a:gd name="connsiteY105" fmla="*/ 816078 h 6115665"/>
              <a:gd name="connsiteX106" fmla="*/ 5860026 w 6046839"/>
              <a:gd name="connsiteY106" fmla="*/ 776749 h 6115665"/>
              <a:gd name="connsiteX107" fmla="*/ 5850193 w 6046839"/>
              <a:gd name="connsiteY107" fmla="*/ 747252 h 6115665"/>
              <a:gd name="connsiteX108" fmla="*/ 5820697 w 6046839"/>
              <a:gd name="connsiteY108" fmla="*/ 707923 h 6115665"/>
              <a:gd name="connsiteX109" fmla="*/ 5801032 w 6046839"/>
              <a:gd name="connsiteY109" fmla="*/ 678426 h 6115665"/>
              <a:gd name="connsiteX110" fmla="*/ 5771535 w 6046839"/>
              <a:gd name="connsiteY110" fmla="*/ 658762 h 6115665"/>
              <a:gd name="connsiteX111" fmla="*/ 5712542 w 6046839"/>
              <a:gd name="connsiteY111" fmla="*/ 589936 h 6115665"/>
              <a:gd name="connsiteX112" fmla="*/ 5692877 w 6046839"/>
              <a:gd name="connsiteY112" fmla="*/ 560439 h 6115665"/>
              <a:gd name="connsiteX113" fmla="*/ 5624051 w 6046839"/>
              <a:gd name="connsiteY113" fmla="*/ 511278 h 6115665"/>
              <a:gd name="connsiteX114" fmla="*/ 5584722 w 6046839"/>
              <a:gd name="connsiteY114" fmla="*/ 471949 h 6115665"/>
              <a:gd name="connsiteX115" fmla="*/ 5486400 w 6046839"/>
              <a:gd name="connsiteY115" fmla="*/ 412955 h 6115665"/>
              <a:gd name="connsiteX116" fmla="*/ 5407742 w 6046839"/>
              <a:gd name="connsiteY116" fmla="*/ 353962 h 6115665"/>
              <a:gd name="connsiteX117" fmla="*/ 5338916 w 6046839"/>
              <a:gd name="connsiteY117" fmla="*/ 294968 h 6115665"/>
              <a:gd name="connsiteX118" fmla="*/ 5260258 w 6046839"/>
              <a:gd name="connsiteY118" fmla="*/ 255639 h 6115665"/>
              <a:gd name="connsiteX119" fmla="*/ 5191432 w 6046839"/>
              <a:gd name="connsiteY119" fmla="*/ 216310 h 6115665"/>
              <a:gd name="connsiteX120" fmla="*/ 5152103 w 6046839"/>
              <a:gd name="connsiteY120" fmla="*/ 206478 h 6115665"/>
              <a:gd name="connsiteX121" fmla="*/ 5122606 w 6046839"/>
              <a:gd name="connsiteY121" fmla="*/ 196645 h 6115665"/>
              <a:gd name="connsiteX122" fmla="*/ 4984955 w 6046839"/>
              <a:gd name="connsiteY122" fmla="*/ 176981 h 6115665"/>
              <a:gd name="connsiteX123" fmla="*/ 4463845 w 6046839"/>
              <a:gd name="connsiteY123" fmla="*/ 176981 h 6115665"/>
              <a:gd name="connsiteX124" fmla="*/ 4355690 w 6046839"/>
              <a:gd name="connsiteY124" fmla="*/ 186813 h 611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6046839" h="6115665">
                <a:moveTo>
                  <a:pt x="4503174" y="176981"/>
                </a:moveTo>
                <a:cubicBezTo>
                  <a:pt x="4296697" y="173704"/>
                  <a:pt x="4090080" y="175403"/>
                  <a:pt x="3883742" y="167149"/>
                </a:cubicBezTo>
                <a:cubicBezTo>
                  <a:pt x="3762177" y="162286"/>
                  <a:pt x="3519948" y="137652"/>
                  <a:pt x="3519948" y="137652"/>
                </a:cubicBezTo>
                <a:cubicBezTo>
                  <a:pt x="3281643" y="66160"/>
                  <a:pt x="3579782" y="150659"/>
                  <a:pt x="3293806" y="88491"/>
                </a:cubicBezTo>
                <a:cubicBezTo>
                  <a:pt x="3260370" y="81222"/>
                  <a:pt x="3228967" y="66043"/>
                  <a:pt x="3195484" y="58994"/>
                </a:cubicBezTo>
                <a:cubicBezTo>
                  <a:pt x="3166442" y="52880"/>
                  <a:pt x="3136308" y="53791"/>
                  <a:pt x="3106993" y="49162"/>
                </a:cubicBezTo>
                <a:cubicBezTo>
                  <a:pt x="3073979" y="43949"/>
                  <a:pt x="3041639" y="34992"/>
                  <a:pt x="3008671" y="29497"/>
                </a:cubicBezTo>
                <a:cubicBezTo>
                  <a:pt x="2818542" y="-2192"/>
                  <a:pt x="3048993" y="46105"/>
                  <a:pt x="2841522" y="0"/>
                </a:cubicBezTo>
                <a:lnTo>
                  <a:pt x="1514168" y="9832"/>
                </a:lnTo>
                <a:cubicBezTo>
                  <a:pt x="1481933" y="10518"/>
                  <a:pt x="1423210" y="47732"/>
                  <a:pt x="1396180" y="58994"/>
                </a:cubicBezTo>
                <a:cubicBezTo>
                  <a:pt x="1377046" y="66966"/>
                  <a:pt x="1355727" y="69388"/>
                  <a:pt x="1337187" y="78658"/>
                </a:cubicBezTo>
                <a:cubicBezTo>
                  <a:pt x="1324077" y="85213"/>
                  <a:pt x="1311467" y="92880"/>
                  <a:pt x="1297858" y="98323"/>
                </a:cubicBezTo>
                <a:cubicBezTo>
                  <a:pt x="1257970" y="114278"/>
                  <a:pt x="1238160" y="118163"/>
                  <a:pt x="1199535" y="127820"/>
                </a:cubicBezTo>
                <a:cubicBezTo>
                  <a:pt x="1172422" y="154933"/>
                  <a:pt x="1172481" y="158730"/>
                  <a:pt x="1140542" y="176981"/>
                </a:cubicBezTo>
                <a:cubicBezTo>
                  <a:pt x="1104333" y="197672"/>
                  <a:pt x="1074291" y="203902"/>
                  <a:pt x="1042219" y="235974"/>
                </a:cubicBezTo>
                <a:cubicBezTo>
                  <a:pt x="1006486" y="271707"/>
                  <a:pt x="1017539" y="263435"/>
                  <a:pt x="973393" y="294968"/>
                </a:cubicBezTo>
                <a:cubicBezTo>
                  <a:pt x="963777" y="301836"/>
                  <a:pt x="952641" y="306683"/>
                  <a:pt x="943897" y="314632"/>
                </a:cubicBezTo>
                <a:cubicBezTo>
                  <a:pt x="916460" y="339575"/>
                  <a:pt x="894194" y="370128"/>
                  <a:pt x="865239" y="393291"/>
                </a:cubicBezTo>
                <a:cubicBezTo>
                  <a:pt x="833106" y="418997"/>
                  <a:pt x="812440" y="432562"/>
                  <a:pt x="786580" y="462116"/>
                </a:cubicBezTo>
                <a:cubicBezTo>
                  <a:pt x="772761" y="477909"/>
                  <a:pt x="761193" y="495593"/>
                  <a:pt x="747251" y="511278"/>
                </a:cubicBezTo>
                <a:cubicBezTo>
                  <a:pt x="734934" y="525135"/>
                  <a:pt x="719988" y="536531"/>
                  <a:pt x="707922" y="550607"/>
                </a:cubicBezTo>
                <a:cubicBezTo>
                  <a:pt x="680607" y="582474"/>
                  <a:pt x="655483" y="616155"/>
                  <a:pt x="629264" y="648929"/>
                </a:cubicBezTo>
                <a:cubicBezTo>
                  <a:pt x="616154" y="665316"/>
                  <a:pt x="599320" y="679321"/>
                  <a:pt x="589935" y="698091"/>
                </a:cubicBezTo>
                <a:cubicBezTo>
                  <a:pt x="580103" y="717755"/>
                  <a:pt x="572894" y="738967"/>
                  <a:pt x="560439" y="757084"/>
                </a:cubicBezTo>
                <a:cubicBezTo>
                  <a:pt x="536661" y="791670"/>
                  <a:pt x="511459" y="825728"/>
                  <a:pt x="481780" y="855407"/>
                </a:cubicBezTo>
                <a:cubicBezTo>
                  <a:pt x="471948" y="865239"/>
                  <a:pt x="460366" y="873588"/>
                  <a:pt x="452284" y="884903"/>
                </a:cubicBezTo>
                <a:cubicBezTo>
                  <a:pt x="443765" y="896830"/>
                  <a:pt x="439737" y="911419"/>
                  <a:pt x="432619" y="924232"/>
                </a:cubicBezTo>
                <a:cubicBezTo>
                  <a:pt x="423338" y="940938"/>
                  <a:pt x="412115" y="956532"/>
                  <a:pt x="403122" y="973394"/>
                </a:cubicBezTo>
                <a:cubicBezTo>
                  <a:pt x="385879" y="1005726"/>
                  <a:pt x="379871" y="1045806"/>
                  <a:pt x="353961" y="1071716"/>
                </a:cubicBezTo>
                <a:lnTo>
                  <a:pt x="304800" y="1120878"/>
                </a:lnTo>
                <a:cubicBezTo>
                  <a:pt x="301648" y="1133487"/>
                  <a:pt x="292191" y="1175592"/>
                  <a:pt x="285135" y="1189703"/>
                </a:cubicBezTo>
                <a:cubicBezTo>
                  <a:pt x="279850" y="1200272"/>
                  <a:pt x="271334" y="1208940"/>
                  <a:pt x="265471" y="1219200"/>
                </a:cubicBezTo>
                <a:cubicBezTo>
                  <a:pt x="258199" y="1231926"/>
                  <a:pt x="253574" y="1246100"/>
                  <a:pt x="245806" y="1258529"/>
                </a:cubicBezTo>
                <a:cubicBezTo>
                  <a:pt x="237121" y="1272425"/>
                  <a:pt x="224268" y="1283533"/>
                  <a:pt x="216310" y="1297858"/>
                </a:cubicBezTo>
                <a:cubicBezTo>
                  <a:pt x="207739" y="1313287"/>
                  <a:pt x="203200" y="1330633"/>
                  <a:pt x="196645" y="1347020"/>
                </a:cubicBezTo>
                <a:cubicBezTo>
                  <a:pt x="193368" y="1363407"/>
                  <a:pt x="194287" y="1381234"/>
                  <a:pt x="186813" y="1396181"/>
                </a:cubicBezTo>
                <a:cubicBezTo>
                  <a:pt x="180594" y="1408618"/>
                  <a:pt x="162308" y="1412700"/>
                  <a:pt x="157316" y="1425678"/>
                </a:cubicBezTo>
                <a:cubicBezTo>
                  <a:pt x="145318" y="1456873"/>
                  <a:pt x="137651" y="1524000"/>
                  <a:pt x="137651" y="1524000"/>
                </a:cubicBezTo>
                <a:cubicBezTo>
                  <a:pt x="137281" y="1527698"/>
                  <a:pt x="124197" y="1672519"/>
                  <a:pt x="117987" y="1691149"/>
                </a:cubicBezTo>
                <a:cubicBezTo>
                  <a:pt x="111944" y="1709279"/>
                  <a:pt x="98322" y="1723923"/>
                  <a:pt x="88490" y="1740310"/>
                </a:cubicBezTo>
                <a:cubicBezTo>
                  <a:pt x="85213" y="1769807"/>
                  <a:pt x="85856" y="1800008"/>
                  <a:pt x="78658" y="1828800"/>
                </a:cubicBezTo>
                <a:cubicBezTo>
                  <a:pt x="72604" y="1853015"/>
                  <a:pt x="50718" y="1872714"/>
                  <a:pt x="49161" y="1897626"/>
                </a:cubicBezTo>
                <a:cubicBezTo>
                  <a:pt x="37506" y="2084104"/>
                  <a:pt x="44078" y="2271284"/>
                  <a:pt x="39329" y="2458065"/>
                </a:cubicBezTo>
                <a:cubicBezTo>
                  <a:pt x="34245" y="2658030"/>
                  <a:pt x="26219" y="2857910"/>
                  <a:pt x="19664" y="3057832"/>
                </a:cubicBezTo>
                <a:cubicBezTo>
                  <a:pt x="16387" y="3438013"/>
                  <a:pt x="13453" y="3818196"/>
                  <a:pt x="9832" y="4198374"/>
                </a:cubicBezTo>
                <a:cubicBezTo>
                  <a:pt x="6898" y="4506455"/>
                  <a:pt x="0" y="4814512"/>
                  <a:pt x="0" y="5122607"/>
                </a:cubicBezTo>
                <a:cubicBezTo>
                  <a:pt x="0" y="5177057"/>
                  <a:pt x="28109" y="5251904"/>
                  <a:pt x="39329" y="5299587"/>
                </a:cubicBezTo>
                <a:cubicBezTo>
                  <a:pt x="43895" y="5318993"/>
                  <a:pt x="46130" y="5338877"/>
                  <a:pt x="49161" y="5358581"/>
                </a:cubicBezTo>
                <a:cubicBezTo>
                  <a:pt x="52685" y="5381486"/>
                  <a:pt x="56118" y="5404411"/>
                  <a:pt x="58993" y="5427407"/>
                </a:cubicBezTo>
                <a:cubicBezTo>
                  <a:pt x="62674" y="5456856"/>
                  <a:pt x="64313" y="5486564"/>
                  <a:pt x="68826" y="5515897"/>
                </a:cubicBezTo>
                <a:cubicBezTo>
                  <a:pt x="79534" y="5585498"/>
                  <a:pt x="75641" y="5526900"/>
                  <a:pt x="88490" y="5584723"/>
                </a:cubicBezTo>
                <a:cubicBezTo>
                  <a:pt x="98175" y="5628307"/>
                  <a:pt x="95092" y="5643856"/>
                  <a:pt x="108155" y="5683045"/>
                </a:cubicBezTo>
                <a:cubicBezTo>
                  <a:pt x="113736" y="5699789"/>
                  <a:pt x="121264" y="5715820"/>
                  <a:pt x="127819" y="5732207"/>
                </a:cubicBezTo>
                <a:cubicBezTo>
                  <a:pt x="131096" y="5751871"/>
                  <a:pt x="131922" y="5772105"/>
                  <a:pt x="137651" y="5791200"/>
                </a:cubicBezTo>
                <a:cubicBezTo>
                  <a:pt x="141863" y="5805239"/>
                  <a:pt x="153459" y="5816388"/>
                  <a:pt x="157316" y="5830529"/>
                </a:cubicBezTo>
                <a:cubicBezTo>
                  <a:pt x="174034" y="5891829"/>
                  <a:pt x="153317" y="5924853"/>
                  <a:pt x="206477" y="5978013"/>
                </a:cubicBezTo>
                <a:cubicBezTo>
                  <a:pt x="228224" y="5999760"/>
                  <a:pt x="238091" y="6013484"/>
                  <a:pt x="265471" y="6027174"/>
                </a:cubicBezTo>
                <a:cubicBezTo>
                  <a:pt x="274741" y="6031809"/>
                  <a:pt x="285698" y="6032372"/>
                  <a:pt x="294968" y="6037007"/>
                </a:cubicBezTo>
                <a:cubicBezTo>
                  <a:pt x="305537" y="6042292"/>
                  <a:pt x="313895" y="6051386"/>
                  <a:pt x="324464" y="6056671"/>
                </a:cubicBezTo>
                <a:cubicBezTo>
                  <a:pt x="327275" y="6058077"/>
                  <a:pt x="389749" y="6083737"/>
                  <a:pt x="403122" y="6086168"/>
                </a:cubicBezTo>
                <a:cubicBezTo>
                  <a:pt x="571922" y="6116858"/>
                  <a:pt x="416903" y="6079782"/>
                  <a:pt x="521110" y="6105832"/>
                </a:cubicBezTo>
                <a:lnTo>
                  <a:pt x="1042219" y="6096000"/>
                </a:lnTo>
                <a:cubicBezTo>
                  <a:pt x="1058921" y="6095424"/>
                  <a:pt x="1074896" y="6088915"/>
                  <a:pt x="1091380" y="6086168"/>
                </a:cubicBezTo>
                <a:cubicBezTo>
                  <a:pt x="1114240" y="6082358"/>
                  <a:pt x="1137264" y="6079613"/>
                  <a:pt x="1160206" y="6076336"/>
                </a:cubicBezTo>
                <a:cubicBezTo>
                  <a:pt x="1456154" y="5977680"/>
                  <a:pt x="1205424" y="6057687"/>
                  <a:pt x="2035277" y="6076336"/>
                </a:cubicBezTo>
                <a:cubicBezTo>
                  <a:pt x="2045639" y="6076569"/>
                  <a:pt x="2054675" y="6083838"/>
                  <a:pt x="2064774" y="6086168"/>
                </a:cubicBezTo>
                <a:cubicBezTo>
                  <a:pt x="2205791" y="6118709"/>
                  <a:pt x="2121302" y="6091899"/>
                  <a:pt x="2192593" y="6115665"/>
                </a:cubicBezTo>
                <a:lnTo>
                  <a:pt x="3716593" y="6105832"/>
                </a:lnTo>
                <a:cubicBezTo>
                  <a:pt x="3726956" y="6105701"/>
                  <a:pt x="3735973" y="6098248"/>
                  <a:pt x="3746090" y="6096000"/>
                </a:cubicBezTo>
                <a:cubicBezTo>
                  <a:pt x="3782543" y="6087900"/>
                  <a:pt x="3849724" y="6080588"/>
                  <a:pt x="3883742" y="6076336"/>
                </a:cubicBezTo>
                <a:cubicBezTo>
                  <a:pt x="4000687" y="6047099"/>
                  <a:pt x="3935467" y="6058915"/>
                  <a:pt x="4080387" y="6046839"/>
                </a:cubicBezTo>
                <a:cubicBezTo>
                  <a:pt x="4393833" y="5942361"/>
                  <a:pt x="4071008" y="6046625"/>
                  <a:pt x="5004619" y="6027174"/>
                </a:cubicBezTo>
                <a:cubicBezTo>
                  <a:pt x="5021327" y="6026826"/>
                  <a:pt x="5037393" y="6020619"/>
                  <a:pt x="5053780" y="6017342"/>
                </a:cubicBezTo>
                <a:cubicBezTo>
                  <a:pt x="5073445" y="6007510"/>
                  <a:pt x="5092479" y="5996301"/>
                  <a:pt x="5112774" y="5987845"/>
                </a:cubicBezTo>
                <a:cubicBezTo>
                  <a:pt x="5135927" y="5978198"/>
                  <a:pt x="5183381" y="5963892"/>
                  <a:pt x="5211097" y="5958349"/>
                </a:cubicBezTo>
                <a:cubicBezTo>
                  <a:pt x="5230645" y="5954439"/>
                  <a:pt x="5250597" y="5952693"/>
                  <a:pt x="5270090" y="5948516"/>
                </a:cubicBezTo>
                <a:cubicBezTo>
                  <a:pt x="5296516" y="5942853"/>
                  <a:pt x="5322529" y="5935407"/>
                  <a:pt x="5348748" y="5928852"/>
                </a:cubicBezTo>
                <a:lnTo>
                  <a:pt x="5388077" y="5919020"/>
                </a:lnTo>
                <a:lnTo>
                  <a:pt x="5427406" y="5909187"/>
                </a:lnTo>
                <a:cubicBezTo>
                  <a:pt x="5467550" y="5885101"/>
                  <a:pt x="5481130" y="5873406"/>
                  <a:pt x="5525729" y="5860026"/>
                </a:cubicBezTo>
                <a:cubicBezTo>
                  <a:pt x="5541736" y="5855224"/>
                  <a:pt x="5558503" y="5853471"/>
                  <a:pt x="5574890" y="5850194"/>
                </a:cubicBezTo>
                <a:cubicBezTo>
                  <a:pt x="5594555" y="5837084"/>
                  <a:pt x="5613945" y="5823553"/>
                  <a:pt x="5633884" y="5810865"/>
                </a:cubicBezTo>
                <a:cubicBezTo>
                  <a:pt x="5669577" y="5788151"/>
                  <a:pt x="5691355" y="5779788"/>
                  <a:pt x="5722374" y="5751871"/>
                </a:cubicBezTo>
                <a:cubicBezTo>
                  <a:pt x="5743045" y="5733267"/>
                  <a:pt x="5761703" y="5712543"/>
                  <a:pt x="5781368" y="5692878"/>
                </a:cubicBezTo>
                <a:cubicBezTo>
                  <a:pt x="5791200" y="5683046"/>
                  <a:pt x="5804646" y="5675818"/>
                  <a:pt x="5810864" y="5663381"/>
                </a:cubicBezTo>
                <a:lnTo>
                  <a:pt x="5869858" y="5545394"/>
                </a:lnTo>
                <a:cubicBezTo>
                  <a:pt x="5876413" y="5519175"/>
                  <a:pt x="5887075" y="5493651"/>
                  <a:pt x="5889522" y="5466736"/>
                </a:cubicBezTo>
                <a:cubicBezTo>
                  <a:pt x="5894199" y="5415295"/>
                  <a:pt x="5895334" y="5360214"/>
                  <a:pt x="5909187" y="5309420"/>
                </a:cubicBezTo>
                <a:cubicBezTo>
                  <a:pt x="5914641" y="5289422"/>
                  <a:pt x="5922296" y="5270091"/>
                  <a:pt x="5928851" y="5250426"/>
                </a:cubicBezTo>
                <a:cubicBezTo>
                  <a:pt x="5932129" y="5178323"/>
                  <a:pt x="5933352" y="5106097"/>
                  <a:pt x="5938684" y="5034116"/>
                </a:cubicBezTo>
                <a:cubicBezTo>
                  <a:pt x="5939919" y="5017450"/>
                  <a:pt x="5944891" y="5001269"/>
                  <a:pt x="5948516" y="4984955"/>
                </a:cubicBezTo>
                <a:cubicBezTo>
                  <a:pt x="5963880" y="4915814"/>
                  <a:pt x="5951760" y="4973599"/>
                  <a:pt x="5968180" y="4916129"/>
                </a:cubicBezTo>
                <a:cubicBezTo>
                  <a:pt x="5971892" y="4903136"/>
                  <a:pt x="5974735" y="4889910"/>
                  <a:pt x="5978013" y="4876800"/>
                </a:cubicBezTo>
                <a:cubicBezTo>
                  <a:pt x="5984568" y="4126271"/>
                  <a:pt x="5988014" y="3375708"/>
                  <a:pt x="5997677" y="2625213"/>
                </a:cubicBezTo>
                <a:cubicBezTo>
                  <a:pt x="5997851" y="2611701"/>
                  <a:pt x="6006800" y="2599379"/>
                  <a:pt x="6007510" y="2585884"/>
                </a:cubicBezTo>
                <a:cubicBezTo>
                  <a:pt x="6027618" y="2203836"/>
                  <a:pt x="6001263" y="2367264"/>
                  <a:pt x="6027174" y="2172929"/>
                </a:cubicBezTo>
                <a:cubicBezTo>
                  <a:pt x="6037216" y="2097608"/>
                  <a:pt x="6030238" y="2124405"/>
                  <a:pt x="6046839" y="2074607"/>
                </a:cubicBezTo>
                <a:cubicBezTo>
                  <a:pt x="6043561" y="1940233"/>
                  <a:pt x="6044327" y="1805699"/>
                  <a:pt x="6037006" y="1671484"/>
                </a:cubicBezTo>
                <a:cubicBezTo>
                  <a:pt x="6019869" y="1357301"/>
                  <a:pt x="6027289" y="1626365"/>
                  <a:pt x="6007510" y="1494503"/>
                </a:cubicBezTo>
                <a:cubicBezTo>
                  <a:pt x="5999671" y="1442241"/>
                  <a:pt x="5995319" y="1389503"/>
                  <a:pt x="5987845" y="1337187"/>
                </a:cubicBezTo>
                <a:cubicBezTo>
                  <a:pt x="5975763" y="1252615"/>
                  <a:pt x="5983433" y="1319538"/>
                  <a:pt x="5968180" y="1258529"/>
                </a:cubicBezTo>
                <a:cubicBezTo>
                  <a:pt x="5964127" y="1242316"/>
                  <a:pt x="5961625" y="1225755"/>
                  <a:pt x="5958348" y="1209368"/>
                </a:cubicBezTo>
                <a:cubicBezTo>
                  <a:pt x="5953526" y="1156320"/>
                  <a:pt x="5954969" y="1110738"/>
                  <a:pt x="5938684" y="1061884"/>
                </a:cubicBezTo>
                <a:cubicBezTo>
                  <a:pt x="5932596" y="1043620"/>
                  <a:pt x="5914367" y="1005672"/>
                  <a:pt x="5909187" y="983226"/>
                </a:cubicBezTo>
                <a:cubicBezTo>
                  <a:pt x="5901671" y="950659"/>
                  <a:pt x="5894249" y="917991"/>
                  <a:pt x="5889522" y="884903"/>
                </a:cubicBezTo>
                <a:cubicBezTo>
                  <a:pt x="5886245" y="861961"/>
                  <a:pt x="5885788" y="838436"/>
                  <a:pt x="5879690" y="816078"/>
                </a:cubicBezTo>
                <a:cubicBezTo>
                  <a:pt x="5875834" y="801937"/>
                  <a:pt x="5865800" y="790221"/>
                  <a:pt x="5860026" y="776749"/>
                </a:cubicBezTo>
                <a:cubicBezTo>
                  <a:pt x="5855943" y="767223"/>
                  <a:pt x="5855335" y="756251"/>
                  <a:pt x="5850193" y="747252"/>
                </a:cubicBezTo>
                <a:cubicBezTo>
                  <a:pt x="5842063" y="733024"/>
                  <a:pt x="5830222" y="721258"/>
                  <a:pt x="5820697" y="707923"/>
                </a:cubicBezTo>
                <a:cubicBezTo>
                  <a:pt x="5813829" y="698307"/>
                  <a:pt x="5809388" y="686782"/>
                  <a:pt x="5801032" y="678426"/>
                </a:cubicBezTo>
                <a:cubicBezTo>
                  <a:pt x="5792676" y="670070"/>
                  <a:pt x="5781367" y="665317"/>
                  <a:pt x="5771535" y="658762"/>
                </a:cubicBezTo>
                <a:cubicBezTo>
                  <a:pt x="5726394" y="591048"/>
                  <a:pt x="5784064" y="673378"/>
                  <a:pt x="5712542" y="589936"/>
                </a:cubicBezTo>
                <a:cubicBezTo>
                  <a:pt x="5704852" y="580964"/>
                  <a:pt x="5701233" y="568795"/>
                  <a:pt x="5692877" y="560439"/>
                </a:cubicBezTo>
                <a:cubicBezTo>
                  <a:pt x="5649705" y="517267"/>
                  <a:pt x="5663138" y="544780"/>
                  <a:pt x="5624051" y="511278"/>
                </a:cubicBezTo>
                <a:cubicBezTo>
                  <a:pt x="5609974" y="499212"/>
                  <a:pt x="5599808" y="482725"/>
                  <a:pt x="5584722" y="471949"/>
                </a:cubicBezTo>
                <a:cubicBezTo>
                  <a:pt x="5553620" y="449733"/>
                  <a:pt x="5516977" y="435887"/>
                  <a:pt x="5486400" y="412955"/>
                </a:cubicBezTo>
                <a:cubicBezTo>
                  <a:pt x="5460181" y="393291"/>
                  <a:pt x="5430917" y="377137"/>
                  <a:pt x="5407742" y="353962"/>
                </a:cubicBezTo>
                <a:cubicBezTo>
                  <a:pt x="5383782" y="330002"/>
                  <a:pt x="5369187" y="312626"/>
                  <a:pt x="5338916" y="294968"/>
                </a:cubicBezTo>
                <a:cubicBezTo>
                  <a:pt x="5313595" y="280197"/>
                  <a:pt x="5284649" y="271900"/>
                  <a:pt x="5260258" y="255639"/>
                </a:cubicBezTo>
                <a:cubicBezTo>
                  <a:pt x="5235806" y="239337"/>
                  <a:pt x="5219948" y="227003"/>
                  <a:pt x="5191432" y="216310"/>
                </a:cubicBezTo>
                <a:cubicBezTo>
                  <a:pt x="5178779" y="211565"/>
                  <a:pt x="5165096" y="210190"/>
                  <a:pt x="5152103" y="206478"/>
                </a:cubicBezTo>
                <a:cubicBezTo>
                  <a:pt x="5142138" y="203631"/>
                  <a:pt x="5132661" y="199159"/>
                  <a:pt x="5122606" y="196645"/>
                </a:cubicBezTo>
                <a:cubicBezTo>
                  <a:pt x="5072522" y="184124"/>
                  <a:pt x="5040011" y="183098"/>
                  <a:pt x="4984955" y="176981"/>
                </a:cubicBezTo>
                <a:cubicBezTo>
                  <a:pt x="4791856" y="128707"/>
                  <a:pt x="4934632" y="160747"/>
                  <a:pt x="4463845" y="176981"/>
                </a:cubicBezTo>
                <a:cubicBezTo>
                  <a:pt x="4157717" y="187537"/>
                  <a:pt x="4451664" y="186813"/>
                  <a:pt x="4355690" y="186813"/>
                </a:cubicBezTo>
              </a:path>
            </a:pathLst>
          </a:custGeom>
          <a:solidFill>
            <a:srgbClr val="FFFF00">
              <a:alpha val="35000"/>
            </a:srgbClr>
          </a:solid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Freeform 36"/>
          <p:cNvSpPr/>
          <p:nvPr/>
        </p:nvSpPr>
        <p:spPr>
          <a:xfrm>
            <a:off x="1260890" y="3618149"/>
            <a:ext cx="4969197" cy="3018567"/>
          </a:xfrm>
          <a:custGeom>
            <a:avLst/>
            <a:gdLst>
              <a:gd name="connsiteX0" fmla="*/ 4503174 w 6046839"/>
              <a:gd name="connsiteY0" fmla="*/ 176981 h 6115665"/>
              <a:gd name="connsiteX1" fmla="*/ 3883742 w 6046839"/>
              <a:gd name="connsiteY1" fmla="*/ 167149 h 6115665"/>
              <a:gd name="connsiteX2" fmla="*/ 3519948 w 6046839"/>
              <a:gd name="connsiteY2" fmla="*/ 137652 h 6115665"/>
              <a:gd name="connsiteX3" fmla="*/ 3293806 w 6046839"/>
              <a:gd name="connsiteY3" fmla="*/ 88491 h 6115665"/>
              <a:gd name="connsiteX4" fmla="*/ 3195484 w 6046839"/>
              <a:gd name="connsiteY4" fmla="*/ 58994 h 6115665"/>
              <a:gd name="connsiteX5" fmla="*/ 3106993 w 6046839"/>
              <a:gd name="connsiteY5" fmla="*/ 49162 h 6115665"/>
              <a:gd name="connsiteX6" fmla="*/ 3008671 w 6046839"/>
              <a:gd name="connsiteY6" fmla="*/ 29497 h 6115665"/>
              <a:gd name="connsiteX7" fmla="*/ 2841522 w 6046839"/>
              <a:gd name="connsiteY7" fmla="*/ 0 h 6115665"/>
              <a:gd name="connsiteX8" fmla="*/ 1514168 w 6046839"/>
              <a:gd name="connsiteY8" fmla="*/ 9832 h 6115665"/>
              <a:gd name="connsiteX9" fmla="*/ 1396180 w 6046839"/>
              <a:gd name="connsiteY9" fmla="*/ 58994 h 6115665"/>
              <a:gd name="connsiteX10" fmla="*/ 1337187 w 6046839"/>
              <a:gd name="connsiteY10" fmla="*/ 78658 h 6115665"/>
              <a:gd name="connsiteX11" fmla="*/ 1297858 w 6046839"/>
              <a:gd name="connsiteY11" fmla="*/ 98323 h 6115665"/>
              <a:gd name="connsiteX12" fmla="*/ 1199535 w 6046839"/>
              <a:gd name="connsiteY12" fmla="*/ 127820 h 6115665"/>
              <a:gd name="connsiteX13" fmla="*/ 1140542 w 6046839"/>
              <a:gd name="connsiteY13" fmla="*/ 176981 h 6115665"/>
              <a:gd name="connsiteX14" fmla="*/ 1042219 w 6046839"/>
              <a:gd name="connsiteY14" fmla="*/ 235974 h 6115665"/>
              <a:gd name="connsiteX15" fmla="*/ 973393 w 6046839"/>
              <a:gd name="connsiteY15" fmla="*/ 294968 h 6115665"/>
              <a:gd name="connsiteX16" fmla="*/ 943897 w 6046839"/>
              <a:gd name="connsiteY16" fmla="*/ 314632 h 6115665"/>
              <a:gd name="connsiteX17" fmla="*/ 865239 w 6046839"/>
              <a:gd name="connsiteY17" fmla="*/ 393291 h 6115665"/>
              <a:gd name="connsiteX18" fmla="*/ 786580 w 6046839"/>
              <a:gd name="connsiteY18" fmla="*/ 462116 h 6115665"/>
              <a:gd name="connsiteX19" fmla="*/ 747251 w 6046839"/>
              <a:gd name="connsiteY19" fmla="*/ 511278 h 6115665"/>
              <a:gd name="connsiteX20" fmla="*/ 707922 w 6046839"/>
              <a:gd name="connsiteY20" fmla="*/ 550607 h 6115665"/>
              <a:gd name="connsiteX21" fmla="*/ 629264 w 6046839"/>
              <a:gd name="connsiteY21" fmla="*/ 648929 h 6115665"/>
              <a:gd name="connsiteX22" fmla="*/ 589935 w 6046839"/>
              <a:gd name="connsiteY22" fmla="*/ 698091 h 6115665"/>
              <a:gd name="connsiteX23" fmla="*/ 560439 w 6046839"/>
              <a:gd name="connsiteY23" fmla="*/ 757084 h 6115665"/>
              <a:gd name="connsiteX24" fmla="*/ 481780 w 6046839"/>
              <a:gd name="connsiteY24" fmla="*/ 855407 h 6115665"/>
              <a:gd name="connsiteX25" fmla="*/ 452284 w 6046839"/>
              <a:gd name="connsiteY25" fmla="*/ 884903 h 6115665"/>
              <a:gd name="connsiteX26" fmla="*/ 432619 w 6046839"/>
              <a:gd name="connsiteY26" fmla="*/ 924232 h 6115665"/>
              <a:gd name="connsiteX27" fmla="*/ 403122 w 6046839"/>
              <a:gd name="connsiteY27" fmla="*/ 973394 h 6115665"/>
              <a:gd name="connsiteX28" fmla="*/ 353961 w 6046839"/>
              <a:gd name="connsiteY28" fmla="*/ 1071716 h 6115665"/>
              <a:gd name="connsiteX29" fmla="*/ 304800 w 6046839"/>
              <a:gd name="connsiteY29" fmla="*/ 1120878 h 6115665"/>
              <a:gd name="connsiteX30" fmla="*/ 285135 w 6046839"/>
              <a:gd name="connsiteY30" fmla="*/ 1189703 h 6115665"/>
              <a:gd name="connsiteX31" fmla="*/ 265471 w 6046839"/>
              <a:gd name="connsiteY31" fmla="*/ 1219200 h 6115665"/>
              <a:gd name="connsiteX32" fmla="*/ 245806 w 6046839"/>
              <a:gd name="connsiteY32" fmla="*/ 1258529 h 6115665"/>
              <a:gd name="connsiteX33" fmla="*/ 216310 w 6046839"/>
              <a:gd name="connsiteY33" fmla="*/ 1297858 h 6115665"/>
              <a:gd name="connsiteX34" fmla="*/ 196645 w 6046839"/>
              <a:gd name="connsiteY34" fmla="*/ 1347020 h 6115665"/>
              <a:gd name="connsiteX35" fmla="*/ 186813 w 6046839"/>
              <a:gd name="connsiteY35" fmla="*/ 1396181 h 6115665"/>
              <a:gd name="connsiteX36" fmla="*/ 157316 w 6046839"/>
              <a:gd name="connsiteY36" fmla="*/ 1425678 h 6115665"/>
              <a:gd name="connsiteX37" fmla="*/ 137651 w 6046839"/>
              <a:gd name="connsiteY37" fmla="*/ 1524000 h 6115665"/>
              <a:gd name="connsiteX38" fmla="*/ 117987 w 6046839"/>
              <a:gd name="connsiteY38" fmla="*/ 1691149 h 6115665"/>
              <a:gd name="connsiteX39" fmla="*/ 88490 w 6046839"/>
              <a:gd name="connsiteY39" fmla="*/ 1740310 h 6115665"/>
              <a:gd name="connsiteX40" fmla="*/ 78658 w 6046839"/>
              <a:gd name="connsiteY40" fmla="*/ 1828800 h 6115665"/>
              <a:gd name="connsiteX41" fmla="*/ 49161 w 6046839"/>
              <a:gd name="connsiteY41" fmla="*/ 1897626 h 6115665"/>
              <a:gd name="connsiteX42" fmla="*/ 39329 w 6046839"/>
              <a:gd name="connsiteY42" fmla="*/ 2458065 h 6115665"/>
              <a:gd name="connsiteX43" fmla="*/ 19664 w 6046839"/>
              <a:gd name="connsiteY43" fmla="*/ 3057832 h 6115665"/>
              <a:gd name="connsiteX44" fmla="*/ 9832 w 6046839"/>
              <a:gd name="connsiteY44" fmla="*/ 4198374 h 6115665"/>
              <a:gd name="connsiteX45" fmla="*/ 0 w 6046839"/>
              <a:gd name="connsiteY45" fmla="*/ 5122607 h 6115665"/>
              <a:gd name="connsiteX46" fmla="*/ 39329 w 6046839"/>
              <a:gd name="connsiteY46" fmla="*/ 5299587 h 6115665"/>
              <a:gd name="connsiteX47" fmla="*/ 49161 w 6046839"/>
              <a:gd name="connsiteY47" fmla="*/ 5358581 h 6115665"/>
              <a:gd name="connsiteX48" fmla="*/ 58993 w 6046839"/>
              <a:gd name="connsiteY48" fmla="*/ 5427407 h 6115665"/>
              <a:gd name="connsiteX49" fmla="*/ 68826 w 6046839"/>
              <a:gd name="connsiteY49" fmla="*/ 5515897 h 6115665"/>
              <a:gd name="connsiteX50" fmla="*/ 88490 w 6046839"/>
              <a:gd name="connsiteY50" fmla="*/ 5584723 h 6115665"/>
              <a:gd name="connsiteX51" fmla="*/ 108155 w 6046839"/>
              <a:gd name="connsiteY51" fmla="*/ 5683045 h 6115665"/>
              <a:gd name="connsiteX52" fmla="*/ 127819 w 6046839"/>
              <a:gd name="connsiteY52" fmla="*/ 5732207 h 6115665"/>
              <a:gd name="connsiteX53" fmla="*/ 137651 w 6046839"/>
              <a:gd name="connsiteY53" fmla="*/ 5791200 h 6115665"/>
              <a:gd name="connsiteX54" fmla="*/ 157316 w 6046839"/>
              <a:gd name="connsiteY54" fmla="*/ 5830529 h 6115665"/>
              <a:gd name="connsiteX55" fmla="*/ 206477 w 6046839"/>
              <a:gd name="connsiteY55" fmla="*/ 5978013 h 6115665"/>
              <a:gd name="connsiteX56" fmla="*/ 265471 w 6046839"/>
              <a:gd name="connsiteY56" fmla="*/ 6027174 h 6115665"/>
              <a:gd name="connsiteX57" fmla="*/ 294968 w 6046839"/>
              <a:gd name="connsiteY57" fmla="*/ 6037007 h 6115665"/>
              <a:gd name="connsiteX58" fmla="*/ 324464 w 6046839"/>
              <a:gd name="connsiteY58" fmla="*/ 6056671 h 6115665"/>
              <a:gd name="connsiteX59" fmla="*/ 403122 w 6046839"/>
              <a:gd name="connsiteY59" fmla="*/ 6086168 h 6115665"/>
              <a:gd name="connsiteX60" fmla="*/ 521110 w 6046839"/>
              <a:gd name="connsiteY60" fmla="*/ 6105832 h 6115665"/>
              <a:gd name="connsiteX61" fmla="*/ 1042219 w 6046839"/>
              <a:gd name="connsiteY61" fmla="*/ 6096000 h 6115665"/>
              <a:gd name="connsiteX62" fmla="*/ 1091380 w 6046839"/>
              <a:gd name="connsiteY62" fmla="*/ 6086168 h 6115665"/>
              <a:gd name="connsiteX63" fmla="*/ 1160206 w 6046839"/>
              <a:gd name="connsiteY63" fmla="*/ 6076336 h 6115665"/>
              <a:gd name="connsiteX64" fmla="*/ 2035277 w 6046839"/>
              <a:gd name="connsiteY64" fmla="*/ 6076336 h 6115665"/>
              <a:gd name="connsiteX65" fmla="*/ 2064774 w 6046839"/>
              <a:gd name="connsiteY65" fmla="*/ 6086168 h 6115665"/>
              <a:gd name="connsiteX66" fmla="*/ 2192593 w 6046839"/>
              <a:gd name="connsiteY66" fmla="*/ 6115665 h 6115665"/>
              <a:gd name="connsiteX67" fmla="*/ 3716593 w 6046839"/>
              <a:gd name="connsiteY67" fmla="*/ 6105832 h 6115665"/>
              <a:gd name="connsiteX68" fmla="*/ 3746090 w 6046839"/>
              <a:gd name="connsiteY68" fmla="*/ 6096000 h 6115665"/>
              <a:gd name="connsiteX69" fmla="*/ 3883742 w 6046839"/>
              <a:gd name="connsiteY69" fmla="*/ 6076336 h 6115665"/>
              <a:gd name="connsiteX70" fmla="*/ 4080387 w 6046839"/>
              <a:gd name="connsiteY70" fmla="*/ 6046839 h 6115665"/>
              <a:gd name="connsiteX71" fmla="*/ 5004619 w 6046839"/>
              <a:gd name="connsiteY71" fmla="*/ 6027174 h 6115665"/>
              <a:gd name="connsiteX72" fmla="*/ 5053780 w 6046839"/>
              <a:gd name="connsiteY72" fmla="*/ 6017342 h 6115665"/>
              <a:gd name="connsiteX73" fmla="*/ 5112774 w 6046839"/>
              <a:gd name="connsiteY73" fmla="*/ 5987845 h 6115665"/>
              <a:gd name="connsiteX74" fmla="*/ 5211097 w 6046839"/>
              <a:gd name="connsiteY74" fmla="*/ 5958349 h 6115665"/>
              <a:gd name="connsiteX75" fmla="*/ 5270090 w 6046839"/>
              <a:gd name="connsiteY75" fmla="*/ 5948516 h 6115665"/>
              <a:gd name="connsiteX76" fmla="*/ 5348748 w 6046839"/>
              <a:gd name="connsiteY76" fmla="*/ 5928852 h 6115665"/>
              <a:gd name="connsiteX77" fmla="*/ 5388077 w 6046839"/>
              <a:gd name="connsiteY77" fmla="*/ 5919020 h 6115665"/>
              <a:gd name="connsiteX78" fmla="*/ 5427406 w 6046839"/>
              <a:gd name="connsiteY78" fmla="*/ 5909187 h 6115665"/>
              <a:gd name="connsiteX79" fmla="*/ 5525729 w 6046839"/>
              <a:gd name="connsiteY79" fmla="*/ 5860026 h 6115665"/>
              <a:gd name="connsiteX80" fmla="*/ 5574890 w 6046839"/>
              <a:gd name="connsiteY80" fmla="*/ 5850194 h 6115665"/>
              <a:gd name="connsiteX81" fmla="*/ 5633884 w 6046839"/>
              <a:gd name="connsiteY81" fmla="*/ 5810865 h 6115665"/>
              <a:gd name="connsiteX82" fmla="*/ 5722374 w 6046839"/>
              <a:gd name="connsiteY82" fmla="*/ 5751871 h 6115665"/>
              <a:gd name="connsiteX83" fmla="*/ 5781368 w 6046839"/>
              <a:gd name="connsiteY83" fmla="*/ 5692878 h 6115665"/>
              <a:gd name="connsiteX84" fmla="*/ 5810864 w 6046839"/>
              <a:gd name="connsiteY84" fmla="*/ 5663381 h 6115665"/>
              <a:gd name="connsiteX85" fmla="*/ 5869858 w 6046839"/>
              <a:gd name="connsiteY85" fmla="*/ 5545394 h 6115665"/>
              <a:gd name="connsiteX86" fmla="*/ 5889522 w 6046839"/>
              <a:gd name="connsiteY86" fmla="*/ 5466736 h 6115665"/>
              <a:gd name="connsiteX87" fmla="*/ 5909187 w 6046839"/>
              <a:gd name="connsiteY87" fmla="*/ 5309420 h 6115665"/>
              <a:gd name="connsiteX88" fmla="*/ 5928851 w 6046839"/>
              <a:gd name="connsiteY88" fmla="*/ 5250426 h 6115665"/>
              <a:gd name="connsiteX89" fmla="*/ 5938684 w 6046839"/>
              <a:gd name="connsiteY89" fmla="*/ 5034116 h 6115665"/>
              <a:gd name="connsiteX90" fmla="*/ 5948516 w 6046839"/>
              <a:gd name="connsiteY90" fmla="*/ 4984955 h 6115665"/>
              <a:gd name="connsiteX91" fmla="*/ 5968180 w 6046839"/>
              <a:gd name="connsiteY91" fmla="*/ 4916129 h 6115665"/>
              <a:gd name="connsiteX92" fmla="*/ 5978013 w 6046839"/>
              <a:gd name="connsiteY92" fmla="*/ 4876800 h 6115665"/>
              <a:gd name="connsiteX93" fmla="*/ 5997677 w 6046839"/>
              <a:gd name="connsiteY93" fmla="*/ 2625213 h 6115665"/>
              <a:gd name="connsiteX94" fmla="*/ 6007510 w 6046839"/>
              <a:gd name="connsiteY94" fmla="*/ 2585884 h 6115665"/>
              <a:gd name="connsiteX95" fmla="*/ 6027174 w 6046839"/>
              <a:gd name="connsiteY95" fmla="*/ 2172929 h 6115665"/>
              <a:gd name="connsiteX96" fmla="*/ 6046839 w 6046839"/>
              <a:gd name="connsiteY96" fmla="*/ 2074607 h 6115665"/>
              <a:gd name="connsiteX97" fmla="*/ 6037006 w 6046839"/>
              <a:gd name="connsiteY97" fmla="*/ 1671484 h 6115665"/>
              <a:gd name="connsiteX98" fmla="*/ 6007510 w 6046839"/>
              <a:gd name="connsiteY98" fmla="*/ 1494503 h 6115665"/>
              <a:gd name="connsiteX99" fmla="*/ 5987845 w 6046839"/>
              <a:gd name="connsiteY99" fmla="*/ 1337187 h 6115665"/>
              <a:gd name="connsiteX100" fmla="*/ 5968180 w 6046839"/>
              <a:gd name="connsiteY100" fmla="*/ 1258529 h 6115665"/>
              <a:gd name="connsiteX101" fmla="*/ 5958348 w 6046839"/>
              <a:gd name="connsiteY101" fmla="*/ 1209368 h 6115665"/>
              <a:gd name="connsiteX102" fmla="*/ 5938684 w 6046839"/>
              <a:gd name="connsiteY102" fmla="*/ 1061884 h 6115665"/>
              <a:gd name="connsiteX103" fmla="*/ 5909187 w 6046839"/>
              <a:gd name="connsiteY103" fmla="*/ 983226 h 6115665"/>
              <a:gd name="connsiteX104" fmla="*/ 5889522 w 6046839"/>
              <a:gd name="connsiteY104" fmla="*/ 884903 h 6115665"/>
              <a:gd name="connsiteX105" fmla="*/ 5879690 w 6046839"/>
              <a:gd name="connsiteY105" fmla="*/ 816078 h 6115665"/>
              <a:gd name="connsiteX106" fmla="*/ 5860026 w 6046839"/>
              <a:gd name="connsiteY106" fmla="*/ 776749 h 6115665"/>
              <a:gd name="connsiteX107" fmla="*/ 5850193 w 6046839"/>
              <a:gd name="connsiteY107" fmla="*/ 747252 h 6115665"/>
              <a:gd name="connsiteX108" fmla="*/ 5820697 w 6046839"/>
              <a:gd name="connsiteY108" fmla="*/ 707923 h 6115665"/>
              <a:gd name="connsiteX109" fmla="*/ 5801032 w 6046839"/>
              <a:gd name="connsiteY109" fmla="*/ 678426 h 6115665"/>
              <a:gd name="connsiteX110" fmla="*/ 5771535 w 6046839"/>
              <a:gd name="connsiteY110" fmla="*/ 658762 h 6115665"/>
              <a:gd name="connsiteX111" fmla="*/ 5712542 w 6046839"/>
              <a:gd name="connsiteY111" fmla="*/ 589936 h 6115665"/>
              <a:gd name="connsiteX112" fmla="*/ 5692877 w 6046839"/>
              <a:gd name="connsiteY112" fmla="*/ 560439 h 6115665"/>
              <a:gd name="connsiteX113" fmla="*/ 5624051 w 6046839"/>
              <a:gd name="connsiteY113" fmla="*/ 511278 h 6115665"/>
              <a:gd name="connsiteX114" fmla="*/ 5584722 w 6046839"/>
              <a:gd name="connsiteY114" fmla="*/ 471949 h 6115665"/>
              <a:gd name="connsiteX115" fmla="*/ 5486400 w 6046839"/>
              <a:gd name="connsiteY115" fmla="*/ 412955 h 6115665"/>
              <a:gd name="connsiteX116" fmla="*/ 5407742 w 6046839"/>
              <a:gd name="connsiteY116" fmla="*/ 353962 h 6115665"/>
              <a:gd name="connsiteX117" fmla="*/ 5338916 w 6046839"/>
              <a:gd name="connsiteY117" fmla="*/ 294968 h 6115665"/>
              <a:gd name="connsiteX118" fmla="*/ 5260258 w 6046839"/>
              <a:gd name="connsiteY118" fmla="*/ 255639 h 6115665"/>
              <a:gd name="connsiteX119" fmla="*/ 5191432 w 6046839"/>
              <a:gd name="connsiteY119" fmla="*/ 216310 h 6115665"/>
              <a:gd name="connsiteX120" fmla="*/ 5152103 w 6046839"/>
              <a:gd name="connsiteY120" fmla="*/ 206478 h 6115665"/>
              <a:gd name="connsiteX121" fmla="*/ 5122606 w 6046839"/>
              <a:gd name="connsiteY121" fmla="*/ 196645 h 6115665"/>
              <a:gd name="connsiteX122" fmla="*/ 4984955 w 6046839"/>
              <a:gd name="connsiteY122" fmla="*/ 176981 h 6115665"/>
              <a:gd name="connsiteX123" fmla="*/ 4463845 w 6046839"/>
              <a:gd name="connsiteY123" fmla="*/ 176981 h 6115665"/>
              <a:gd name="connsiteX124" fmla="*/ 4355690 w 6046839"/>
              <a:gd name="connsiteY124" fmla="*/ 186813 h 611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6046839" h="6115665">
                <a:moveTo>
                  <a:pt x="4503174" y="176981"/>
                </a:moveTo>
                <a:cubicBezTo>
                  <a:pt x="4296697" y="173704"/>
                  <a:pt x="4090080" y="175403"/>
                  <a:pt x="3883742" y="167149"/>
                </a:cubicBezTo>
                <a:cubicBezTo>
                  <a:pt x="3762177" y="162286"/>
                  <a:pt x="3519948" y="137652"/>
                  <a:pt x="3519948" y="137652"/>
                </a:cubicBezTo>
                <a:cubicBezTo>
                  <a:pt x="3281643" y="66160"/>
                  <a:pt x="3579782" y="150659"/>
                  <a:pt x="3293806" y="88491"/>
                </a:cubicBezTo>
                <a:cubicBezTo>
                  <a:pt x="3260370" y="81222"/>
                  <a:pt x="3228967" y="66043"/>
                  <a:pt x="3195484" y="58994"/>
                </a:cubicBezTo>
                <a:cubicBezTo>
                  <a:pt x="3166442" y="52880"/>
                  <a:pt x="3136308" y="53791"/>
                  <a:pt x="3106993" y="49162"/>
                </a:cubicBezTo>
                <a:cubicBezTo>
                  <a:pt x="3073979" y="43949"/>
                  <a:pt x="3041639" y="34992"/>
                  <a:pt x="3008671" y="29497"/>
                </a:cubicBezTo>
                <a:cubicBezTo>
                  <a:pt x="2818542" y="-2192"/>
                  <a:pt x="3048993" y="46105"/>
                  <a:pt x="2841522" y="0"/>
                </a:cubicBezTo>
                <a:lnTo>
                  <a:pt x="1514168" y="9832"/>
                </a:lnTo>
                <a:cubicBezTo>
                  <a:pt x="1481933" y="10518"/>
                  <a:pt x="1423210" y="47732"/>
                  <a:pt x="1396180" y="58994"/>
                </a:cubicBezTo>
                <a:cubicBezTo>
                  <a:pt x="1377046" y="66966"/>
                  <a:pt x="1355727" y="69388"/>
                  <a:pt x="1337187" y="78658"/>
                </a:cubicBezTo>
                <a:cubicBezTo>
                  <a:pt x="1324077" y="85213"/>
                  <a:pt x="1311467" y="92880"/>
                  <a:pt x="1297858" y="98323"/>
                </a:cubicBezTo>
                <a:cubicBezTo>
                  <a:pt x="1257970" y="114278"/>
                  <a:pt x="1238160" y="118163"/>
                  <a:pt x="1199535" y="127820"/>
                </a:cubicBezTo>
                <a:cubicBezTo>
                  <a:pt x="1172422" y="154933"/>
                  <a:pt x="1172481" y="158730"/>
                  <a:pt x="1140542" y="176981"/>
                </a:cubicBezTo>
                <a:cubicBezTo>
                  <a:pt x="1104333" y="197672"/>
                  <a:pt x="1074291" y="203902"/>
                  <a:pt x="1042219" y="235974"/>
                </a:cubicBezTo>
                <a:cubicBezTo>
                  <a:pt x="1006486" y="271707"/>
                  <a:pt x="1017539" y="263435"/>
                  <a:pt x="973393" y="294968"/>
                </a:cubicBezTo>
                <a:cubicBezTo>
                  <a:pt x="963777" y="301836"/>
                  <a:pt x="952641" y="306683"/>
                  <a:pt x="943897" y="314632"/>
                </a:cubicBezTo>
                <a:cubicBezTo>
                  <a:pt x="916460" y="339575"/>
                  <a:pt x="894194" y="370128"/>
                  <a:pt x="865239" y="393291"/>
                </a:cubicBezTo>
                <a:cubicBezTo>
                  <a:pt x="833106" y="418997"/>
                  <a:pt x="812440" y="432562"/>
                  <a:pt x="786580" y="462116"/>
                </a:cubicBezTo>
                <a:cubicBezTo>
                  <a:pt x="772761" y="477909"/>
                  <a:pt x="761193" y="495593"/>
                  <a:pt x="747251" y="511278"/>
                </a:cubicBezTo>
                <a:cubicBezTo>
                  <a:pt x="734934" y="525135"/>
                  <a:pt x="719988" y="536531"/>
                  <a:pt x="707922" y="550607"/>
                </a:cubicBezTo>
                <a:cubicBezTo>
                  <a:pt x="680607" y="582474"/>
                  <a:pt x="655483" y="616155"/>
                  <a:pt x="629264" y="648929"/>
                </a:cubicBezTo>
                <a:cubicBezTo>
                  <a:pt x="616154" y="665316"/>
                  <a:pt x="599320" y="679321"/>
                  <a:pt x="589935" y="698091"/>
                </a:cubicBezTo>
                <a:cubicBezTo>
                  <a:pt x="580103" y="717755"/>
                  <a:pt x="572894" y="738967"/>
                  <a:pt x="560439" y="757084"/>
                </a:cubicBezTo>
                <a:cubicBezTo>
                  <a:pt x="536661" y="791670"/>
                  <a:pt x="511459" y="825728"/>
                  <a:pt x="481780" y="855407"/>
                </a:cubicBezTo>
                <a:cubicBezTo>
                  <a:pt x="471948" y="865239"/>
                  <a:pt x="460366" y="873588"/>
                  <a:pt x="452284" y="884903"/>
                </a:cubicBezTo>
                <a:cubicBezTo>
                  <a:pt x="443765" y="896830"/>
                  <a:pt x="439737" y="911419"/>
                  <a:pt x="432619" y="924232"/>
                </a:cubicBezTo>
                <a:cubicBezTo>
                  <a:pt x="423338" y="940938"/>
                  <a:pt x="412115" y="956532"/>
                  <a:pt x="403122" y="973394"/>
                </a:cubicBezTo>
                <a:cubicBezTo>
                  <a:pt x="385879" y="1005726"/>
                  <a:pt x="379871" y="1045806"/>
                  <a:pt x="353961" y="1071716"/>
                </a:cubicBezTo>
                <a:lnTo>
                  <a:pt x="304800" y="1120878"/>
                </a:lnTo>
                <a:cubicBezTo>
                  <a:pt x="301648" y="1133487"/>
                  <a:pt x="292191" y="1175592"/>
                  <a:pt x="285135" y="1189703"/>
                </a:cubicBezTo>
                <a:cubicBezTo>
                  <a:pt x="279850" y="1200272"/>
                  <a:pt x="271334" y="1208940"/>
                  <a:pt x="265471" y="1219200"/>
                </a:cubicBezTo>
                <a:cubicBezTo>
                  <a:pt x="258199" y="1231926"/>
                  <a:pt x="253574" y="1246100"/>
                  <a:pt x="245806" y="1258529"/>
                </a:cubicBezTo>
                <a:cubicBezTo>
                  <a:pt x="237121" y="1272425"/>
                  <a:pt x="224268" y="1283533"/>
                  <a:pt x="216310" y="1297858"/>
                </a:cubicBezTo>
                <a:cubicBezTo>
                  <a:pt x="207739" y="1313287"/>
                  <a:pt x="203200" y="1330633"/>
                  <a:pt x="196645" y="1347020"/>
                </a:cubicBezTo>
                <a:cubicBezTo>
                  <a:pt x="193368" y="1363407"/>
                  <a:pt x="194287" y="1381234"/>
                  <a:pt x="186813" y="1396181"/>
                </a:cubicBezTo>
                <a:cubicBezTo>
                  <a:pt x="180594" y="1408618"/>
                  <a:pt x="162308" y="1412700"/>
                  <a:pt x="157316" y="1425678"/>
                </a:cubicBezTo>
                <a:cubicBezTo>
                  <a:pt x="145318" y="1456873"/>
                  <a:pt x="137651" y="1524000"/>
                  <a:pt x="137651" y="1524000"/>
                </a:cubicBezTo>
                <a:cubicBezTo>
                  <a:pt x="137281" y="1527698"/>
                  <a:pt x="124197" y="1672519"/>
                  <a:pt x="117987" y="1691149"/>
                </a:cubicBezTo>
                <a:cubicBezTo>
                  <a:pt x="111944" y="1709279"/>
                  <a:pt x="98322" y="1723923"/>
                  <a:pt x="88490" y="1740310"/>
                </a:cubicBezTo>
                <a:cubicBezTo>
                  <a:pt x="85213" y="1769807"/>
                  <a:pt x="85856" y="1800008"/>
                  <a:pt x="78658" y="1828800"/>
                </a:cubicBezTo>
                <a:cubicBezTo>
                  <a:pt x="72604" y="1853015"/>
                  <a:pt x="50718" y="1872714"/>
                  <a:pt x="49161" y="1897626"/>
                </a:cubicBezTo>
                <a:cubicBezTo>
                  <a:pt x="37506" y="2084104"/>
                  <a:pt x="44078" y="2271284"/>
                  <a:pt x="39329" y="2458065"/>
                </a:cubicBezTo>
                <a:cubicBezTo>
                  <a:pt x="34245" y="2658030"/>
                  <a:pt x="26219" y="2857910"/>
                  <a:pt x="19664" y="3057832"/>
                </a:cubicBezTo>
                <a:cubicBezTo>
                  <a:pt x="16387" y="3438013"/>
                  <a:pt x="13453" y="3818196"/>
                  <a:pt x="9832" y="4198374"/>
                </a:cubicBezTo>
                <a:cubicBezTo>
                  <a:pt x="6898" y="4506455"/>
                  <a:pt x="0" y="4814512"/>
                  <a:pt x="0" y="5122607"/>
                </a:cubicBezTo>
                <a:cubicBezTo>
                  <a:pt x="0" y="5177057"/>
                  <a:pt x="28109" y="5251904"/>
                  <a:pt x="39329" y="5299587"/>
                </a:cubicBezTo>
                <a:cubicBezTo>
                  <a:pt x="43895" y="5318993"/>
                  <a:pt x="46130" y="5338877"/>
                  <a:pt x="49161" y="5358581"/>
                </a:cubicBezTo>
                <a:cubicBezTo>
                  <a:pt x="52685" y="5381486"/>
                  <a:pt x="56118" y="5404411"/>
                  <a:pt x="58993" y="5427407"/>
                </a:cubicBezTo>
                <a:cubicBezTo>
                  <a:pt x="62674" y="5456856"/>
                  <a:pt x="64313" y="5486564"/>
                  <a:pt x="68826" y="5515897"/>
                </a:cubicBezTo>
                <a:cubicBezTo>
                  <a:pt x="79534" y="5585498"/>
                  <a:pt x="75641" y="5526900"/>
                  <a:pt x="88490" y="5584723"/>
                </a:cubicBezTo>
                <a:cubicBezTo>
                  <a:pt x="98175" y="5628307"/>
                  <a:pt x="95092" y="5643856"/>
                  <a:pt x="108155" y="5683045"/>
                </a:cubicBezTo>
                <a:cubicBezTo>
                  <a:pt x="113736" y="5699789"/>
                  <a:pt x="121264" y="5715820"/>
                  <a:pt x="127819" y="5732207"/>
                </a:cubicBezTo>
                <a:cubicBezTo>
                  <a:pt x="131096" y="5751871"/>
                  <a:pt x="131922" y="5772105"/>
                  <a:pt x="137651" y="5791200"/>
                </a:cubicBezTo>
                <a:cubicBezTo>
                  <a:pt x="141863" y="5805239"/>
                  <a:pt x="153459" y="5816388"/>
                  <a:pt x="157316" y="5830529"/>
                </a:cubicBezTo>
                <a:cubicBezTo>
                  <a:pt x="174034" y="5891829"/>
                  <a:pt x="153317" y="5924853"/>
                  <a:pt x="206477" y="5978013"/>
                </a:cubicBezTo>
                <a:cubicBezTo>
                  <a:pt x="228224" y="5999760"/>
                  <a:pt x="238091" y="6013484"/>
                  <a:pt x="265471" y="6027174"/>
                </a:cubicBezTo>
                <a:cubicBezTo>
                  <a:pt x="274741" y="6031809"/>
                  <a:pt x="285698" y="6032372"/>
                  <a:pt x="294968" y="6037007"/>
                </a:cubicBezTo>
                <a:cubicBezTo>
                  <a:pt x="305537" y="6042292"/>
                  <a:pt x="313895" y="6051386"/>
                  <a:pt x="324464" y="6056671"/>
                </a:cubicBezTo>
                <a:cubicBezTo>
                  <a:pt x="327275" y="6058077"/>
                  <a:pt x="389749" y="6083737"/>
                  <a:pt x="403122" y="6086168"/>
                </a:cubicBezTo>
                <a:cubicBezTo>
                  <a:pt x="571922" y="6116858"/>
                  <a:pt x="416903" y="6079782"/>
                  <a:pt x="521110" y="6105832"/>
                </a:cubicBezTo>
                <a:lnTo>
                  <a:pt x="1042219" y="6096000"/>
                </a:lnTo>
                <a:cubicBezTo>
                  <a:pt x="1058921" y="6095424"/>
                  <a:pt x="1074896" y="6088915"/>
                  <a:pt x="1091380" y="6086168"/>
                </a:cubicBezTo>
                <a:cubicBezTo>
                  <a:pt x="1114240" y="6082358"/>
                  <a:pt x="1137264" y="6079613"/>
                  <a:pt x="1160206" y="6076336"/>
                </a:cubicBezTo>
                <a:cubicBezTo>
                  <a:pt x="1456154" y="5977680"/>
                  <a:pt x="1205424" y="6057687"/>
                  <a:pt x="2035277" y="6076336"/>
                </a:cubicBezTo>
                <a:cubicBezTo>
                  <a:pt x="2045639" y="6076569"/>
                  <a:pt x="2054675" y="6083838"/>
                  <a:pt x="2064774" y="6086168"/>
                </a:cubicBezTo>
                <a:cubicBezTo>
                  <a:pt x="2205791" y="6118709"/>
                  <a:pt x="2121302" y="6091899"/>
                  <a:pt x="2192593" y="6115665"/>
                </a:cubicBezTo>
                <a:lnTo>
                  <a:pt x="3716593" y="6105832"/>
                </a:lnTo>
                <a:cubicBezTo>
                  <a:pt x="3726956" y="6105701"/>
                  <a:pt x="3735973" y="6098248"/>
                  <a:pt x="3746090" y="6096000"/>
                </a:cubicBezTo>
                <a:cubicBezTo>
                  <a:pt x="3782543" y="6087900"/>
                  <a:pt x="3849724" y="6080588"/>
                  <a:pt x="3883742" y="6076336"/>
                </a:cubicBezTo>
                <a:cubicBezTo>
                  <a:pt x="4000687" y="6047099"/>
                  <a:pt x="3935467" y="6058915"/>
                  <a:pt x="4080387" y="6046839"/>
                </a:cubicBezTo>
                <a:cubicBezTo>
                  <a:pt x="4393833" y="5942361"/>
                  <a:pt x="4071008" y="6046625"/>
                  <a:pt x="5004619" y="6027174"/>
                </a:cubicBezTo>
                <a:cubicBezTo>
                  <a:pt x="5021327" y="6026826"/>
                  <a:pt x="5037393" y="6020619"/>
                  <a:pt x="5053780" y="6017342"/>
                </a:cubicBezTo>
                <a:cubicBezTo>
                  <a:pt x="5073445" y="6007510"/>
                  <a:pt x="5092479" y="5996301"/>
                  <a:pt x="5112774" y="5987845"/>
                </a:cubicBezTo>
                <a:cubicBezTo>
                  <a:pt x="5135927" y="5978198"/>
                  <a:pt x="5183381" y="5963892"/>
                  <a:pt x="5211097" y="5958349"/>
                </a:cubicBezTo>
                <a:cubicBezTo>
                  <a:pt x="5230645" y="5954439"/>
                  <a:pt x="5250597" y="5952693"/>
                  <a:pt x="5270090" y="5948516"/>
                </a:cubicBezTo>
                <a:cubicBezTo>
                  <a:pt x="5296516" y="5942853"/>
                  <a:pt x="5322529" y="5935407"/>
                  <a:pt x="5348748" y="5928852"/>
                </a:cubicBezTo>
                <a:lnTo>
                  <a:pt x="5388077" y="5919020"/>
                </a:lnTo>
                <a:lnTo>
                  <a:pt x="5427406" y="5909187"/>
                </a:lnTo>
                <a:cubicBezTo>
                  <a:pt x="5467550" y="5885101"/>
                  <a:pt x="5481130" y="5873406"/>
                  <a:pt x="5525729" y="5860026"/>
                </a:cubicBezTo>
                <a:cubicBezTo>
                  <a:pt x="5541736" y="5855224"/>
                  <a:pt x="5558503" y="5853471"/>
                  <a:pt x="5574890" y="5850194"/>
                </a:cubicBezTo>
                <a:cubicBezTo>
                  <a:pt x="5594555" y="5837084"/>
                  <a:pt x="5613945" y="5823553"/>
                  <a:pt x="5633884" y="5810865"/>
                </a:cubicBezTo>
                <a:cubicBezTo>
                  <a:pt x="5669577" y="5788151"/>
                  <a:pt x="5691355" y="5779788"/>
                  <a:pt x="5722374" y="5751871"/>
                </a:cubicBezTo>
                <a:cubicBezTo>
                  <a:pt x="5743045" y="5733267"/>
                  <a:pt x="5761703" y="5712543"/>
                  <a:pt x="5781368" y="5692878"/>
                </a:cubicBezTo>
                <a:cubicBezTo>
                  <a:pt x="5791200" y="5683046"/>
                  <a:pt x="5804646" y="5675818"/>
                  <a:pt x="5810864" y="5663381"/>
                </a:cubicBezTo>
                <a:lnTo>
                  <a:pt x="5869858" y="5545394"/>
                </a:lnTo>
                <a:cubicBezTo>
                  <a:pt x="5876413" y="5519175"/>
                  <a:pt x="5887075" y="5493651"/>
                  <a:pt x="5889522" y="5466736"/>
                </a:cubicBezTo>
                <a:cubicBezTo>
                  <a:pt x="5894199" y="5415295"/>
                  <a:pt x="5895334" y="5360214"/>
                  <a:pt x="5909187" y="5309420"/>
                </a:cubicBezTo>
                <a:cubicBezTo>
                  <a:pt x="5914641" y="5289422"/>
                  <a:pt x="5922296" y="5270091"/>
                  <a:pt x="5928851" y="5250426"/>
                </a:cubicBezTo>
                <a:cubicBezTo>
                  <a:pt x="5932129" y="5178323"/>
                  <a:pt x="5933352" y="5106097"/>
                  <a:pt x="5938684" y="5034116"/>
                </a:cubicBezTo>
                <a:cubicBezTo>
                  <a:pt x="5939919" y="5017450"/>
                  <a:pt x="5944891" y="5001269"/>
                  <a:pt x="5948516" y="4984955"/>
                </a:cubicBezTo>
                <a:cubicBezTo>
                  <a:pt x="5963880" y="4915814"/>
                  <a:pt x="5951760" y="4973599"/>
                  <a:pt x="5968180" y="4916129"/>
                </a:cubicBezTo>
                <a:cubicBezTo>
                  <a:pt x="5971892" y="4903136"/>
                  <a:pt x="5974735" y="4889910"/>
                  <a:pt x="5978013" y="4876800"/>
                </a:cubicBezTo>
                <a:cubicBezTo>
                  <a:pt x="5984568" y="4126271"/>
                  <a:pt x="5988014" y="3375708"/>
                  <a:pt x="5997677" y="2625213"/>
                </a:cubicBezTo>
                <a:cubicBezTo>
                  <a:pt x="5997851" y="2611701"/>
                  <a:pt x="6006800" y="2599379"/>
                  <a:pt x="6007510" y="2585884"/>
                </a:cubicBezTo>
                <a:cubicBezTo>
                  <a:pt x="6027618" y="2203836"/>
                  <a:pt x="6001263" y="2367264"/>
                  <a:pt x="6027174" y="2172929"/>
                </a:cubicBezTo>
                <a:cubicBezTo>
                  <a:pt x="6037216" y="2097608"/>
                  <a:pt x="6030238" y="2124405"/>
                  <a:pt x="6046839" y="2074607"/>
                </a:cubicBezTo>
                <a:cubicBezTo>
                  <a:pt x="6043561" y="1940233"/>
                  <a:pt x="6044327" y="1805699"/>
                  <a:pt x="6037006" y="1671484"/>
                </a:cubicBezTo>
                <a:cubicBezTo>
                  <a:pt x="6019869" y="1357301"/>
                  <a:pt x="6027289" y="1626365"/>
                  <a:pt x="6007510" y="1494503"/>
                </a:cubicBezTo>
                <a:cubicBezTo>
                  <a:pt x="5999671" y="1442241"/>
                  <a:pt x="5995319" y="1389503"/>
                  <a:pt x="5987845" y="1337187"/>
                </a:cubicBezTo>
                <a:cubicBezTo>
                  <a:pt x="5975763" y="1252615"/>
                  <a:pt x="5983433" y="1319538"/>
                  <a:pt x="5968180" y="1258529"/>
                </a:cubicBezTo>
                <a:cubicBezTo>
                  <a:pt x="5964127" y="1242316"/>
                  <a:pt x="5961625" y="1225755"/>
                  <a:pt x="5958348" y="1209368"/>
                </a:cubicBezTo>
                <a:cubicBezTo>
                  <a:pt x="5953526" y="1156320"/>
                  <a:pt x="5954969" y="1110738"/>
                  <a:pt x="5938684" y="1061884"/>
                </a:cubicBezTo>
                <a:cubicBezTo>
                  <a:pt x="5932596" y="1043620"/>
                  <a:pt x="5914367" y="1005672"/>
                  <a:pt x="5909187" y="983226"/>
                </a:cubicBezTo>
                <a:cubicBezTo>
                  <a:pt x="5901671" y="950659"/>
                  <a:pt x="5894249" y="917991"/>
                  <a:pt x="5889522" y="884903"/>
                </a:cubicBezTo>
                <a:cubicBezTo>
                  <a:pt x="5886245" y="861961"/>
                  <a:pt x="5885788" y="838436"/>
                  <a:pt x="5879690" y="816078"/>
                </a:cubicBezTo>
                <a:cubicBezTo>
                  <a:pt x="5875834" y="801937"/>
                  <a:pt x="5865800" y="790221"/>
                  <a:pt x="5860026" y="776749"/>
                </a:cubicBezTo>
                <a:cubicBezTo>
                  <a:pt x="5855943" y="767223"/>
                  <a:pt x="5855335" y="756251"/>
                  <a:pt x="5850193" y="747252"/>
                </a:cubicBezTo>
                <a:cubicBezTo>
                  <a:pt x="5842063" y="733024"/>
                  <a:pt x="5830222" y="721258"/>
                  <a:pt x="5820697" y="707923"/>
                </a:cubicBezTo>
                <a:cubicBezTo>
                  <a:pt x="5813829" y="698307"/>
                  <a:pt x="5809388" y="686782"/>
                  <a:pt x="5801032" y="678426"/>
                </a:cubicBezTo>
                <a:cubicBezTo>
                  <a:pt x="5792676" y="670070"/>
                  <a:pt x="5781367" y="665317"/>
                  <a:pt x="5771535" y="658762"/>
                </a:cubicBezTo>
                <a:cubicBezTo>
                  <a:pt x="5726394" y="591048"/>
                  <a:pt x="5784064" y="673378"/>
                  <a:pt x="5712542" y="589936"/>
                </a:cubicBezTo>
                <a:cubicBezTo>
                  <a:pt x="5704852" y="580964"/>
                  <a:pt x="5701233" y="568795"/>
                  <a:pt x="5692877" y="560439"/>
                </a:cubicBezTo>
                <a:cubicBezTo>
                  <a:pt x="5649705" y="517267"/>
                  <a:pt x="5663138" y="544780"/>
                  <a:pt x="5624051" y="511278"/>
                </a:cubicBezTo>
                <a:cubicBezTo>
                  <a:pt x="5609974" y="499212"/>
                  <a:pt x="5599808" y="482725"/>
                  <a:pt x="5584722" y="471949"/>
                </a:cubicBezTo>
                <a:cubicBezTo>
                  <a:pt x="5553620" y="449733"/>
                  <a:pt x="5516977" y="435887"/>
                  <a:pt x="5486400" y="412955"/>
                </a:cubicBezTo>
                <a:cubicBezTo>
                  <a:pt x="5460181" y="393291"/>
                  <a:pt x="5430917" y="377137"/>
                  <a:pt x="5407742" y="353962"/>
                </a:cubicBezTo>
                <a:cubicBezTo>
                  <a:pt x="5383782" y="330002"/>
                  <a:pt x="5369187" y="312626"/>
                  <a:pt x="5338916" y="294968"/>
                </a:cubicBezTo>
                <a:cubicBezTo>
                  <a:pt x="5313595" y="280197"/>
                  <a:pt x="5284649" y="271900"/>
                  <a:pt x="5260258" y="255639"/>
                </a:cubicBezTo>
                <a:cubicBezTo>
                  <a:pt x="5235806" y="239337"/>
                  <a:pt x="5219948" y="227003"/>
                  <a:pt x="5191432" y="216310"/>
                </a:cubicBezTo>
                <a:cubicBezTo>
                  <a:pt x="5178779" y="211565"/>
                  <a:pt x="5165096" y="210190"/>
                  <a:pt x="5152103" y="206478"/>
                </a:cubicBezTo>
                <a:cubicBezTo>
                  <a:pt x="5142138" y="203631"/>
                  <a:pt x="5132661" y="199159"/>
                  <a:pt x="5122606" y="196645"/>
                </a:cubicBezTo>
                <a:cubicBezTo>
                  <a:pt x="5072522" y="184124"/>
                  <a:pt x="5040011" y="183098"/>
                  <a:pt x="4984955" y="176981"/>
                </a:cubicBezTo>
                <a:cubicBezTo>
                  <a:pt x="4791856" y="128707"/>
                  <a:pt x="4934632" y="160747"/>
                  <a:pt x="4463845" y="176981"/>
                </a:cubicBezTo>
                <a:cubicBezTo>
                  <a:pt x="4157717" y="187537"/>
                  <a:pt x="4451664" y="186813"/>
                  <a:pt x="4355690" y="186813"/>
                </a:cubicBezTo>
              </a:path>
            </a:pathLst>
          </a:custGeom>
          <a:solidFill>
            <a:srgbClr val="FFFF00">
              <a:alpha val="36000"/>
            </a:srgb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Box 37"/>
          <p:cNvSpPr txBox="1"/>
          <p:nvPr/>
        </p:nvSpPr>
        <p:spPr>
          <a:xfrm>
            <a:off x="3720692" y="5841878"/>
            <a:ext cx="3004615" cy="954107"/>
          </a:xfrm>
          <a:prstGeom prst="rect">
            <a:avLst/>
          </a:prstGeom>
          <a:solidFill>
            <a:srgbClr val="FFFF00"/>
          </a:solidFill>
        </p:spPr>
        <p:txBody>
          <a:bodyPr wrap="square" rtlCol="0">
            <a:spAutoFit/>
          </a:bodyPr>
          <a:lstStyle/>
          <a:p>
            <a:r>
              <a:rPr lang="en-AU" sz="2800" dirty="0"/>
              <a:t>Stagflation/Cost Push Inflation</a:t>
            </a:r>
          </a:p>
        </p:txBody>
      </p:sp>
      <p:sp>
        <p:nvSpPr>
          <p:cNvPr id="39" name="TextBox 38"/>
          <p:cNvSpPr txBox="1"/>
          <p:nvPr/>
        </p:nvSpPr>
        <p:spPr>
          <a:xfrm>
            <a:off x="9063169" y="3081736"/>
            <a:ext cx="3004615" cy="954107"/>
          </a:xfrm>
          <a:prstGeom prst="rect">
            <a:avLst/>
          </a:prstGeom>
          <a:solidFill>
            <a:srgbClr val="FFFF00"/>
          </a:solidFill>
        </p:spPr>
        <p:txBody>
          <a:bodyPr wrap="square" rtlCol="0">
            <a:spAutoFit/>
          </a:bodyPr>
          <a:lstStyle/>
          <a:p>
            <a:r>
              <a:rPr lang="en-AU" sz="2800" dirty="0"/>
              <a:t>Demand </a:t>
            </a:r>
            <a:r>
              <a:rPr lang="en-AU" sz="2800"/>
              <a:t>Pull Inflation</a:t>
            </a:r>
            <a:endParaRPr lang="en-AU" sz="2800" dirty="0"/>
          </a:p>
        </p:txBody>
      </p:sp>
    </p:spTree>
    <p:extLst>
      <p:ext uri="{BB962C8B-B14F-4D97-AF65-F5344CB8AC3E}">
        <p14:creationId xmlns:p14="http://schemas.microsoft.com/office/powerpoint/2010/main" val="422249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Causes of Inflation Review Question</a:t>
            </a:r>
          </a:p>
        </p:txBody>
      </p:sp>
      <p:sp>
        <p:nvSpPr>
          <p:cNvPr id="3" name="Content Placeholder 2"/>
          <p:cNvSpPr>
            <a:spLocks noGrp="1"/>
          </p:cNvSpPr>
          <p:nvPr>
            <p:ph idx="1"/>
          </p:nvPr>
        </p:nvSpPr>
        <p:spPr/>
        <p:txBody>
          <a:bodyPr/>
          <a:lstStyle/>
          <a:p>
            <a:r>
              <a:rPr lang="en-US" dirty="0"/>
              <a:t>What are two causes of inflation in an economy? Use graphs to show the effect</a:t>
            </a:r>
          </a:p>
          <a:p>
            <a:r>
              <a:rPr lang="en-US" dirty="0">
                <a:solidFill>
                  <a:srgbClr val="FF0000"/>
                </a:solidFill>
              </a:rPr>
              <a:t>Demand Pull, Cost Push</a:t>
            </a:r>
          </a:p>
          <a:p>
            <a:endParaRPr lang="en-US" dirty="0"/>
          </a:p>
        </p:txBody>
      </p:sp>
      <p:pic>
        <p:nvPicPr>
          <p:cNvPr id="4" name="Picture 3"/>
          <p:cNvPicPr>
            <a:picLocks noChangeAspect="1"/>
          </p:cNvPicPr>
          <p:nvPr/>
        </p:nvPicPr>
        <p:blipFill>
          <a:blip r:embed="rId2"/>
          <a:stretch>
            <a:fillRect/>
          </a:stretch>
        </p:blipFill>
        <p:spPr>
          <a:xfrm>
            <a:off x="680321" y="3422468"/>
            <a:ext cx="3568221" cy="2835937"/>
          </a:xfrm>
          <a:prstGeom prst="rect">
            <a:avLst/>
          </a:prstGeom>
        </p:spPr>
      </p:pic>
      <p:pic>
        <p:nvPicPr>
          <p:cNvPr id="5" name="Picture 4"/>
          <p:cNvPicPr>
            <a:picLocks noChangeAspect="1"/>
          </p:cNvPicPr>
          <p:nvPr/>
        </p:nvPicPr>
        <p:blipFill>
          <a:blip r:embed="rId3"/>
          <a:stretch>
            <a:fillRect/>
          </a:stretch>
        </p:blipFill>
        <p:spPr>
          <a:xfrm>
            <a:off x="4806585" y="3337976"/>
            <a:ext cx="2936165" cy="3100920"/>
          </a:xfrm>
          <a:prstGeom prst="rect">
            <a:avLst/>
          </a:prstGeom>
        </p:spPr>
      </p:pic>
      <p:pic>
        <p:nvPicPr>
          <p:cNvPr id="6" name="Picture 5"/>
          <p:cNvPicPr>
            <a:picLocks noChangeAspect="1"/>
          </p:cNvPicPr>
          <p:nvPr/>
        </p:nvPicPr>
        <p:blipFill>
          <a:blip r:embed="rId4"/>
          <a:stretch>
            <a:fillRect/>
          </a:stretch>
        </p:blipFill>
        <p:spPr>
          <a:xfrm>
            <a:off x="548724" y="6070026"/>
            <a:ext cx="895475" cy="295316"/>
          </a:xfrm>
          <a:prstGeom prst="rect">
            <a:avLst/>
          </a:prstGeom>
        </p:spPr>
      </p:pic>
    </p:spTree>
    <p:extLst>
      <p:ext uri="{BB962C8B-B14F-4D97-AF65-F5344CB8AC3E}">
        <p14:creationId xmlns:p14="http://schemas.microsoft.com/office/powerpoint/2010/main" val="42689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9193" y="-13174"/>
            <a:ext cx="10515600" cy="1100238"/>
          </a:xfrm>
        </p:spPr>
        <p:txBody>
          <a:bodyPr/>
          <a:lstStyle/>
          <a:p>
            <a:r>
              <a:rPr lang="en-US" dirty="0"/>
              <a:t>AD/AS Equilibrium - Names</a:t>
            </a:r>
          </a:p>
        </p:txBody>
      </p:sp>
      <p:sp>
        <p:nvSpPr>
          <p:cNvPr id="6" name="Content Placeholder 2"/>
          <p:cNvSpPr txBox="1">
            <a:spLocks/>
          </p:cNvSpPr>
          <p:nvPr/>
        </p:nvSpPr>
        <p:spPr>
          <a:xfrm>
            <a:off x="5163630" y="2033972"/>
            <a:ext cx="2306585" cy="79755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Long Run Equilibrium</a:t>
            </a:r>
          </a:p>
        </p:txBody>
      </p:sp>
      <p:sp>
        <p:nvSpPr>
          <p:cNvPr id="7" name="Content Placeholder 2"/>
          <p:cNvSpPr txBox="1">
            <a:spLocks/>
          </p:cNvSpPr>
          <p:nvPr/>
        </p:nvSpPr>
        <p:spPr>
          <a:xfrm>
            <a:off x="7793263" y="1801844"/>
            <a:ext cx="2827867" cy="604308"/>
          </a:xfrm>
          <a:prstGeom prst="rect">
            <a:avLst/>
          </a:prstGeom>
          <a:ln w="57150">
            <a:solidFill>
              <a:srgbClr val="FFC000"/>
            </a:solidFill>
          </a:ln>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mn-cs"/>
              </a:rPr>
              <a:t>Inflationary Gap  - price level</a:t>
            </a:r>
            <a:r>
              <a:rPr kumimoji="0" lang="en-US" sz="2800" b="0" i="0" u="none" strike="noStrike" kern="1200" cap="none" spc="0" normalizeH="0" noProof="0" dirty="0">
                <a:ln>
                  <a:noFill/>
                </a:ln>
                <a:solidFill>
                  <a:srgbClr val="00B050"/>
                </a:solidFill>
                <a:effectLst/>
                <a:uLnTx/>
                <a:uFillTx/>
                <a:latin typeface="Calibri" panose="020F0502020204030204"/>
                <a:ea typeface="+mn-ea"/>
                <a:cs typeface="+mn-cs"/>
              </a:rPr>
              <a:t> higher</a:t>
            </a:r>
            <a:endPar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8" name="Content Placeholder 2"/>
          <p:cNvSpPr txBox="1">
            <a:spLocks/>
          </p:cNvSpPr>
          <p:nvPr/>
        </p:nvSpPr>
        <p:spPr>
          <a:xfrm>
            <a:off x="1369142" y="778435"/>
            <a:ext cx="9389533" cy="601545"/>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There are three conditions that the economy can be in at any given time.</a:t>
            </a:r>
          </a:p>
        </p:txBody>
      </p:sp>
      <p:sp>
        <p:nvSpPr>
          <p:cNvPr id="9" name="Content Placeholder 2"/>
          <p:cNvSpPr txBox="1">
            <a:spLocks/>
          </p:cNvSpPr>
          <p:nvPr/>
        </p:nvSpPr>
        <p:spPr>
          <a:xfrm>
            <a:off x="1286991" y="1325543"/>
            <a:ext cx="2827867" cy="60430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F0000"/>
                </a:solidFill>
              </a:rPr>
              <a:t>Negative Output Gap</a:t>
            </a:r>
          </a:p>
        </p:txBody>
      </p:sp>
      <p:sp>
        <p:nvSpPr>
          <p:cNvPr id="10" name="Content Placeholder 2"/>
          <p:cNvSpPr txBox="1">
            <a:spLocks/>
          </p:cNvSpPr>
          <p:nvPr/>
        </p:nvSpPr>
        <p:spPr>
          <a:xfrm>
            <a:off x="7655718" y="1337990"/>
            <a:ext cx="2827867" cy="60430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00B050"/>
                </a:solidFill>
              </a:rPr>
              <a:t>Positive Output Gap</a:t>
            </a:r>
          </a:p>
        </p:txBody>
      </p:sp>
      <p:sp>
        <p:nvSpPr>
          <p:cNvPr id="11" name="Content Placeholder 2"/>
          <p:cNvSpPr txBox="1">
            <a:spLocks/>
          </p:cNvSpPr>
          <p:nvPr/>
        </p:nvSpPr>
        <p:spPr>
          <a:xfrm>
            <a:off x="1218791" y="1816019"/>
            <a:ext cx="1630285" cy="670152"/>
          </a:xfrm>
          <a:prstGeom prst="rect">
            <a:avLst/>
          </a:prstGeom>
          <a:ln w="57150">
            <a:solidFill>
              <a:srgbClr val="FFC000"/>
            </a:solidFill>
          </a:ln>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F0000"/>
                </a:solidFill>
              </a:rPr>
              <a:t>Stagflation – price level higher</a:t>
            </a:r>
          </a:p>
        </p:txBody>
      </p:sp>
      <p:sp>
        <p:nvSpPr>
          <p:cNvPr id="5" name="TextBox 4"/>
          <p:cNvSpPr txBox="1"/>
          <p:nvPr/>
        </p:nvSpPr>
        <p:spPr>
          <a:xfrm>
            <a:off x="701615" y="1266600"/>
            <a:ext cx="577450" cy="830997"/>
          </a:xfrm>
          <a:prstGeom prst="rect">
            <a:avLst/>
          </a:prstGeom>
          <a:noFill/>
          <a:ln>
            <a:solidFill>
              <a:schemeClr val="tx1"/>
            </a:solidFill>
          </a:ln>
        </p:spPr>
        <p:txBody>
          <a:bodyPr wrap="square" rtlCol="0">
            <a:spAutoFit/>
          </a:bodyPr>
          <a:lstStyle/>
          <a:p>
            <a:r>
              <a:rPr lang="en-AU" sz="4800" dirty="0"/>
              <a:t>3</a:t>
            </a:r>
          </a:p>
        </p:txBody>
      </p:sp>
      <p:sp>
        <p:nvSpPr>
          <p:cNvPr id="12" name="TextBox 11"/>
          <p:cNvSpPr txBox="1"/>
          <p:nvPr/>
        </p:nvSpPr>
        <p:spPr>
          <a:xfrm>
            <a:off x="4642294" y="1167600"/>
            <a:ext cx="577450" cy="830997"/>
          </a:xfrm>
          <a:prstGeom prst="rect">
            <a:avLst/>
          </a:prstGeom>
          <a:noFill/>
          <a:ln>
            <a:solidFill>
              <a:schemeClr val="tx1"/>
            </a:solidFill>
          </a:ln>
        </p:spPr>
        <p:txBody>
          <a:bodyPr wrap="square" rtlCol="0">
            <a:spAutoFit/>
          </a:bodyPr>
          <a:lstStyle/>
          <a:p>
            <a:r>
              <a:rPr lang="en-AU" sz="4800" dirty="0"/>
              <a:t>1</a:t>
            </a:r>
          </a:p>
        </p:txBody>
      </p:sp>
      <p:sp>
        <p:nvSpPr>
          <p:cNvPr id="13" name="TextBox 12"/>
          <p:cNvSpPr txBox="1"/>
          <p:nvPr/>
        </p:nvSpPr>
        <p:spPr>
          <a:xfrm>
            <a:off x="7078268" y="1291717"/>
            <a:ext cx="577450" cy="830997"/>
          </a:xfrm>
          <a:prstGeom prst="rect">
            <a:avLst/>
          </a:prstGeom>
          <a:noFill/>
          <a:ln>
            <a:solidFill>
              <a:schemeClr val="tx1"/>
            </a:solidFill>
          </a:ln>
        </p:spPr>
        <p:txBody>
          <a:bodyPr wrap="square" rtlCol="0">
            <a:spAutoFit/>
          </a:bodyPr>
          <a:lstStyle/>
          <a:p>
            <a:r>
              <a:rPr lang="en-AU" sz="4800" dirty="0"/>
              <a:t>2</a:t>
            </a:r>
          </a:p>
        </p:txBody>
      </p:sp>
      <p:sp>
        <p:nvSpPr>
          <p:cNvPr id="14" name="Content Placeholder 2"/>
          <p:cNvSpPr txBox="1">
            <a:spLocks/>
          </p:cNvSpPr>
          <p:nvPr/>
        </p:nvSpPr>
        <p:spPr>
          <a:xfrm>
            <a:off x="5163630" y="1277166"/>
            <a:ext cx="1659876" cy="774430"/>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0070C0"/>
                </a:solidFill>
              </a:rPr>
              <a:t>Potential Output Level</a:t>
            </a:r>
          </a:p>
        </p:txBody>
      </p:sp>
      <p:sp>
        <p:nvSpPr>
          <p:cNvPr id="15" name="TextBox 14"/>
          <p:cNvSpPr txBox="1"/>
          <p:nvPr/>
        </p:nvSpPr>
        <p:spPr>
          <a:xfrm>
            <a:off x="10233061" y="318499"/>
            <a:ext cx="1828800" cy="1200329"/>
          </a:xfrm>
          <a:prstGeom prst="rect">
            <a:avLst/>
          </a:prstGeom>
          <a:solidFill>
            <a:schemeClr val="accent1">
              <a:lumMod val="40000"/>
              <a:lumOff val="60000"/>
            </a:schemeClr>
          </a:solidFill>
        </p:spPr>
        <p:txBody>
          <a:bodyPr wrap="square" rtlCol="0">
            <a:spAutoFit/>
          </a:bodyPr>
          <a:lstStyle/>
          <a:p>
            <a:r>
              <a:rPr lang="en-AU" dirty="0"/>
              <a:t>Note: The different names provided are all acceptable.</a:t>
            </a:r>
          </a:p>
        </p:txBody>
      </p:sp>
      <p:pic>
        <p:nvPicPr>
          <p:cNvPr id="16" name="Picture 15"/>
          <p:cNvPicPr>
            <a:picLocks noChangeAspect="1"/>
          </p:cNvPicPr>
          <p:nvPr/>
        </p:nvPicPr>
        <p:blipFill>
          <a:blip r:embed="rId2"/>
          <a:stretch>
            <a:fillRect/>
          </a:stretch>
        </p:blipFill>
        <p:spPr>
          <a:xfrm>
            <a:off x="228600" y="2519607"/>
            <a:ext cx="1904476" cy="1413114"/>
          </a:xfrm>
          <a:prstGeom prst="rect">
            <a:avLst/>
          </a:prstGeom>
        </p:spPr>
      </p:pic>
      <p:pic>
        <p:nvPicPr>
          <p:cNvPr id="17" name="Picture 16"/>
          <p:cNvPicPr>
            <a:picLocks noChangeAspect="1"/>
          </p:cNvPicPr>
          <p:nvPr/>
        </p:nvPicPr>
        <p:blipFill>
          <a:blip r:embed="rId3"/>
          <a:stretch>
            <a:fillRect/>
          </a:stretch>
        </p:blipFill>
        <p:spPr>
          <a:xfrm>
            <a:off x="4352148" y="2705588"/>
            <a:ext cx="7068536" cy="3572374"/>
          </a:xfrm>
          <a:prstGeom prst="rect">
            <a:avLst/>
          </a:prstGeom>
        </p:spPr>
      </p:pic>
      <p:sp>
        <p:nvSpPr>
          <p:cNvPr id="19" name="TextBox 18"/>
          <p:cNvSpPr txBox="1"/>
          <p:nvPr/>
        </p:nvSpPr>
        <p:spPr>
          <a:xfrm>
            <a:off x="2280336" y="2757453"/>
            <a:ext cx="1886309" cy="738664"/>
          </a:xfrm>
          <a:prstGeom prst="rect">
            <a:avLst/>
          </a:prstGeom>
          <a:noFill/>
        </p:spPr>
        <p:txBody>
          <a:bodyPr wrap="square" rtlCol="0">
            <a:spAutoFit/>
          </a:bodyPr>
          <a:lstStyle/>
          <a:p>
            <a:r>
              <a:rPr lang="en-AU" sz="1400" dirty="0"/>
              <a:t>However, stagflation is only caused by a decrease in supply</a:t>
            </a:r>
          </a:p>
        </p:txBody>
      </p:sp>
      <p:sp>
        <p:nvSpPr>
          <p:cNvPr id="20" name="TextBox 19"/>
          <p:cNvSpPr txBox="1"/>
          <p:nvPr/>
        </p:nvSpPr>
        <p:spPr>
          <a:xfrm>
            <a:off x="58119" y="4671003"/>
            <a:ext cx="1286991" cy="954107"/>
          </a:xfrm>
          <a:prstGeom prst="rect">
            <a:avLst/>
          </a:prstGeom>
          <a:noFill/>
        </p:spPr>
        <p:txBody>
          <a:bodyPr wrap="square" rtlCol="0">
            <a:spAutoFit/>
          </a:bodyPr>
          <a:lstStyle/>
          <a:p>
            <a:r>
              <a:rPr lang="en-AU" sz="1400" dirty="0"/>
              <a:t>Recessionary gap = caused by either SRAS or AD falling</a:t>
            </a:r>
          </a:p>
        </p:txBody>
      </p:sp>
      <p:pic>
        <p:nvPicPr>
          <p:cNvPr id="4" name="Picture 3"/>
          <p:cNvPicPr>
            <a:picLocks noChangeAspect="1"/>
          </p:cNvPicPr>
          <p:nvPr/>
        </p:nvPicPr>
        <p:blipFill>
          <a:blip r:embed="rId4"/>
          <a:stretch>
            <a:fillRect/>
          </a:stretch>
        </p:blipFill>
        <p:spPr>
          <a:xfrm>
            <a:off x="1286991" y="3932721"/>
            <a:ext cx="3007039" cy="2788438"/>
          </a:xfrm>
          <a:prstGeom prst="rect">
            <a:avLst/>
          </a:prstGeom>
        </p:spPr>
      </p:pic>
      <p:pic>
        <p:nvPicPr>
          <p:cNvPr id="21" name="Picture 20"/>
          <p:cNvPicPr>
            <a:picLocks noChangeAspect="1"/>
          </p:cNvPicPr>
          <p:nvPr/>
        </p:nvPicPr>
        <p:blipFill>
          <a:blip r:embed="rId5"/>
          <a:stretch>
            <a:fillRect/>
          </a:stretch>
        </p:blipFill>
        <p:spPr>
          <a:xfrm>
            <a:off x="4356963" y="2723212"/>
            <a:ext cx="3837467" cy="3686689"/>
          </a:xfrm>
          <a:prstGeom prst="rect">
            <a:avLst/>
          </a:prstGeom>
        </p:spPr>
      </p:pic>
      <p:pic>
        <p:nvPicPr>
          <p:cNvPr id="22" name="Picture 21"/>
          <p:cNvPicPr>
            <a:picLocks noChangeAspect="1"/>
          </p:cNvPicPr>
          <p:nvPr/>
        </p:nvPicPr>
        <p:blipFill>
          <a:blip r:embed="rId6"/>
          <a:stretch>
            <a:fillRect/>
          </a:stretch>
        </p:blipFill>
        <p:spPr>
          <a:xfrm>
            <a:off x="8301246" y="2828016"/>
            <a:ext cx="3304941" cy="3421027"/>
          </a:xfrm>
          <a:prstGeom prst="rect">
            <a:avLst/>
          </a:prstGeom>
        </p:spPr>
      </p:pic>
      <p:sp>
        <p:nvSpPr>
          <p:cNvPr id="23" name="TextBox 22"/>
          <p:cNvSpPr txBox="1"/>
          <p:nvPr/>
        </p:nvSpPr>
        <p:spPr>
          <a:xfrm>
            <a:off x="7647621" y="1009169"/>
            <a:ext cx="2585439" cy="369332"/>
          </a:xfrm>
          <a:prstGeom prst="rect">
            <a:avLst/>
          </a:prstGeom>
          <a:noFill/>
        </p:spPr>
        <p:txBody>
          <a:bodyPr wrap="square" rtlCol="0">
            <a:spAutoFit/>
          </a:bodyPr>
          <a:lstStyle/>
          <a:p>
            <a:r>
              <a:rPr lang="en-US" dirty="0">
                <a:solidFill>
                  <a:srgbClr val="00B050"/>
                </a:solidFill>
              </a:rPr>
              <a:t>Demand pull inflation</a:t>
            </a:r>
          </a:p>
        </p:txBody>
      </p:sp>
      <p:sp>
        <p:nvSpPr>
          <p:cNvPr id="25" name="Rectangle 24"/>
          <p:cNvSpPr/>
          <p:nvPr/>
        </p:nvSpPr>
        <p:spPr>
          <a:xfrm>
            <a:off x="2849076" y="1572966"/>
            <a:ext cx="1968334" cy="369332"/>
          </a:xfrm>
          <a:prstGeom prst="rect">
            <a:avLst/>
          </a:prstGeom>
        </p:spPr>
        <p:txBody>
          <a:bodyPr wrap="square">
            <a:spAutoFit/>
          </a:bodyPr>
          <a:lstStyle/>
          <a:p>
            <a:r>
              <a:rPr lang="en-US" dirty="0">
                <a:solidFill>
                  <a:srgbClr val="FF0000"/>
                </a:solidFill>
              </a:rPr>
              <a:t>Recessionary Gap</a:t>
            </a:r>
          </a:p>
        </p:txBody>
      </p:sp>
      <p:sp>
        <p:nvSpPr>
          <p:cNvPr id="26" name="Content Placeholder 2"/>
          <p:cNvSpPr txBox="1">
            <a:spLocks/>
          </p:cNvSpPr>
          <p:nvPr/>
        </p:nvSpPr>
        <p:spPr>
          <a:xfrm>
            <a:off x="2880485" y="2004772"/>
            <a:ext cx="1630285" cy="670152"/>
          </a:xfrm>
          <a:prstGeom prst="rect">
            <a:avLst/>
          </a:prstGeom>
          <a:ln w="57150">
            <a:solidFill>
              <a:srgbClr val="FFC000"/>
            </a:solidFill>
          </a:ln>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F0000"/>
                </a:solidFill>
              </a:rPr>
              <a:t>Cost Push Inflation</a:t>
            </a:r>
          </a:p>
        </p:txBody>
      </p:sp>
      <p:sp>
        <p:nvSpPr>
          <p:cNvPr id="27" name="Content Placeholder 2"/>
          <p:cNvSpPr txBox="1">
            <a:spLocks/>
          </p:cNvSpPr>
          <p:nvPr/>
        </p:nvSpPr>
        <p:spPr>
          <a:xfrm>
            <a:off x="8301246" y="2438924"/>
            <a:ext cx="3304941" cy="389092"/>
          </a:xfrm>
          <a:prstGeom prst="rect">
            <a:avLst/>
          </a:prstGeom>
          <a:ln w="57150">
            <a:solidFill>
              <a:srgbClr val="FFC000"/>
            </a:solidFill>
          </a:ln>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mn-cs"/>
              </a:rPr>
              <a:t>Demand Pull Inflation</a:t>
            </a:r>
          </a:p>
        </p:txBody>
      </p:sp>
    </p:spTree>
    <p:extLst>
      <p:ext uri="{BB962C8B-B14F-4D97-AF65-F5344CB8AC3E}">
        <p14:creationId xmlns:p14="http://schemas.microsoft.com/office/powerpoint/2010/main" val="64910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26"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063762" cy="373429"/>
          </a:xfrm>
        </p:spPr>
        <p:txBody>
          <a:bodyPr>
            <a:normAutofit fontScale="90000"/>
          </a:bodyPr>
          <a:lstStyle/>
          <a:p>
            <a:r>
              <a:rPr lang="en-AU" dirty="0"/>
              <a:t>AD/AS Equilibrium Summary</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85152030"/>
              </p:ext>
            </p:extLst>
          </p:nvPr>
        </p:nvGraphicFramePr>
        <p:xfrm>
          <a:off x="223023" y="892099"/>
          <a:ext cx="11797991" cy="5798634"/>
        </p:xfrm>
        <a:graphic>
          <a:graphicData uri="http://schemas.openxmlformats.org/drawingml/2006/table">
            <a:tbl>
              <a:tblPr firstRow="1" bandRow="1">
                <a:tableStyleId>{5C22544A-7EE6-4342-B048-85BDC9FD1C3A}</a:tableStyleId>
              </a:tblPr>
              <a:tblGrid>
                <a:gridCol w="516259">
                  <a:extLst>
                    <a:ext uri="{9D8B030D-6E8A-4147-A177-3AD203B41FA5}">
                      <a16:colId xmlns:a16="http://schemas.microsoft.com/office/drawing/2014/main" val="1067574938"/>
                    </a:ext>
                  </a:extLst>
                </a:gridCol>
                <a:gridCol w="4880933">
                  <a:extLst>
                    <a:ext uri="{9D8B030D-6E8A-4147-A177-3AD203B41FA5}">
                      <a16:colId xmlns:a16="http://schemas.microsoft.com/office/drawing/2014/main" val="3184685417"/>
                    </a:ext>
                  </a:extLst>
                </a:gridCol>
                <a:gridCol w="1260087">
                  <a:extLst>
                    <a:ext uri="{9D8B030D-6E8A-4147-A177-3AD203B41FA5}">
                      <a16:colId xmlns:a16="http://schemas.microsoft.com/office/drawing/2014/main" val="3990076935"/>
                    </a:ext>
                  </a:extLst>
                </a:gridCol>
                <a:gridCol w="5140712">
                  <a:extLst>
                    <a:ext uri="{9D8B030D-6E8A-4147-A177-3AD203B41FA5}">
                      <a16:colId xmlns:a16="http://schemas.microsoft.com/office/drawing/2014/main" val="2361944351"/>
                    </a:ext>
                  </a:extLst>
                </a:gridCol>
              </a:tblGrid>
              <a:tr h="641444">
                <a:tc>
                  <a:txBody>
                    <a:bodyPr/>
                    <a:lstStyle/>
                    <a:p>
                      <a:endParaRPr lang="en-AU" dirty="0"/>
                    </a:p>
                  </a:txBody>
                  <a:tcPr/>
                </a:tc>
                <a:tc>
                  <a:txBody>
                    <a:bodyPr/>
                    <a:lstStyle/>
                    <a:p>
                      <a:r>
                        <a:rPr lang="en-AU" dirty="0"/>
                        <a:t>Decreases</a:t>
                      </a:r>
                    </a:p>
                  </a:txBody>
                  <a:tcPr/>
                </a:tc>
                <a:tc>
                  <a:txBody>
                    <a:bodyPr/>
                    <a:lstStyle/>
                    <a:p>
                      <a:endParaRPr lang="en-AU" dirty="0"/>
                    </a:p>
                  </a:txBody>
                  <a:tcPr/>
                </a:tc>
                <a:tc>
                  <a:txBody>
                    <a:bodyPr/>
                    <a:lstStyle/>
                    <a:p>
                      <a:r>
                        <a:rPr lang="en-AU" dirty="0"/>
                        <a:t>Increases</a:t>
                      </a:r>
                    </a:p>
                  </a:txBody>
                  <a:tcPr/>
                </a:tc>
                <a:extLst>
                  <a:ext uri="{0D108BD9-81ED-4DB2-BD59-A6C34878D82A}">
                    <a16:rowId xmlns:a16="http://schemas.microsoft.com/office/drawing/2014/main" val="1012946191"/>
                  </a:ext>
                </a:extLst>
              </a:tr>
              <a:tr h="2578595">
                <a:tc>
                  <a:txBody>
                    <a:bodyPr/>
                    <a:lstStyle/>
                    <a:p>
                      <a:r>
                        <a:rPr lang="en-AU" dirty="0"/>
                        <a:t>AD</a:t>
                      </a:r>
                    </a:p>
                  </a:txBody>
                  <a:tcPr/>
                </a:tc>
                <a:tc>
                  <a:txBody>
                    <a:bodyPr/>
                    <a:lstStyle/>
                    <a:p>
                      <a:endParaRPr lang="en-AU" dirty="0"/>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2846596621"/>
                  </a:ext>
                </a:extLst>
              </a:tr>
              <a:tr h="2578595">
                <a:tc>
                  <a:txBody>
                    <a:bodyPr/>
                    <a:lstStyle/>
                    <a:p>
                      <a:r>
                        <a:rPr lang="en-AU" dirty="0"/>
                        <a:t>SRAS</a:t>
                      </a:r>
                    </a:p>
                  </a:txBody>
                  <a:tcPr/>
                </a:tc>
                <a:tc>
                  <a:txBody>
                    <a:bodyPr/>
                    <a:lstStyle/>
                    <a:p>
                      <a:endParaRPr lang="en-AU" dirty="0"/>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1028293080"/>
                  </a:ext>
                </a:extLst>
              </a:tr>
            </a:tbl>
          </a:graphicData>
        </a:graphic>
      </p:graphicFrame>
      <p:sp>
        <p:nvSpPr>
          <p:cNvPr id="7" name="TextBox 6"/>
          <p:cNvSpPr txBox="1"/>
          <p:nvPr/>
        </p:nvSpPr>
        <p:spPr>
          <a:xfrm>
            <a:off x="3229818" y="1632988"/>
            <a:ext cx="2136531" cy="1477328"/>
          </a:xfrm>
          <a:prstGeom prst="rect">
            <a:avLst/>
          </a:prstGeom>
          <a:noFill/>
        </p:spPr>
        <p:txBody>
          <a:bodyPr wrap="square" rtlCol="0">
            <a:spAutoFit/>
          </a:bodyPr>
          <a:lstStyle/>
          <a:p>
            <a:r>
              <a:rPr lang="en-AU" dirty="0">
                <a:solidFill>
                  <a:srgbClr val="FF0000"/>
                </a:solidFill>
              </a:rPr>
              <a:t>Negative Output Gap</a:t>
            </a:r>
            <a:r>
              <a:rPr lang="en-AU" dirty="0"/>
              <a:t> / Recessionary Gap, sometimes called a Deflationary Gap</a:t>
            </a:r>
          </a:p>
        </p:txBody>
      </p:sp>
      <p:sp>
        <p:nvSpPr>
          <p:cNvPr id="8" name="TextBox 7"/>
          <p:cNvSpPr txBox="1"/>
          <p:nvPr/>
        </p:nvSpPr>
        <p:spPr>
          <a:xfrm>
            <a:off x="9914022" y="1560428"/>
            <a:ext cx="2136531" cy="646331"/>
          </a:xfrm>
          <a:prstGeom prst="rect">
            <a:avLst/>
          </a:prstGeom>
          <a:noFill/>
        </p:spPr>
        <p:txBody>
          <a:bodyPr wrap="square" rtlCol="0">
            <a:spAutoFit/>
          </a:bodyPr>
          <a:lstStyle/>
          <a:p>
            <a:r>
              <a:rPr lang="en-AU" dirty="0">
                <a:solidFill>
                  <a:srgbClr val="00B050"/>
                </a:solidFill>
              </a:rPr>
              <a:t>Positive Output Gap </a:t>
            </a:r>
            <a:r>
              <a:rPr lang="en-AU" dirty="0"/>
              <a:t>/ Inflationary Gap</a:t>
            </a:r>
          </a:p>
        </p:txBody>
      </p:sp>
      <p:pic>
        <p:nvPicPr>
          <p:cNvPr id="9" name="Picture 8"/>
          <p:cNvPicPr>
            <a:picLocks noChangeAspect="1"/>
          </p:cNvPicPr>
          <p:nvPr/>
        </p:nvPicPr>
        <p:blipFill>
          <a:blip r:embed="rId2"/>
          <a:stretch>
            <a:fillRect/>
          </a:stretch>
        </p:blipFill>
        <p:spPr>
          <a:xfrm>
            <a:off x="750286" y="4249604"/>
            <a:ext cx="2681655" cy="2128530"/>
          </a:xfrm>
          <a:prstGeom prst="rect">
            <a:avLst/>
          </a:prstGeom>
        </p:spPr>
      </p:pic>
      <p:sp>
        <p:nvSpPr>
          <p:cNvPr id="11" name="TextBox 10"/>
          <p:cNvSpPr txBox="1"/>
          <p:nvPr/>
        </p:nvSpPr>
        <p:spPr>
          <a:xfrm>
            <a:off x="3401166" y="4162623"/>
            <a:ext cx="2136531" cy="1477328"/>
          </a:xfrm>
          <a:prstGeom prst="rect">
            <a:avLst/>
          </a:prstGeom>
          <a:noFill/>
        </p:spPr>
        <p:txBody>
          <a:bodyPr wrap="square" rtlCol="0">
            <a:spAutoFit/>
          </a:bodyPr>
          <a:lstStyle/>
          <a:p>
            <a:r>
              <a:rPr lang="en-AU" dirty="0">
                <a:solidFill>
                  <a:srgbClr val="FF0000"/>
                </a:solidFill>
              </a:rPr>
              <a:t>Negative Output Gap</a:t>
            </a:r>
            <a:r>
              <a:rPr lang="en-AU" dirty="0"/>
              <a:t> / Recessionary Gap</a:t>
            </a:r>
          </a:p>
          <a:p>
            <a:endParaRPr lang="en-AU" dirty="0"/>
          </a:p>
          <a:p>
            <a:r>
              <a:rPr lang="en-AU" dirty="0"/>
              <a:t>Stagflation</a:t>
            </a:r>
          </a:p>
        </p:txBody>
      </p:sp>
      <p:sp>
        <p:nvSpPr>
          <p:cNvPr id="14" name="TextBox 13"/>
          <p:cNvSpPr txBox="1"/>
          <p:nvPr/>
        </p:nvSpPr>
        <p:spPr>
          <a:xfrm>
            <a:off x="10335593" y="4168725"/>
            <a:ext cx="1873663" cy="923330"/>
          </a:xfrm>
          <a:prstGeom prst="rect">
            <a:avLst/>
          </a:prstGeom>
          <a:noFill/>
        </p:spPr>
        <p:txBody>
          <a:bodyPr wrap="square" rtlCol="0">
            <a:spAutoFit/>
          </a:bodyPr>
          <a:lstStyle/>
          <a:p>
            <a:r>
              <a:rPr lang="en-AU" dirty="0">
                <a:solidFill>
                  <a:srgbClr val="00B050"/>
                </a:solidFill>
              </a:rPr>
              <a:t>Positive Output Gap </a:t>
            </a:r>
            <a:r>
              <a:rPr lang="en-AU" dirty="0"/>
              <a:t>but NOT Inflationary Gap</a:t>
            </a:r>
          </a:p>
        </p:txBody>
      </p:sp>
      <p:sp>
        <p:nvSpPr>
          <p:cNvPr id="15" name="TextBox 14"/>
          <p:cNvSpPr txBox="1"/>
          <p:nvPr/>
        </p:nvSpPr>
        <p:spPr>
          <a:xfrm>
            <a:off x="10281524" y="5153842"/>
            <a:ext cx="2013439" cy="830997"/>
          </a:xfrm>
          <a:prstGeom prst="rect">
            <a:avLst/>
          </a:prstGeom>
          <a:noFill/>
        </p:spPr>
        <p:txBody>
          <a:bodyPr wrap="square" rtlCol="0">
            <a:spAutoFit/>
          </a:bodyPr>
          <a:lstStyle/>
          <a:p>
            <a:r>
              <a:rPr lang="en-AU" sz="1200" dirty="0"/>
              <a:t>There isn’t anything negative about this situation. Output is higher and inflation is under control.</a:t>
            </a:r>
          </a:p>
        </p:txBody>
      </p:sp>
      <p:sp>
        <p:nvSpPr>
          <p:cNvPr id="16" name="TextBox 15"/>
          <p:cNvSpPr txBox="1"/>
          <p:nvPr/>
        </p:nvSpPr>
        <p:spPr>
          <a:xfrm>
            <a:off x="10097049" y="2182543"/>
            <a:ext cx="2041631" cy="738664"/>
          </a:xfrm>
          <a:prstGeom prst="rect">
            <a:avLst/>
          </a:prstGeom>
          <a:noFill/>
        </p:spPr>
        <p:txBody>
          <a:bodyPr wrap="square" rtlCol="0">
            <a:spAutoFit/>
          </a:bodyPr>
          <a:lstStyle/>
          <a:p>
            <a:r>
              <a:rPr lang="en-AU" sz="1400" dirty="0"/>
              <a:t>While output is higher, there are concerns about inflation.</a:t>
            </a:r>
          </a:p>
        </p:txBody>
      </p:sp>
      <p:sp>
        <p:nvSpPr>
          <p:cNvPr id="17" name="TextBox 16"/>
          <p:cNvSpPr txBox="1"/>
          <p:nvPr/>
        </p:nvSpPr>
        <p:spPr>
          <a:xfrm>
            <a:off x="3244918" y="3082476"/>
            <a:ext cx="2022230" cy="523220"/>
          </a:xfrm>
          <a:prstGeom prst="rect">
            <a:avLst/>
          </a:prstGeom>
          <a:noFill/>
        </p:spPr>
        <p:txBody>
          <a:bodyPr wrap="square" rtlCol="0">
            <a:spAutoFit/>
          </a:bodyPr>
          <a:lstStyle/>
          <a:p>
            <a:r>
              <a:rPr lang="en-AU" sz="1400" dirty="0"/>
              <a:t>This is the ‘classic’ recession situation.</a:t>
            </a:r>
          </a:p>
        </p:txBody>
      </p:sp>
      <p:sp>
        <p:nvSpPr>
          <p:cNvPr id="18" name="TextBox 17"/>
          <p:cNvSpPr txBox="1"/>
          <p:nvPr/>
        </p:nvSpPr>
        <p:spPr>
          <a:xfrm>
            <a:off x="3163931" y="5551294"/>
            <a:ext cx="2136531" cy="646331"/>
          </a:xfrm>
          <a:prstGeom prst="rect">
            <a:avLst/>
          </a:prstGeom>
          <a:noFill/>
        </p:spPr>
        <p:txBody>
          <a:bodyPr wrap="square" rtlCol="0">
            <a:spAutoFit/>
          </a:bodyPr>
          <a:lstStyle/>
          <a:p>
            <a:r>
              <a:rPr lang="en-AU" sz="1200" dirty="0"/>
              <a:t>This is arguably the worst situation of all because we have low output and inflation.</a:t>
            </a:r>
          </a:p>
        </p:txBody>
      </p:sp>
      <p:sp>
        <p:nvSpPr>
          <p:cNvPr id="25" name="Oval 24"/>
          <p:cNvSpPr/>
          <p:nvPr/>
        </p:nvSpPr>
        <p:spPr>
          <a:xfrm>
            <a:off x="1636847" y="4912890"/>
            <a:ext cx="75957" cy="4571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7" name="Group 36">
            <a:extLst>
              <a:ext uri="{FF2B5EF4-FFF2-40B4-BE49-F238E27FC236}">
                <a16:creationId xmlns:a16="http://schemas.microsoft.com/office/drawing/2014/main" id="{E9136920-59B0-057E-9B9E-0DCA2CC64927}"/>
              </a:ext>
            </a:extLst>
          </p:cNvPr>
          <p:cNvGrpSpPr/>
          <p:nvPr/>
        </p:nvGrpSpPr>
        <p:grpSpPr>
          <a:xfrm>
            <a:off x="7865456" y="4249604"/>
            <a:ext cx="2416068" cy="2198077"/>
            <a:chOff x="6630302" y="4114800"/>
            <a:chExt cx="2416068" cy="2198077"/>
          </a:xfrm>
        </p:grpSpPr>
        <p:pic>
          <p:nvPicPr>
            <p:cNvPr id="13" name="Picture 12"/>
            <p:cNvPicPr>
              <a:picLocks noChangeAspect="1"/>
            </p:cNvPicPr>
            <p:nvPr/>
          </p:nvPicPr>
          <p:blipFill>
            <a:blip r:embed="rId3"/>
            <a:stretch>
              <a:fillRect/>
            </a:stretch>
          </p:blipFill>
          <p:spPr>
            <a:xfrm>
              <a:off x="6630302" y="4114800"/>
              <a:ext cx="2416068" cy="2198077"/>
            </a:xfrm>
            <a:prstGeom prst="rect">
              <a:avLst/>
            </a:prstGeom>
          </p:spPr>
        </p:pic>
        <p:sp>
          <p:nvSpPr>
            <p:cNvPr id="20" name="TextBox 19"/>
            <p:cNvSpPr txBox="1"/>
            <p:nvPr/>
          </p:nvSpPr>
          <p:spPr>
            <a:xfrm>
              <a:off x="7738132" y="5846340"/>
              <a:ext cx="509954" cy="276999"/>
            </a:xfrm>
            <a:prstGeom prst="rect">
              <a:avLst/>
            </a:prstGeom>
            <a:noFill/>
          </p:spPr>
          <p:txBody>
            <a:bodyPr wrap="square" rtlCol="0">
              <a:spAutoFit/>
            </a:bodyPr>
            <a:lstStyle/>
            <a:p>
              <a:r>
                <a:rPr lang="en-AU" sz="1200" dirty="0" err="1"/>
                <a:t>Y</a:t>
              </a:r>
              <a:r>
                <a:rPr lang="en-AU" sz="1200" baseline="-25000" dirty="0" err="1"/>
                <a:t>actual</a:t>
              </a:r>
              <a:endParaRPr lang="en-AU" sz="1200" dirty="0"/>
            </a:p>
          </p:txBody>
        </p:sp>
        <p:cxnSp>
          <p:nvCxnSpPr>
            <p:cNvPr id="12" name="Straight Connector 11"/>
            <p:cNvCxnSpPr/>
            <p:nvPr/>
          </p:nvCxnSpPr>
          <p:spPr>
            <a:xfrm>
              <a:off x="7986676" y="5377005"/>
              <a:ext cx="0" cy="419385"/>
            </a:xfrm>
            <a:prstGeom prst="line">
              <a:avLst/>
            </a:prstGeom>
            <a:ln>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6901962" y="5310554"/>
              <a:ext cx="1084714" cy="16501"/>
            </a:xfrm>
            <a:prstGeom prst="line">
              <a:avLst/>
            </a:prstGeom>
            <a:ln>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7939453" y="5284311"/>
              <a:ext cx="75957" cy="4571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Right Arrow 30"/>
            <p:cNvSpPr/>
            <p:nvPr/>
          </p:nvSpPr>
          <p:spPr>
            <a:xfrm>
              <a:off x="8094846" y="4765026"/>
              <a:ext cx="237486" cy="12832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5" name="Group 34">
            <a:extLst>
              <a:ext uri="{FF2B5EF4-FFF2-40B4-BE49-F238E27FC236}">
                <a16:creationId xmlns:a16="http://schemas.microsoft.com/office/drawing/2014/main" id="{C9526008-BAF3-0DB3-0160-5698F65BB1A2}"/>
              </a:ext>
            </a:extLst>
          </p:cNvPr>
          <p:cNvGrpSpPr/>
          <p:nvPr/>
        </p:nvGrpSpPr>
        <p:grpSpPr>
          <a:xfrm>
            <a:off x="7688417" y="1483531"/>
            <a:ext cx="2309431" cy="2274206"/>
            <a:chOff x="6630302" y="1673539"/>
            <a:chExt cx="2309431" cy="2274206"/>
          </a:xfrm>
        </p:grpSpPr>
        <p:pic>
          <p:nvPicPr>
            <p:cNvPr id="4" name="Picture 3"/>
            <p:cNvPicPr>
              <a:picLocks noChangeAspect="1"/>
            </p:cNvPicPr>
            <p:nvPr/>
          </p:nvPicPr>
          <p:blipFill>
            <a:blip r:embed="rId4"/>
            <a:stretch>
              <a:fillRect/>
            </a:stretch>
          </p:blipFill>
          <p:spPr>
            <a:xfrm>
              <a:off x="6630302" y="1673539"/>
              <a:ext cx="2202794" cy="2274206"/>
            </a:xfrm>
            <a:prstGeom prst="rect">
              <a:avLst/>
            </a:prstGeom>
          </p:spPr>
        </p:pic>
        <p:sp>
          <p:nvSpPr>
            <p:cNvPr id="19" name="TextBox 18"/>
            <p:cNvSpPr txBox="1"/>
            <p:nvPr/>
          </p:nvSpPr>
          <p:spPr>
            <a:xfrm>
              <a:off x="7731699" y="3428168"/>
              <a:ext cx="509954" cy="276999"/>
            </a:xfrm>
            <a:prstGeom prst="rect">
              <a:avLst/>
            </a:prstGeom>
            <a:noFill/>
          </p:spPr>
          <p:txBody>
            <a:bodyPr wrap="square" rtlCol="0">
              <a:spAutoFit/>
            </a:bodyPr>
            <a:lstStyle/>
            <a:p>
              <a:r>
                <a:rPr lang="en-AU" sz="1200" dirty="0" err="1"/>
                <a:t>Y</a:t>
              </a:r>
              <a:r>
                <a:rPr lang="en-AU" sz="1200" baseline="-25000" dirty="0" err="1"/>
                <a:t>actual</a:t>
              </a:r>
              <a:endParaRPr lang="en-AU" sz="1200" dirty="0"/>
            </a:p>
          </p:txBody>
        </p:sp>
        <p:cxnSp>
          <p:nvCxnSpPr>
            <p:cNvPr id="27" name="Straight Connector 26"/>
            <p:cNvCxnSpPr/>
            <p:nvPr/>
          </p:nvCxnSpPr>
          <p:spPr>
            <a:xfrm>
              <a:off x="7065005" y="2093181"/>
              <a:ext cx="1267327" cy="1129021"/>
            </a:xfrm>
            <a:prstGeom prst="line">
              <a:avLst/>
            </a:prstGeom>
          </p:spPr>
          <p:style>
            <a:lnRef idx="1">
              <a:schemeClr val="accent1"/>
            </a:lnRef>
            <a:fillRef idx="0">
              <a:schemeClr val="accent1"/>
            </a:fillRef>
            <a:effectRef idx="0">
              <a:schemeClr val="accent1"/>
            </a:effectRef>
            <a:fontRef idx="minor">
              <a:schemeClr val="tx1"/>
            </a:fontRef>
          </p:style>
        </p:cxnSp>
        <p:sp>
          <p:nvSpPr>
            <p:cNvPr id="30" name="Right Arrow 29"/>
            <p:cNvSpPr/>
            <p:nvPr/>
          </p:nvSpPr>
          <p:spPr>
            <a:xfrm>
              <a:off x="8009745" y="2792662"/>
              <a:ext cx="238342" cy="1191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TextBox 31"/>
            <p:cNvSpPr txBox="1"/>
            <p:nvPr/>
          </p:nvSpPr>
          <p:spPr>
            <a:xfrm>
              <a:off x="8464616" y="2971817"/>
              <a:ext cx="475117" cy="276999"/>
            </a:xfrm>
            <a:prstGeom prst="rect">
              <a:avLst/>
            </a:prstGeom>
            <a:noFill/>
          </p:spPr>
          <p:txBody>
            <a:bodyPr wrap="square" rtlCol="0">
              <a:spAutoFit/>
            </a:bodyPr>
            <a:lstStyle/>
            <a:p>
              <a:r>
                <a:rPr lang="en-AU" sz="1200" dirty="0"/>
                <a:t>AD</a:t>
              </a:r>
              <a:r>
                <a:rPr lang="en-AU" sz="1200" baseline="-25000" dirty="0"/>
                <a:t>1</a:t>
              </a:r>
              <a:endParaRPr lang="en-AU" sz="1200" dirty="0"/>
            </a:p>
          </p:txBody>
        </p:sp>
      </p:grpSp>
      <p:sp>
        <p:nvSpPr>
          <p:cNvPr id="22" name="TextBox 21"/>
          <p:cNvSpPr txBox="1"/>
          <p:nvPr/>
        </p:nvSpPr>
        <p:spPr>
          <a:xfrm>
            <a:off x="9953763" y="2974754"/>
            <a:ext cx="2405261" cy="369332"/>
          </a:xfrm>
          <a:prstGeom prst="rect">
            <a:avLst/>
          </a:prstGeom>
          <a:noFill/>
        </p:spPr>
        <p:txBody>
          <a:bodyPr wrap="square" rtlCol="0">
            <a:spAutoFit/>
          </a:bodyPr>
          <a:lstStyle/>
          <a:p>
            <a:r>
              <a:rPr lang="en-AU" dirty="0"/>
              <a:t>Demand Pull Inflation</a:t>
            </a:r>
          </a:p>
        </p:txBody>
      </p:sp>
      <p:sp>
        <p:nvSpPr>
          <p:cNvPr id="33" name="TextBox 32"/>
          <p:cNvSpPr txBox="1"/>
          <p:nvPr/>
        </p:nvSpPr>
        <p:spPr>
          <a:xfrm>
            <a:off x="3063156" y="6123339"/>
            <a:ext cx="2405261" cy="369332"/>
          </a:xfrm>
          <a:prstGeom prst="rect">
            <a:avLst/>
          </a:prstGeom>
          <a:noFill/>
        </p:spPr>
        <p:txBody>
          <a:bodyPr wrap="square" rtlCol="0">
            <a:spAutoFit/>
          </a:bodyPr>
          <a:lstStyle/>
          <a:p>
            <a:r>
              <a:rPr lang="en-AU" dirty="0"/>
              <a:t>Cost Push Inflation</a:t>
            </a:r>
          </a:p>
        </p:txBody>
      </p:sp>
      <p:grpSp>
        <p:nvGrpSpPr>
          <p:cNvPr id="36" name="Group 35">
            <a:extLst>
              <a:ext uri="{FF2B5EF4-FFF2-40B4-BE49-F238E27FC236}">
                <a16:creationId xmlns:a16="http://schemas.microsoft.com/office/drawing/2014/main" id="{628D1DB0-A207-EAB0-9440-8FC922D50509}"/>
              </a:ext>
            </a:extLst>
          </p:cNvPr>
          <p:cNvGrpSpPr/>
          <p:nvPr/>
        </p:nvGrpSpPr>
        <p:grpSpPr>
          <a:xfrm>
            <a:off x="867155" y="1768790"/>
            <a:ext cx="2303585" cy="1992064"/>
            <a:chOff x="867155" y="1768790"/>
            <a:chExt cx="2303585" cy="1992064"/>
          </a:xfrm>
        </p:grpSpPr>
        <p:grpSp>
          <p:nvGrpSpPr>
            <p:cNvPr id="34" name="Group 33">
              <a:extLst>
                <a:ext uri="{FF2B5EF4-FFF2-40B4-BE49-F238E27FC236}">
                  <a16:creationId xmlns:a16="http://schemas.microsoft.com/office/drawing/2014/main" id="{93875882-1E4F-E1A4-9F1E-7BFC9E940FA2}"/>
                </a:ext>
              </a:extLst>
            </p:cNvPr>
            <p:cNvGrpSpPr/>
            <p:nvPr/>
          </p:nvGrpSpPr>
          <p:grpSpPr>
            <a:xfrm>
              <a:off x="867155" y="1768790"/>
              <a:ext cx="2303585" cy="1992064"/>
              <a:chOff x="1723293" y="1796631"/>
              <a:chExt cx="2303585" cy="1992064"/>
            </a:xfrm>
          </p:grpSpPr>
          <p:pic>
            <p:nvPicPr>
              <p:cNvPr id="5" name="Picture 4"/>
              <p:cNvPicPr>
                <a:picLocks noChangeAspect="1"/>
              </p:cNvPicPr>
              <p:nvPr/>
            </p:nvPicPr>
            <p:blipFill>
              <a:blip r:embed="rId5"/>
              <a:stretch>
                <a:fillRect/>
              </a:stretch>
            </p:blipFill>
            <p:spPr>
              <a:xfrm>
                <a:off x="1723293" y="1796631"/>
                <a:ext cx="2303585" cy="1992064"/>
              </a:xfrm>
              <a:prstGeom prst="rect">
                <a:avLst/>
              </a:prstGeom>
            </p:spPr>
          </p:pic>
          <p:sp>
            <p:nvSpPr>
              <p:cNvPr id="3" name="TextBox 2"/>
              <p:cNvSpPr txBox="1"/>
              <p:nvPr/>
            </p:nvSpPr>
            <p:spPr>
              <a:xfrm>
                <a:off x="2286000" y="3371928"/>
                <a:ext cx="509954" cy="276999"/>
              </a:xfrm>
              <a:prstGeom prst="rect">
                <a:avLst/>
              </a:prstGeom>
              <a:noFill/>
            </p:spPr>
            <p:txBody>
              <a:bodyPr wrap="square" rtlCol="0">
                <a:spAutoFit/>
              </a:bodyPr>
              <a:lstStyle/>
              <a:p>
                <a:r>
                  <a:rPr lang="en-AU" sz="1200" dirty="0" err="1"/>
                  <a:t>Y</a:t>
                </a:r>
                <a:r>
                  <a:rPr lang="en-AU" sz="1200" baseline="-25000" dirty="0" err="1"/>
                  <a:t>actual</a:t>
                </a:r>
                <a:endParaRPr lang="en-AU" sz="1200" dirty="0"/>
              </a:p>
            </p:txBody>
          </p:sp>
          <p:sp>
            <p:nvSpPr>
              <p:cNvPr id="10" name="TextBox 9"/>
              <p:cNvSpPr txBox="1"/>
              <p:nvPr/>
            </p:nvSpPr>
            <p:spPr>
              <a:xfrm>
                <a:off x="3009228" y="3110319"/>
                <a:ext cx="475117" cy="276999"/>
              </a:xfrm>
              <a:prstGeom prst="rect">
                <a:avLst/>
              </a:prstGeom>
              <a:noFill/>
            </p:spPr>
            <p:txBody>
              <a:bodyPr wrap="square" rtlCol="0">
                <a:spAutoFit/>
              </a:bodyPr>
              <a:lstStyle/>
              <a:p>
                <a:r>
                  <a:rPr lang="en-AU" sz="1200" dirty="0"/>
                  <a:t>AD</a:t>
                </a:r>
                <a:r>
                  <a:rPr lang="en-AU" sz="1200" baseline="-25000" dirty="0"/>
                  <a:t>1</a:t>
                </a:r>
                <a:endParaRPr lang="en-AU" sz="1200" dirty="0"/>
              </a:p>
            </p:txBody>
          </p:sp>
          <p:cxnSp>
            <p:nvCxnSpPr>
              <p:cNvPr id="23" name="Straight Connector 22"/>
              <p:cNvCxnSpPr>
                <a:cxnSpLocks/>
                <a:endCxn id="26" idx="2"/>
              </p:cNvCxnSpPr>
              <p:nvPr/>
            </p:nvCxnSpPr>
            <p:spPr>
              <a:xfrm>
                <a:off x="2261716" y="2119796"/>
                <a:ext cx="1267327" cy="1129021"/>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291484" y="2971818"/>
                <a:ext cx="475117" cy="276999"/>
              </a:xfrm>
              <a:prstGeom prst="rect">
                <a:avLst/>
              </a:prstGeom>
              <a:noFill/>
            </p:spPr>
            <p:txBody>
              <a:bodyPr wrap="square" rtlCol="0">
                <a:spAutoFit/>
              </a:bodyPr>
              <a:lstStyle/>
              <a:p>
                <a:r>
                  <a:rPr lang="en-AU" sz="1200" dirty="0"/>
                  <a:t>AD</a:t>
                </a:r>
                <a:r>
                  <a:rPr lang="en-AU" sz="1200" baseline="-25000" dirty="0"/>
                  <a:t>0</a:t>
                </a:r>
                <a:endParaRPr lang="en-AU" sz="1200" dirty="0"/>
              </a:p>
            </p:txBody>
          </p:sp>
          <p:sp>
            <p:nvSpPr>
              <p:cNvPr id="29" name="Right Arrow 28"/>
              <p:cNvSpPr/>
              <p:nvPr/>
            </p:nvSpPr>
            <p:spPr>
              <a:xfrm rot="10800000">
                <a:off x="2918594" y="2971818"/>
                <a:ext cx="254516" cy="1384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28" name="Picture 27"/>
            <p:cNvPicPr>
              <a:picLocks noChangeAspect="1"/>
            </p:cNvPicPr>
            <p:nvPr/>
          </p:nvPicPr>
          <p:blipFill>
            <a:blip r:embed="rId6"/>
            <a:stretch>
              <a:fillRect/>
            </a:stretch>
          </p:blipFill>
          <p:spPr>
            <a:xfrm>
              <a:off x="2765913" y="3065713"/>
              <a:ext cx="200053" cy="161948"/>
            </a:xfrm>
            <a:prstGeom prst="rect">
              <a:avLst/>
            </a:prstGeom>
          </p:spPr>
        </p:pic>
      </p:grpSp>
      <p:sp>
        <p:nvSpPr>
          <p:cNvPr id="38" name="Content Placeholder 2">
            <a:extLst>
              <a:ext uri="{FF2B5EF4-FFF2-40B4-BE49-F238E27FC236}">
                <a16:creationId xmlns:a16="http://schemas.microsoft.com/office/drawing/2014/main" id="{93E6A7C8-72C3-39BD-5637-71F0D954D260}"/>
              </a:ext>
            </a:extLst>
          </p:cNvPr>
          <p:cNvSpPr txBox="1">
            <a:spLocks/>
          </p:cNvSpPr>
          <p:nvPr/>
        </p:nvSpPr>
        <p:spPr>
          <a:xfrm>
            <a:off x="5912077" y="2830080"/>
            <a:ext cx="1438330" cy="49343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70C0"/>
                </a:solidFill>
                <a:effectLst/>
                <a:uLnTx/>
                <a:uFillTx/>
                <a:latin typeface="Calibri" panose="020F0502020204030204"/>
                <a:ea typeface="+mn-ea"/>
                <a:cs typeface="+mn-cs"/>
              </a:rPr>
              <a:t>Long Run Equilibrium</a:t>
            </a:r>
          </a:p>
        </p:txBody>
      </p:sp>
      <p:sp>
        <p:nvSpPr>
          <p:cNvPr id="39" name="Content Placeholder 2">
            <a:extLst>
              <a:ext uri="{FF2B5EF4-FFF2-40B4-BE49-F238E27FC236}">
                <a16:creationId xmlns:a16="http://schemas.microsoft.com/office/drawing/2014/main" id="{13E9CFFC-D6F4-9B69-817C-28612A104035}"/>
              </a:ext>
            </a:extLst>
          </p:cNvPr>
          <p:cNvSpPr txBox="1">
            <a:spLocks/>
          </p:cNvSpPr>
          <p:nvPr/>
        </p:nvSpPr>
        <p:spPr>
          <a:xfrm>
            <a:off x="5605354" y="2226900"/>
            <a:ext cx="817748" cy="6346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dirty="0">
                <a:solidFill>
                  <a:srgbClr val="0070C0"/>
                </a:solidFill>
              </a:rPr>
              <a:t>Potential Output Level</a:t>
            </a:r>
          </a:p>
        </p:txBody>
      </p:sp>
      <p:pic>
        <p:nvPicPr>
          <p:cNvPr id="40" name="Picture 39">
            <a:extLst>
              <a:ext uri="{FF2B5EF4-FFF2-40B4-BE49-F238E27FC236}">
                <a16:creationId xmlns:a16="http://schemas.microsoft.com/office/drawing/2014/main" id="{E386434D-BD13-E2E1-6608-D89F68530F61}"/>
              </a:ext>
            </a:extLst>
          </p:cNvPr>
          <p:cNvPicPr>
            <a:picLocks noChangeAspect="1"/>
          </p:cNvPicPr>
          <p:nvPr/>
        </p:nvPicPr>
        <p:blipFill>
          <a:blip r:embed="rId7"/>
          <a:stretch>
            <a:fillRect/>
          </a:stretch>
        </p:blipFill>
        <p:spPr>
          <a:xfrm>
            <a:off x="5248353" y="3227279"/>
            <a:ext cx="2201060" cy="2114578"/>
          </a:xfrm>
          <a:prstGeom prst="rect">
            <a:avLst/>
          </a:prstGeom>
        </p:spPr>
      </p:pic>
      <p:sp>
        <p:nvSpPr>
          <p:cNvPr id="41" name="Content Placeholder 2">
            <a:extLst>
              <a:ext uri="{FF2B5EF4-FFF2-40B4-BE49-F238E27FC236}">
                <a16:creationId xmlns:a16="http://schemas.microsoft.com/office/drawing/2014/main" id="{5DAB33D6-6B29-37D5-0AE5-58A01AD40100}"/>
              </a:ext>
            </a:extLst>
          </p:cNvPr>
          <p:cNvSpPr txBox="1">
            <a:spLocks/>
          </p:cNvSpPr>
          <p:nvPr/>
        </p:nvSpPr>
        <p:spPr>
          <a:xfrm>
            <a:off x="6376333" y="2323134"/>
            <a:ext cx="1142460" cy="6346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solidFill>
                  <a:srgbClr val="0070C0"/>
                </a:solidFill>
              </a:rPr>
              <a:t>Full Employment</a:t>
            </a:r>
          </a:p>
        </p:txBody>
      </p:sp>
    </p:spTree>
    <p:extLst>
      <p:ext uri="{BB962C8B-B14F-4D97-AF65-F5344CB8AC3E}">
        <p14:creationId xmlns:p14="http://schemas.microsoft.com/office/powerpoint/2010/main" val="2969942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10515600" cy="946439"/>
          </a:xfrm>
        </p:spPr>
        <p:txBody>
          <a:bodyPr/>
          <a:lstStyle/>
          <a:p>
            <a:r>
              <a:rPr lang="en-AU" dirty="0"/>
              <a:t>Even more terms for output gaps!</a:t>
            </a:r>
          </a:p>
        </p:txBody>
      </p:sp>
      <p:sp>
        <p:nvSpPr>
          <p:cNvPr id="5" name="Content Placeholder 4"/>
          <p:cNvSpPr>
            <a:spLocks noGrp="1"/>
          </p:cNvSpPr>
          <p:nvPr>
            <p:ph sz="half" idx="1"/>
          </p:nvPr>
        </p:nvSpPr>
        <p:spPr>
          <a:xfrm>
            <a:off x="838200" y="1825625"/>
            <a:ext cx="4260273" cy="4351338"/>
          </a:xfrm>
        </p:spPr>
        <p:txBody>
          <a:bodyPr>
            <a:normAutofit fontScale="92500" lnSpcReduction="10000"/>
          </a:bodyPr>
          <a:lstStyle/>
          <a:p>
            <a:pPr marL="0" indent="0">
              <a:buNone/>
            </a:pPr>
            <a:r>
              <a:rPr lang="en-AU" sz="4000" b="1" dirty="0"/>
              <a:t>Negative</a:t>
            </a:r>
          </a:p>
          <a:p>
            <a:r>
              <a:rPr lang="en-AU" dirty="0"/>
              <a:t>Below Full Employment</a:t>
            </a:r>
          </a:p>
          <a:p>
            <a:r>
              <a:rPr lang="en-AU" dirty="0"/>
              <a:t>Recessionary Gap</a:t>
            </a:r>
          </a:p>
          <a:p>
            <a:r>
              <a:rPr lang="en-AU" dirty="0"/>
              <a:t>Deflationary Gap (↓AD)</a:t>
            </a:r>
          </a:p>
          <a:p>
            <a:r>
              <a:rPr lang="en-AU" dirty="0"/>
              <a:t>Unemployment is above the NRU</a:t>
            </a:r>
          </a:p>
          <a:p>
            <a:r>
              <a:rPr lang="en-AU" dirty="0"/>
              <a:t>‘Facing high unemployment’ </a:t>
            </a:r>
          </a:p>
          <a:p>
            <a:r>
              <a:rPr lang="en-AU" dirty="0"/>
              <a:t>Stagflation (↓SRAS)</a:t>
            </a:r>
          </a:p>
          <a:p>
            <a:r>
              <a:rPr lang="en-AU" dirty="0"/>
              <a:t>Cost Push Inflation</a:t>
            </a:r>
          </a:p>
        </p:txBody>
      </p:sp>
      <p:sp>
        <p:nvSpPr>
          <p:cNvPr id="6" name="Content Placeholder 5"/>
          <p:cNvSpPr>
            <a:spLocks noGrp="1"/>
          </p:cNvSpPr>
          <p:nvPr>
            <p:ph sz="half" idx="2"/>
          </p:nvPr>
        </p:nvSpPr>
        <p:spPr>
          <a:xfrm>
            <a:off x="8109526" y="1825625"/>
            <a:ext cx="3244273" cy="4351338"/>
          </a:xfrm>
        </p:spPr>
        <p:txBody>
          <a:bodyPr>
            <a:normAutofit fontScale="92500" lnSpcReduction="10000"/>
          </a:bodyPr>
          <a:lstStyle/>
          <a:p>
            <a:pPr marL="0" indent="0">
              <a:buNone/>
            </a:pPr>
            <a:r>
              <a:rPr lang="en-AU" sz="4000" b="1" dirty="0"/>
              <a:t>Positive</a:t>
            </a:r>
          </a:p>
          <a:p>
            <a:r>
              <a:rPr lang="en-AU" dirty="0"/>
              <a:t>Above Full Employment</a:t>
            </a:r>
          </a:p>
          <a:p>
            <a:r>
              <a:rPr lang="en-AU" dirty="0"/>
              <a:t>Inflationary Gap (↑AD)</a:t>
            </a:r>
          </a:p>
          <a:p>
            <a:r>
              <a:rPr lang="en-AU" dirty="0"/>
              <a:t>‘Facing high inflation’ (↑AD)</a:t>
            </a:r>
          </a:p>
          <a:p>
            <a:r>
              <a:rPr lang="en-AU" dirty="0"/>
              <a:t>Unemployment is below the NRU</a:t>
            </a:r>
          </a:p>
          <a:p>
            <a:r>
              <a:rPr lang="en-AU" dirty="0"/>
              <a:t>Demand Pull Inflation</a:t>
            </a:r>
          </a:p>
          <a:p>
            <a:endParaRPr lang="en-AU" dirty="0"/>
          </a:p>
          <a:p>
            <a:endParaRPr lang="en-AU" dirty="0"/>
          </a:p>
        </p:txBody>
      </p:sp>
      <p:sp>
        <p:nvSpPr>
          <p:cNvPr id="7" name="Content Placeholder 5"/>
          <p:cNvSpPr txBox="1">
            <a:spLocks/>
          </p:cNvSpPr>
          <p:nvPr/>
        </p:nvSpPr>
        <p:spPr>
          <a:xfrm>
            <a:off x="4752108" y="1376507"/>
            <a:ext cx="3244273"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4000" b="1" dirty="0"/>
              <a:t>Long Run Equilibrium</a:t>
            </a:r>
          </a:p>
          <a:p>
            <a:r>
              <a:rPr lang="en-AU" dirty="0"/>
              <a:t>Full Employment, </a:t>
            </a:r>
            <a:r>
              <a:rPr lang="en-AU" dirty="0" err="1"/>
              <a:t>Y</a:t>
            </a:r>
            <a:r>
              <a:rPr lang="en-AU" baseline="-25000" dirty="0" err="1"/>
              <a:t>f</a:t>
            </a:r>
            <a:endParaRPr lang="en-AU" dirty="0"/>
          </a:p>
          <a:p>
            <a:r>
              <a:rPr lang="en-AU" dirty="0"/>
              <a:t>Full Employment Output = </a:t>
            </a:r>
            <a:r>
              <a:rPr lang="en-AU" dirty="0" err="1"/>
              <a:t>Y</a:t>
            </a:r>
            <a:r>
              <a:rPr lang="en-AU" baseline="-25000" dirty="0" err="1"/>
              <a:t>f</a:t>
            </a:r>
            <a:endParaRPr lang="en-AU" dirty="0"/>
          </a:p>
          <a:p>
            <a:r>
              <a:rPr lang="en-AU" dirty="0"/>
              <a:t>Potential Output, Y</a:t>
            </a:r>
            <a:r>
              <a:rPr lang="en-AU" baseline="-25000" dirty="0"/>
              <a:t>P</a:t>
            </a:r>
            <a:endParaRPr lang="en-AU" dirty="0"/>
          </a:p>
          <a:p>
            <a:r>
              <a:rPr lang="en-AU" dirty="0"/>
              <a:t>Unemployment = the NRU</a:t>
            </a:r>
          </a:p>
          <a:p>
            <a:endParaRPr lang="en-AU" dirty="0"/>
          </a:p>
        </p:txBody>
      </p:sp>
    </p:spTree>
    <p:extLst>
      <p:ext uri="{BB962C8B-B14F-4D97-AF65-F5344CB8AC3E}">
        <p14:creationId xmlns:p14="http://schemas.microsoft.com/office/powerpoint/2010/main" val="6726665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Activity</a:t>
            </a:r>
          </a:p>
        </p:txBody>
      </p:sp>
      <p:sp>
        <p:nvSpPr>
          <p:cNvPr id="3" name="Content Placeholder 2"/>
          <p:cNvSpPr>
            <a:spLocks noGrp="1"/>
          </p:cNvSpPr>
          <p:nvPr>
            <p:ph idx="1"/>
          </p:nvPr>
        </p:nvSpPr>
        <p:spPr/>
        <p:txBody>
          <a:bodyPr/>
          <a:lstStyle/>
          <a:p>
            <a:r>
              <a:rPr lang="en-AU" dirty="0"/>
              <a:t>What are three other terms for a ‘negative output gap’?</a:t>
            </a:r>
          </a:p>
          <a:p>
            <a:r>
              <a:rPr lang="en-AU" dirty="0">
                <a:solidFill>
                  <a:srgbClr val="FF0000"/>
                </a:solidFill>
              </a:rPr>
              <a:t>Recessionary Gap</a:t>
            </a:r>
          </a:p>
          <a:p>
            <a:r>
              <a:rPr lang="en-AU" dirty="0">
                <a:solidFill>
                  <a:srgbClr val="FF0000"/>
                </a:solidFill>
              </a:rPr>
              <a:t>Stagflation (caused by SRAS decreasing)</a:t>
            </a:r>
          </a:p>
          <a:p>
            <a:r>
              <a:rPr lang="en-AU" dirty="0">
                <a:solidFill>
                  <a:srgbClr val="FF0000"/>
                </a:solidFill>
              </a:rPr>
              <a:t>Cost Push Inflation (the same </a:t>
            </a:r>
            <a:r>
              <a:rPr lang="en-AU">
                <a:solidFill>
                  <a:srgbClr val="FF0000"/>
                </a:solidFill>
              </a:rPr>
              <a:t>as Stagflation)</a:t>
            </a:r>
            <a:endParaRPr lang="en-AU" dirty="0">
              <a:solidFill>
                <a:srgbClr val="FF0000"/>
              </a:solidFill>
            </a:endParaRPr>
          </a:p>
          <a:p>
            <a:r>
              <a:rPr lang="en-AU" dirty="0"/>
              <a:t>Draw the AD/AS graph for an ‘inflationary gap’</a:t>
            </a:r>
          </a:p>
          <a:p>
            <a:endParaRPr lang="en-AU" dirty="0"/>
          </a:p>
        </p:txBody>
      </p:sp>
      <p:pic>
        <p:nvPicPr>
          <p:cNvPr id="4" name="Picture 3"/>
          <p:cNvPicPr>
            <a:picLocks noChangeAspect="1"/>
          </p:cNvPicPr>
          <p:nvPr/>
        </p:nvPicPr>
        <p:blipFill>
          <a:blip r:embed="rId2"/>
          <a:stretch>
            <a:fillRect/>
          </a:stretch>
        </p:blipFill>
        <p:spPr>
          <a:xfrm>
            <a:off x="6322141" y="3957405"/>
            <a:ext cx="2702423" cy="2560973"/>
          </a:xfrm>
          <a:prstGeom prst="rect">
            <a:avLst/>
          </a:prstGeom>
        </p:spPr>
      </p:pic>
      <p:sp>
        <p:nvSpPr>
          <p:cNvPr id="5" name="TextBox 4"/>
          <p:cNvSpPr txBox="1"/>
          <p:nvPr/>
        </p:nvSpPr>
        <p:spPr>
          <a:xfrm>
            <a:off x="2487561" y="4335591"/>
            <a:ext cx="3333135" cy="1569660"/>
          </a:xfrm>
          <a:prstGeom prst="rect">
            <a:avLst/>
          </a:prstGeom>
          <a:noFill/>
        </p:spPr>
        <p:txBody>
          <a:bodyPr wrap="square" rtlCol="0">
            <a:spAutoFit/>
          </a:bodyPr>
          <a:lstStyle/>
          <a:p>
            <a:r>
              <a:rPr lang="en-AU" sz="2400" dirty="0">
                <a:solidFill>
                  <a:srgbClr val="FF0000"/>
                </a:solidFill>
              </a:rPr>
              <a:t>You should have drawn this one, the positive output gap, because the price level is higher. </a:t>
            </a:r>
          </a:p>
        </p:txBody>
      </p:sp>
    </p:spTree>
    <p:extLst>
      <p:ext uri="{BB962C8B-B14F-4D97-AF65-F5344CB8AC3E}">
        <p14:creationId xmlns:p14="http://schemas.microsoft.com/office/powerpoint/2010/main" val="425076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4387362" y="1107831"/>
            <a:ext cx="6966438" cy="5069132"/>
          </a:xfrm>
        </p:spPr>
        <p:txBody>
          <a:bodyPr/>
          <a:lstStyle/>
          <a:p>
            <a:pPr lvl="0"/>
            <a:r>
              <a:rPr lang="en-GB" dirty="0"/>
              <a:t>According to the graph, if the economy is at point X, there is</a:t>
            </a:r>
            <a:endParaRPr lang="en-AU" dirty="0"/>
          </a:p>
          <a:p>
            <a:pPr lvl="1"/>
            <a:r>
              <a:rPr lang="en-GB" dirty="0"/>
              <a:t>long-run equilibrium with full employment.</a:t>
            </a:r>
            <a:endParaRPr lang="en-AU" dirty="0"/>
          </a:p>
          <a:p>
            <a:pPr lvl="1"/>
            <a:r>
              <a:rPr lang="en-GB" dirty="0"/>
              <a:t>a recessionary gap with high unemployment.</a:t>
            </a:r>
            <a:endParaRPr lang="en-AU" dirty="0"/>
          </a:p>
          <a:p>
            <a:pPr lvl="1"/>
            <a:r>
              <a:rPr lang="en-GB" dirty="0"/>
              <a:t>an inflationary gap with low unemployment.</a:t>
            </a:r>
            <a:endParaRPr lang="en-AU" dirty="0"/>
          </a:p>
          <a:p>
            <a:pPr lvl="1"/>
            <a:r>
              <a:rPr lang="en-GB" dirty="0"/>
              <a:t>an inflationary gap with high unemployment.</a:t>
            </a:r>
            <a:endParaRPr lang="en-AU" dirty="0"/>
          </a:p>
          <a:p>
            <a:pPr lvl="1"/>
            <a:r>
              <a:rPr lang="en-GB" dirty="0"/>
              <a:t>a recessionary gap with low unemployment.</a:t>
            </a:r>
          </a:p>
          <a:p>
            <a:endParaRPr lang="en-GB" dirty="0"/>
          </a:p>
          <a:p>
            <a:r>
              <a:rPr lang="en-GB" dirty="0">
                <a:solidFill>
                  <a:srgbClr val="FF0000"/>
                </a:solidFill>
              </a:rPr>
              <a:t>Answer: B</a:t>
            </a:r>
            <a:endParaRPr lang="en-AU" dirty="0">
              <a:solidFill>
                <a:srgbClr val="FF0000"/>
              </a:solidFill>
            </a:endParaRPr>
          </a:p>
          <a:p>
            <a:endParaRPr lang="en-AU" dirty="0"/>
          </a:p>
        </p:txBody>
      </p:sp>
      <p:pic>
        <p:nvPicPr>
          <p:cNvPr id="4" name="image36.png"/>
          <p:cNvPicPr/>
          <p:nvPr/>
        </p:nvPicPr>
        <p:blipFill>
          <a:blip r:embed="rId2"/>
          <a:srcRect/>
          <a:stretch>
            <a:fillRect/>
          </a:stretch>
        </p:blipFill>
        <p:spPr>
          <a:xfrm>
            <a:off x="483699" y="284162"/>
            <a:ext cx="3082925" cy="3082925"/>
          </a:xfrm>
          <a:prstGeom prst="rect">
            <a:avLst/>
          </a:prstGeom>
          <a:ln/>
        </p:spPr>
      </p:pic>
    </p:spTree>
    <p:extLst>
      <p:ext uri="{BB962C8B-B14F-4D97-AF65-F5344CB8AC3E}">
        <p14:creationId xmlns:p14="http://schemas.microsoft.com/office/powerpoint/2010/main" val="217534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pPr lvl="0"/>
            <a:r>
              <a:rPr lang="en-GB" dirty="0"/>
              <a:t>Which of the following statements is true about a recessionary gap?</a:t>
            </a:r>
            <a:endParaRPr lang="en-AU" dirty="0"/>
          </a:p>
          <a:p>
            <a:pPr lvl="1"/>
            <a:r>
              <a:rPr lang="en-GB" dirty="0"/>
              <a:t>The unemployment rate is below the natural rate of unemployment</a:t>
            </a:r>
            <a:endParaRPr lang="en-AU" dirty="0"/>
          </a:p>
          <a:p>
            <a:pPr lvl="1"/>
            <a:r>
              <a:rPr lang="en-GB" dirty="0"/>
              <a:t>Aggregate output is below potential output</a:t>
            </a:r>
            <a:endParaRPr lang="en-AU" dirty="0"/>
          </a:p>
          <a:p>
            <a:pPr lvl="1"/>
            <a:r>
              <a:rPr lang="en-GB" dirty="0"/>
              <a:t>Potential output is below aggregate output</a:t>
            </a:r>
            <a:endParaRPr lang="en-AU" dirty="0"/>
          </a:p>
          <a:p>
            <a:pPr lvl="1"/>
            <a:r>
              <a:rPr lang="en-GB" dirty="0"/>
              <a:t>Aggregate output is above potential output</a:t>
            </a:r>
            <a:endParaRPr lang="en-AU" dirty="0"/>
          </a:p>
          <a:p>
            <a:pPr lvl="1"/>
            <a:r>
              <a:rPr lang="en-GB" dirty="0"/>
              <a:t>The economy is experiencing full employment</a:t>
            </a:r>
            <a:endParaRPr lang="en-AU" dirty="0"/>
          </a:p>
          <a:p>
            <a:endParaRPr lang="en-AU" dirty="0"/>
          </a:p>
          <a:p>
            <a:r>
              <a:rPr lang="en-AU" dirty="0">
                <a:solidFill>
                  <a:srgbClr val="FF0000"/>
                </a:solidFill>
              </a:rPr>
              <a:t>Answer: B</a:t>
            </a:r>
          </a:p>
        </p:txBody>
      </p:sp>
    </p:spTree>
    <p:extLst>
      <p:ext uri="{BB962C8B-B14F-4D97-AF65-F5344CB8AC3E}">
        <p14:creationId xmlns:p14="http://schemas.microsoft.com/office/powerpoint/2010/main" val="426681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normAutofit fontScale="92500" lnSpcReduction="10000"/>
          </a:bodyPr>
          <a:lstStyle/>
          <a:p>
            <a:pPr lvl="0"/>
            <a:r>
              <a:rPr lang="en-GB" dirty="0"/>
              <a:t>Assuming the economy is in long-run equilibrium, which of the following changes will create an inflationary gap?</a:t>
            </a:r>
            <a:endParaRPr lang="en-AU" dirty="0"/>
          </a:p>
          <a:p>
            <a:pPr lvl="0"/>
            <a:r>
              <a:rPr lang="en-GB" dirty="0"/>
              <a:t>An increase in the wealth of households.</a:t>
            </a:r>
            <a:endParaRPr lang="en-AU" dirty="0"/>
          </a:p>
          <a:p>
            <a:pPr lvl="0"/>
            <a:r>
              <a:rPr lang="en-GB" dirty="0"/>
              <a:t>An decrease in the supply of imported oil.</a:t>
            </a:r>
            <a:endParaRPr lang="en-AU" dirty="0"/>
          </a:p>
          <a:p>
            <a:pPr lvl="0"/>
            <a:r>
              <a:rPr lang="en-GB" dirty="0"/>
              <a:t>An increase in government spending.</a:t>
            </a:r>
            <a:endParaRPr lang="en-AU" dirty="0"/>
          </a:p>
          <a:p>
            <a:pPr lvl="1"/>
            <a:r>
              <a:rPr lang="en-GB" dirty="0"/>
              <a:t>I only</a:t>
            </a:r>
            <a:endParaRPr lang="en-AU" dirty="0"/>
          </a:p>
          <a:p>
            <a:pPr lvl="1"/>
            <a:r>
              <a:rPr lang="en-GB" dirty="0"/>
              <a:t>II only</a:t>
            </a:r>
            <a:endParaRPr lang="en-AU" dirty="0"/>
          </a:p>
          <a:p>
            <a:pPr lvl="1"/>
            <a:r>
              <a:rPr lang="en-GB" dirty="0"/>
              <a:t>III only</a:t>
            </a:r>
            <a:endParaRPr lang="en-AU" dirty="0"/>
          </a:p>
          <a:p>
            <a:pPr lvl="1"/>
            <a:r>
              <a:rPr lang="en-GB" dirty="0"/>
              <a:t>I and III only</a:t>
            </a:r>
            <a:endParaRPr lang="en-AU" dirty="0"/>
          </a:p>
          <a:p>
            <a:pPr lvl="1"/>
            <a:r>
              <a:rPr lang="en-GB" dirty="0"/>
              <a:t>II and III only</a:t>
            </a:r>
            <a:endParaRPr lang="en-AU" dirty="0"/>
          </a:p>
          <a:p>
            <a:r>
              <a:rPr lang="en-AU" dirty="0">
                <a:solidFill>
                  <a:srgbClr val="FF0000"/>
                </a:solidFill>
              </a:rPr>
              <a:t>Answer: D</a:t>
            </a:r>
          </a:p>
        </p:txBody>
      </p:sp>
    </p:spTree>
    <p:extLst>
      <p:ext uri="{BB962C8B-B14F-4D97-AF65-F5344CB8AC3E}">
        <p14:creationId xmlns:p14="http://schemas.microsoft.com/office/powerpoint/2010/main" val="65736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Connecting the Graphs</a:t>
            </a:r>
          </a:p>
        </p:txBody>
      </p:sp>
      <p:sp>
        <p:nvSpPr>
          <p:cNvPr id="3" name="Content Placeholder 2"/>
          <p:cNvSpPr>
            <a:spLocks noGrp="1"/>
          </p:cNvSpPr>
          <p:nvPr>
            <p:ph idx="1"/>
          </p:nvPr>
        </p:nvSpPr>
        <p:spPr>
          <a:xfrm>
            <a:off x="671052" y="1690688"/>
            <a:ext cx="6054213" cy="4351338"/>
          </a:xfrm>
        </p:spPr>
        <p:txBody>
          <a:bodyPr>
            <a:normAutofit lnSpcReduction="10000"/>
          </a:bodyPr>
          <a:lstStyle/>
          <a:p>
            <a:r>
              <a:rPr lang="en-AU" dirty="0"/>
              <a:t>We have represented the three conditions of the economy using the </a:t>
            </a:r>
            <a:r>
              <a:rPr lang="en-AU" dirty="0">
                <a:solidFill>
                  <a:srgbClr val="00B0F0"/>
                </a:solidFill>
              </a:rPr>
              <a:t>AD/AS graph</a:t>
            </a:r>
            <a:r>
              <a:rPr lang="en-AU" dirty="0"/>
              <a:t>.</a:t>
            </a:r>
          </a:p>
          <a:p>
            <a:r>
              <a:rPr lang="en-AU" dirty="0"/>
              <a:t>We should observe the </a:t>
            </a:r>
            <a:r>
              <a:rPr lang="en-AU" dirty="0">
                <a:solidFill>
                  <a:srgbClr val="00B0F0"/>
                </a:solidFill>
              </a:rPr>
              <a:t>connection to other concepts/models </a:t>
            </a:r>
            <a:r>
              <a:rPr lang="en-AU" dirty="0"/>
              <a:t>we have covered.</a:t>
            </a:r>
          </a:p>
          <a:p>
            <a:pPr lvl="1"/>
            <a:r>
              <a:rPr lang="en-AU" dirty="0"/>
              <a:t>Actual Unemployment vs. NRU – Natural Rate of Unemployment</a:t>
            </a:r>
          </a:p>
          <a:p>
            <a:pPr lvl="1"/>
            <a:r>
              <a:rPr lang="en-AU" dirty="0"/>
              <a:t>Actual Output vs Potential Output</a:t>
            </a:r>
          </a:p>
          <a:p>
            <a:pPr lvl="1"/>
            <a:r>
              <a:rPr lang="en-AU" dirty="0"/>
              <a:t>Business Cycle</a:t>
            </a:r>
          </a:p>
          <a:p>
            <a:pPr lvl="1"/>
            <a:r>
              <a:rPr lang="en-AU" dirty="0"/>
              <a:t>PPC – Production Possibility Curve</a:t>
            </a:r>
          </a:p>
        </p:txBody>
      </p:sp>
      <p:pic>
        <p:nvPicPr>
          <p:cNvPr id="4" name="Picture 3"/>
          <p:cNvPicPr>
            <a:picLocks noChangeAspect="1"/>
          </p:cNvPicPr>
          <p:nvPr/>
        </p:nvPicPr>
        <p:blipFill>
          <a:blip r:embed="rId2"/>
          <a:stretch>
            <a:fillRect/>
          </a:stretch>
        </p:blipFill>
        <p:spPr>
          <a:xfrm>
            <a:off x="6725265" y="1776572"/>
            <a:ext cx="4819266" cy="2795427"/>
          </a:xfrm>
          <a:prstGeom prst="rect">
            <a:avLst/>
          </a:prstGeom>
        </p:spPr>
      </p:pic>
    </p:spTree>
    <p:extLst>
      <p:ext uri="{BB962C8B-B14F-4D97-AF65-F5344CB8AC3E}">
        <p14:creationId xmlns:p14="http://schemas.microsoft.com/office/powerpoint/2010/main" val="4025933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Draw three AD/AS equilibrium on three separate graphs. </a:t>
            </a:r>
          </a:p>
          <a:p>
            <a:r>
              <a:rPr lang="en-US" dirty="0"/>
              <a:t>Negative Output Gap, Potential Output, Positive Output Gap</a:t>
            </a:r>
          </a:p>
        </p:txBody>
      </p:sp>
      <p:pic>
        <p:nvPicPr>
          <p:cNvPr id="5" name="Picture 4"/>
          <p:cNvPicPr>
            <a:picLocks noChangeAspect="1"/>
          </p:cNvPicPr>
          <p:nvPr/>
        </p:nvPicPr>
        <p:blipFill>
          <a:blip r:embed="rId2"/>
          <a:stretch>
            <a:fillRect/>
          </a:stretch>
        </p:blipFill>
        <p:spPr>
          <a:xfrm>
            <a:off x="4457889" y="2862452"/>
            <a:ext cx="3618271" cy="3639058"/>
          </a:xfrm>
          <a:prstGeom prst="rect">
            <a:avLst/>
          </a:prstGeom>
        </p:spPr>
      </p:pic>
      <p:pic>
        <p:nvPicPr>
          <p:cNvPr id="6" name="Picture 5"/>
          <p:cNvPicPr>
            <a:picLocks noChangeAspect="1"/>
          </p:cNvPicPr>
          <p:nvPr/>
        </p:nvPicPr>
        <p:blipFill>
          <a:blip r:embed="rId3"/>
          <a:stretch>
            <a:fillRect/>
          </a:stretch>
        </p:blipFill>
        <p:spPr>
          <a:xfrm>
            <a:off x="657108" y="2862452"/>
            <a:ext cx="3533403" cy="3607401"/>
          </a:xfrm>
          <a:prstGeom prst="rect">
            <a:avLst/>
          </a:prstGeom>
        </p:spPr>
      </p:pic>
      <p:pic>
        <p:nvPicPr>
          <p:cNvPr id="8" name="Picture 7"/>
          <p:cNvPicPr>
            <a:picLocks noChangeAspect="1"/>
          </p:cNvPicPr>
          <p:nvPr/>
        </p:nvPicPr>
        <p:blipFill>
          <a:blip r:embed="rId4"/>
          <a:stretch>
            <a:fillRect/>
          </a:stretch>
        </p:blipFill>
        <p:spPr>
          <a:xfrm>
            <a:off x="8326663" y="2957064"/>
            <a:ext cx="3110638" cy="3219899"/>
          </a:xfrm>
          <a:prstGeom prst="rect">
            <a:avLst/>
          </a:prstGeom>
        </p:spPr>
      </p:pic>
      <p:sp>
        <p:nvSpPr>
          <p:cNvPr id="4" name="TextBox 3">
            <a:extLst>
              <a:ext uri="{FF2B5EF4-FFF2-40B4-BE49-F238E27FC236}">
                <a16:creationId xmlns:a16="http://schemas.microsoft.com/office/drawing/2014/main" id="{D37783FB-7C05-4209-67DA-6735F9C7519A}"/>
              </a:ext>
            </a:extLst>
          </p:cNvPr>
          <p:cNvSpPr txBox="1"/>
          <p:nvPr/>
        </p:nvSpPr>
        <p:spPr>
          <a:xfrm>
            <a:off x="1701733" y="5738274"/>
            <a:ext cx="680224" cy="307777"/>
          </a:xfrm>
          <a:prstGeom prst="rect">
            <a:avLst/>
          </a:prstGeom>
          <a:noFill/>
        </p:spPr>
        <p:txBody>
          <a:bodyPr wrap="square" rtlCol="0">
            <a:spAutoFit/>
          </a:bodyPr>
          <a:lstStyle/>
          <a:p>
            <a:r>
              <a:rPr lang="en-US" sz="1400" b="1" dirty="0" err="1"/>
              <a:t>Y</a:t>
            </a:r>
            <a:r>
              <a:rPr lang="en-US" sz="1400" b="1" baseline="-25000" dirty="0" err="1"/>
              <a:t>actual</a:t>
            </a:r>
            <a:endParaRPr lang="en-US" sz="1400" b="1" dirty="0"/>
          </a:p>
        </p:txBody>
      </p:sp>
    </p:spTree>
    <p:extLst>
      <p:ext uri="{BB962C8B-B14F-4D97-AF65-F5344CB8AC3E}">
        <p14:creationId xmlns:p14="http://schemas.microsoft.com/office/powerpoint/2010/main" val="229280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94640" y="1178560"/>
            <a:ext cx="6593840" cy="533071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120445" y="170846"/>
            <a:ext cx="10515600" cy="1325563"/>
          </a:xfrm>
        </p:spPr>
        <p:txBody>
          <a:bodyPr/>
          <a:lstStyle/>
          <a:p>
            <a:r>
              <a:rPr lang="en-US" dirty="0"/>
              <a:t>Potential Output/Long Run Equilibrium</a:t>
            </a:r>
          </a:p>
        </p:txBody>
      </p:sp>
      <p:sp>
        <p:nvSpPr>
          <p:cNvPr id="3" name="Content Placeholder 2"/>
          <p:cNvSpPr>
            <a:spLocks noGrp="1"/>
          </p:cNvSpPr>
          <p:nvPr>
            <p:ph idx="1"/>
          </p:nvPr>
        </p:nvSpPr>
        <p:spPr>
          <a:xfrm>
            <a:off x="9261265" y="365125"/>
            <a:ext cx="2389961" cy="1128184"/>
          </a:xfrm>
          <a:solidFill>
            <a:schemeClr val="accent1">
              <a:lumMod val="40000"/>
              <a:lumOff val="60000"/>
            </a:schemeClr>
          </a:solidFill>
        </p:spPr>
        <p:txBody>
          <a:bodyPr>
            <a:normAutofit fontScale="92500" lnSpcReduction="10000"/>
          </a:bodyPr>
          <a:lstStyle/>
          <a:p>
            <a:r>
              <a:rPr lang="en-US" dirty="0"/>
              <a:t>The ‘nice, happy’ level of the economy</a:t>
            </a:r>
          </a:p>
        </p:txBody>
      </p:sp>
      <p:sp>
        <p:nvSpPr>
          <p:cNvPr id="8" name="TextBox 7"/>
          <p:cNvSpPr txBox="1"/>
          <p:nvPr/>
        </p:nvSpPr>
        <p:spPr>
          <a:xfrm>
            <a:off x="7514166" y="2146375"/>
            <a:ext cx="4454314" cy="646331"/>
          </a:xfrm>
          <a:prstGeom prst="rect">
            <a:avLst/>
          </a:prstGeom>
          <a:noFill/>
        </p:spPr>
        <p:txBody>
          <a:bodyPr wrap="square" rtlCol="0">
            <a:spAutoFit/>
          </a:bodyPr>
          <a:lstStyle/>
          <a:p>
            <a:r>
              <a:rPr lang="en-US" dirty="0"/>
              <a:t>(NRU = Natural Rate of Unemployment = structural + frictional unemployment)</a:t>
            </a:r>
          </a:p>
        </p:txBody>
      </p:sp>
      <p:pic>
        <p:nvPicPr>
          <p:cNvPr id="13" name="Picture 12"/>
          <p:cNvPicPr>
            <a:picLocks noChangeAspect="1"/>
          </p:cNvPicPr>
          <p:nvPr/>
        </p:nvPicPr>
        <p:blipFill>
          <a:blip r:embed="rId2"/>
          <a:stretch>
            <a:fillRect/>
          </a:stretch>
        </p:blipFill>
        <p:spPr>
          <a:xfrm>
            <a:off x="413108" y="1546708"/>
            <a:ext cx="5991225" cy="4810125"/>
          </a:xfrm>
          <a:prstGeom prst="rect">
            <a:avLst/>
          </a:prstGeom>
        </p:spPr>
      </p:pic>
      <p:sp>
        <p:nvSpPr>
          <p:cNvPr id="11" name="Oval 10"/>
          <p:cNvSpPr/>
          <p:nvPr/>
        </p:nvSpPr>
        <p:spPr>
          <a:xfrm>
            <a:off x="4686410" y="4382460"/>
            <a:ext cx="422787" cy="369332"/>
          </a:xfrm>
          <a:prstGeom prst="ellipse">
            <a:avLst/>
          </a:prstGeom>
          <a:solidFill>
            <a:srgbClr val="FFFF00">
              <a:alpha val="27000"/>
            </a:srgb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Oval 9"/>
          <p:cNvSpPr/>
          <p:nvPr/>
        </p:nvSpPr>
        <p:spPr>
          <a:xfrm>
            <a:off x="1691467" y="2466297"/>
            <a:ext cx="422787" cy="369332"/>
          </a:xfrm>
          <a:prstGeom prst="ellipse">
            <a:avLst/>
          </a:prstGeom>
          <a:solidFill>
            <a:srgbClr val="FFFF00">
              <a:alpha val="27000"/>
            </a:srgb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Oval 11"/>
          <p:cNvSpPr/>
          <p:nvPr/>
        </p:nvSpPr>
        <p:spPr>
          <a:xfrm>
            <a:off x="1764534" y="4925234"/>
            <a:ext cx="422787" cy="369332"/>
          </a:xfrm>
          <a:prstGeom prst="ellipse">
            <a:avLst/>
          </a:prstGeom>
          <a:solidFill>
            <a:srgbClr val="FFFF00">
              <a:alpha val="27000"/>
            </a:srgb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p:cNvPicPr>
            <a:picLocks noChangeAspect="1"/>
          </p:cNvPicPr>
          <p:nvPr/>
        </p:nvPicPr>
        <p:blipFill>
          <a:blip r:embed="rId3"/>
          <a:stretch>
            <a:fillRect/>
          </a:stretch>
        </p:blipFill>
        <p:spPr>
          <a:xfrm>
            <a:off x="3444406" y="1431869"/>
            <a:ext cx="3375211" cy="2480708"/>
          </a:xfrm>
          <a:prstGeom prst="rect">
            <a:avLst/>
          </a:prstGeom>
        </p:spPr>
      </p:pic>
      <p:sp>
        <p:nvSpPr>
          <p:cNvPr id="7" name="TextBox 6"/>
          <p:cNvSpPr txBox="1"/>
          <p:nvPr/>
        </p:nvSpPr>
        <p:spPr>
          <a:xfrm>
            <a:off x="3865524" y="2660888"/>
            <a:ext cx="2595282" cy="646331"/>
          </a:xfrm>
          <a:prstGeom prst="rect">
            <a:avLst/>
          </a:prstGeom>
          <a:solidFill>
            <a:schemeClr val="accent2">
              <a:lumMod val="20000"/>
              <a:lumOff val="80000"/>
            </a:schemeClr>
          </a:solidFill>
        </p:spPr>
        <p:txBody>
          <a:bodyPr wrap="square" rtlCol="0">
            <a:spAutoFit/>
          </a:bodyPr>
          <a:lstStyle/>
          <a:p>
            <a:r>
              <a:rPr lang="en-US" dirty="0"/>
              <a:t>Actual Unemployment = NRU</a:t>
            </a:r>
          </a:p>
        </p:txBody>
      </p:sp>
      <p:sp>
        <p:nvSpPr>
          <p:cNvPr id="9" name="TextBox 8"/>
          <p:cNvSpPr txBox="1"/>
          <p:nvPr/>
        </p:nvSpPr>
        <p:spPr>
          <a:xfrm>
            <a:off x="3865524" y="1878793"/>
            <a:ext cx="2595282" cy="646331"/>
          </a:xfrm>
          <a:prstGeom prst="rect">
            <a:avLst/>
          </a:prstGeom>
          <a:solidFill>
            <a:schemeClr val="accent1">
              <a:lumMod val="20000"/>
              <a:lumOff val="80000"/>
            </a:schemeClr>
          </a:solidFill>
        </p:spPr>
        <p:txBody>
          <a:bodyPr wrap="square" rtlCol="0">
            <a:spAutoFit/>
          </a:bodyPr>
          <a:lstStyle/>
          <a:p>
            <a:r>
              <a:rPr lang="en-US" dirty="0"/>
              <a:t>Actual Output = Potential Output</a:t>
            </a:r>
          </a:p>
        </p:txBody>
      </p:sp>
    </p:spTree>
    <p:extLst>
      <p:ext uri="{BB962C8B-B14F-4D97-AF65-F5344CB8AC3E}">
        <p14:creationId xmlns:p14="http://schemas.microsoft.com/office/powerpoint/2010/main" val="19690299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94640" y="1178560"/>
            <a:ext cx="6593840" cy="533071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76200" y="241958"/>
            <a:ext cx="10515600" cy="1325563"/>
          </a:xfrm>
        </p:spPr>
        <p:txBody>
          <a:bodyPr/>
          <a:lstStyle/>
          <a:p>
            <a:r>
              <a:rPr lang="en-US" dirty="0"/>
              <a:t>Positive Output Gap/Inflationary Gap</a:t>
            </a:r>
          </a:p>
        </p:txBody>
      </p:sp>
      <p:sp>
        <p:nvSpPr>
          <p:cNvPr id="3" name="Content Placeholder 2"/>
          <p:cNvSpPr>
            <a:spLocks noGrp="1"/>
          </p:cNvSpPr>
          <p:nvPr>
            <p:ph idx="1"/>
          </p:nvPr>
        </p:nvSpPr>
        <p:spPr/>
        <p:txBody>
          <a:bodyPr/>
          <a:lstStyle/>
          <a:p>
            <a:endParaRPr lang="en-US" dirty="0"/>
          </a:p>
        </p:txBody>
      </p:sp>
      <p:sp>
        <p:nvSpPr>
          <p:cNvPr id="7" name="Content Placeholder 2"/>
          <p:cNvSpPr txBox="1">
            <a:spLocks/>
          </p:cNvSpPr>
          <p:nvPr/>
        </p:nvSpPr>
        <p:spPr>
          <a:xfrm>
            <a:off x="8839201" y="365124"/>
            <a:ext cx="2812026" cy="5365115"/>
          </a:xfrm>
          <a:prstGeom prst="rect">
            <a:avLst/>
          </a:prstGeom>
          <a:solidFill>
            <a:schemeClr val="accent1">
              <a:lumMod val="40000"/>
              <a:lumOff val="6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The ‘go </a:t>
            </a:r>
            <a:r>
              <a:rPr lang="en-US" sz="2400" dirty="0" err="1"/>
              <a:t>go</a:t>
            </a:r>
            <a:r>
              <a:rPr lang="en-US" sz="2400" dirty="0"/>
              <a:t> </a:t>
            </a:r>
            <a:r>
              <a:rPr lang="en-US" sz="2400" dirty="0" err="1"/>
              <a:t>go</a:t>
            </a:r>
            <a:r>
              <a:rPr lang="en-US" sz="2400" dirty="0"/>
              <a:t>’ level of the economy</a:t>
            </a:r>
          </a:p>
          <a:p>
            <a:endParaRPr lang="en-US" sz="2400" dirty="0"/>
          </a:p>
          <a:p>
            <a:r>
              <a:rPr lang="en-US" sz="2400" dirty="0"/>
              <a:t>The economy is producing more and there is lower unemployment but </a:t>
            </a:r>
            <a:r>
              <a:rPr lang="en-US" sz="2400" dirty="0">
                <a:solidFill>
                  <a:srgbClr val="00B0F0"/>
                </a:solidFill>
              </a:rPr>
              <a:t>prices are going </a:t>
            </a:r>
            <a:r>
              <a:rPr lang="en-US" sz="2400" dirty="0"/>
              <a:t>up. We can say the </a:t>
            </a:r>
            <a:r>
              <a:rPr lang="en-US" sz="2400" dirty="0">
                <a:solidFill>
                  <a:srgbClr val="00B0F0"/>
                </a:solidFill>
              </a:rPr>
              <a:t>economy is overheating</a:t>
            </a:r>
            <a:r>
              <a:rPr lang="en-US" sz="2400" dirty="0"/>
              <a:t>.</a:t>
            </a:r>
          </a:p>
        </p:txBody>
      </p:sp>
      <p:pic>
        <p:nvPicPr>
          <p:cNvPr id="6" name="Picture 5"/>
          <p:cNvPicPr>
            <a:picLocks noChangeAspect="1"/>
          </p:cNvPicPr>
          <p:nvPr/>
        </p:nvPicPr>
        <p:blipFill>
          <a:blip r:embed="rId2"/>
          <a:stretch>
            <a:fillRect/>
          </a:stretch>
        </p:blipFill>
        <p:spPr>
          <a:xfrm>
            <a:off x="540773" y="1505042"/>
            <a:ext cx="6343650" cy="5153025"/>
          </a:xfrm>
          <a:prstGeom prst="rect">
            <a:avLst/>
          </a:prstGeom>
        </p:spPr>
      </p:pic>
      <p:sp>
        <p:nvSpPr>
          <p:cNvPr id="10" name="Oval 9"/>
          <p:cNvSpPr/>
          <p:nvPr/>
        </p:nvSpPr>
        <p:spPr>
          <a:xfrm>
            <a:off x="5334000" y="4385482"/>
            <a:ext cx="422787" cy="369332"/>
          </a:xfrm>
          <a:prstGeom prst="ellipse">
            <a:avLst/>
          </a:prstGeom>
          <a:solidFill>
            <a:srgbClr val="FFFF00">
              <a:alpha val="27000"/>
            </a:srgb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Oval 10"/>
          <p:cNvSpPr/>
          <p:nvPr/>
        </p:nvSpPr>
        <p:spPr>
          <a:xfrm>
            <a:off x="2044700" y="4601847"/>
            <a:ext cx="422787" cy="369332"/>
          </a:xfrm>
          <a:prstGeom prst="ellipse">
            <a:avLst/>
          </a:prstGeom>
          <a:solidFill>
            <a:srgbClr val="FFFF00">
              <a:alpha val="27000"/>
            </a:srgb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Oval 8"/>
          <p:cNvSpPr/>
          <p:nvPr/>
        </p:nvSpPr>
        <p:spPr>
          <a:xfrm>
            <a:off x="2153265" y="2134907"/>
            <a:ext cx="422787" cy="369332"/>
          </a:xfrm>
          <a:prstGeom prst="ellipse">
            <a:avLst/>
          </a:prstGeom>
          <a:solidFill>
            <a:srgbClr val="FFFF00">
              <a:alpha val="27000"/>
            </a:srgb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p:cNvPicPr>
            <a:picLocks noChangeAspect="1"/>
          </p:cNvPicPr>
          <p:nvPr/>
        </p:nvPicPr>
        <p:blipFill>
          <a:blip r:embed="rId3"/>
          <a:stretch>
            <a:fillRect/>
          </a:stretch>
        </p:blipFill>
        <p:spPr>
          <a:xfrm>
            <a:off x="3514414" y="1458021"/>
            <a:ext cx="3838934" cy="2629885"/>
          </a:xfrm>
          <a:prstGeom prst="rect">
            <a:avLst/>
          </a:prstGeom>
        </p:spPr>
      </p:pic>
      <p:sp>
        <p:nvSpPr>
          <p:cNvPr id="16" name="TextBox 15"/>
          <p:cNvSpPr txBox="1"/>
          <p:nvPr/>
        </p:nvSpPr>
        <p:spPr>
          <a:xfrm>
            <a:off x="3865524" y="2660888"/>
            <a:ext cx="2595282" cy="646331"/>
          </a:xfrm>
          <a:prstGeom prst="rect">
            <a:avLst/>
          </a:prstGeom>
          <a:solidFill>
            <a:schemeClr val="accent2">
              <a:lumMod val="20000"/>
              <a:lumOff val="80000"/>
            </a:schemeClr>
          </a:solidFill>
        </p:spPr>
        <p:txBody>
          <a:bodyPr wrap="square" rtlCol="0">
            <a:spAutoFit/>
          </a:bodyPr>
          <a:lstStyle/>
          <a:p>
            <a:r>
              <a:rPr lang="en-US" dirty="0"/>
              <a:t>Actual Unemployment &lt; NRU</a:t>
            </a:r>
          </a:p>
        </p:txBody>
      </p:sp>
      <p:sp>
        <p:nvSpPr>
          <p:cNvPr id="17" name="TextBox 16"/>
          <p:cNvSpPr txBox="1"/>
          <p:nvPr/>
        </p:nvSpPr>
        <p:spPr>
          <a:xfrm>
            <a:off x="3865524" y="1878793"/>
            <a:ext cx="2595282" cy="646331"/>
          </a:xfrm>
          <a:prstGeom prst="rect">
            <a:avLst/>
          </a:prstGeom>
          <a:solidFill>
            <a:schemeClr val="accent1">
              <a:lumMod val="20000"/>
              <a:lumOff val="80000"/>
            </a:schemeClr>
          </a:solidFill>
        </p:spPr>
        <p:txBody>
          <a:bodyPr wrap="square" rtlCol="0">
            <a:spAutoFit/>
          </a:bodyPr>
          <a:lstStyle/>
          <a:p>
            <a:r>
              <a:rPr lang="en-US" dirty="0"/>
              <a:t>Actual Output &gt; Potential Output</a:t>
            </a:r>
          </a:p>
        </p:txBody>
      </p:sp>
    </p:spTree>
    <p:extLst>
      <p:ext uri="{BB962C8B-B14F-4D97-AF65-F5344CB8AC3E}">
        <p14:creationId xmlns:p14="http://schemas.microsoft.com/office/powerpoint/2010/main" val="19676795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94640" y="1178560"/>
            <a:ext cx="6835374" cy="567944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130906" y="266435"/>
            <a:ext cx="10515600" cy="1325563"/>
          </a:xfrm>
        </p:spPr>
        <p:txBody>
          <a:bodyPr/>
          <a:lstStyle/>
          <a:p>
            <a:r>
              <a:rPr lang="en-US" dirty="0"/>
              <a:t>Negative Output Gap/Recessionary Gap</a:t>
            </a:r>
          </a:p>
        </p:txBody>
      </p:sp>
      <p:sp>
        <p:nvSpPr>
          <p:cNvPr id="3" name="Content Placeholder 2"/>
          <p:cNvSpPr>
            <a:spLocks noGrp="1"/>
          </p:cNvSpPr>
          <p:nvPr>
            <p:ph idx="1"/>
          </p:nvPr>
        </p:nvSpPr>
        <p:spPr>
          <a:xfrm>
            <a:off x="6941574" y="1924677"/>
            <a:ext cx="4431890" cy="4230176"/>
          </a:xfrm>
        </p:spPr>
        <p:txBody>
          <a:bodyPr/>
          <a:lstStyle/>
          <a:p>
            <a:r>
              <a:rPr lang="en-US" dirty="0"/>
              <a:t>Note: The AD/AS graph could also show a decrease in the SRAS which would have the same effect.</a:t>
            </a:r>
          </a:p>
        </p:txBody>
      </p:sp>
      <p:sp>
        <p:nvSpPr>
          <p:cNvPr id="7" name="Content Placeholder 2"/>
          <p:cNvSpPr txBox="1">
            <a:spLocks/>
          </p:cNvSpPr>
          <p:nvPr/>
        </p:nvSpPr>
        <p:spPr>
          <a:xfrm>
            <a:off x="9261265" y="365125"/>
            <a:ext cx="2389961" cy="1128184"/>
          </a:xfrm>
          <a:prstGeom prst="rect">
            <a:avLst/>
          </a:prstGeom>
          <a:solidFill>
            <a:schemeClr val="accent1">
              <a:lumMod val="40000"/>
              <a:lumOff val="60000"/>
            </a:schemeClr>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‘slowed down’ level of the economy</a:t>
            </a:r>
          </a:p>
        </p:txBody>
      </p:sp>
      <p:pic>
        <p:nvPicPr>
          <p:cNvPr id="6" name="Picture 5"/>
          <p:cNvPicPr>
            <a:picLocks noChangeAspect="1"/>
          </p:cNvPicPr>
          <p:nvPr/>
        </p:nvPicPr>
        <p:blipFill>
          <a:blip r:embed="rId2"/>
          <a:stretch>
            <a:fillRect/>
          </a:stretch>
        </p:blipFill>
        <p:spPr>
          <a:xfrm>
            <a:off x="531249" y="1493309"/>
            <a:ext cx="6410325" cy="5210175"/>
          </a:xfrm>
          <a:prstGeom prst="rect">
            <a:avLst/>
          </a:prstGeom>
        </p:spPr>
      </p:pic>
      <p:sp>
        <p:nvSpPr>
          <p:cNvPr id="9" name="Oval 8"/>
          <p:cNvSpPr/>
          <p:nvPr/>
        </p:nvSpPr>
        <p:spPr>
          <a:xfrm>
            <a:off x="1383163" y="2864487"/>
            <a:ext cx="422787" cy="369332"/>
          </a:xfrm>
          <a:prstGeom prst="ellipse">
            <a:avLst/>
          </a:prstGeom>
          <a:solidFill>
            <a:srgbClr val="FFFF00">
              <a:alpha val="27000"/>
            </a:srgb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Oval 9"/>
          <p:cNvSpPr/>
          <p:nvPr/>
        </p:nvSpPr>
        <p:spPr>
          <a:xfrm>
            <a:off x="4951771" y="4831562"/>
            <a:ext cx="422787" cy="369332"/>
          </a:xfrm>
          <a:prstGeom prst="ellipse">
            <a:avLst/>
          </a:prstGeom>
          <a:solidFill>
            <a:srgbClr val="FFFF00">
              <a:alpha val="27000"/>
            </a:srgb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Oval 10"/>
          <p:cNvSpPr/>
          <p:nvPr/>
        </p:nvSpPr>
        <p:spPr>
          <a:xfrm>
            <a:off x="1805950" y="5526407"/>
            <a:ext cx="422787" cy="369332"/>
          </a:xfrm>
          <a:prstGeom prst="ellipse">
            <a:avLst/>
          </a:prstGeom>
          <a:solidFill>
            <a:srgbClr val="FFFF00">
              <a:alpha val="27000"/>
            </a:srgb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p:cNvPicPr>
            <a:picLocks noChangeAspect="1"/>
          </p:cNvPicPr>
          <p:nvPr/>
        </p:nvPicPr>
        <p:blipFill>
          <a:blip r:embed="rId3"/>
          <a:stretch>
            <a:fillRect/>
          </a:stretch>
        </p:blipFill>
        <p:spPr>
          <a:xfrm>
            <a:off x="3514414" y="1466127"/>
            <a:ext cx="3748585" cy="2567991"/>
          </a:xfrm>
          <a:prstGeom prst="rect">
            <a:avLst/>
          </a:prstGeom>
        </p:spPr>
      </p:pic>
      <p:sp>
        <p:nvSpPr>
          <p:cNvPr id="12" name="TextBox 11"/>
          <p:cNvSpPr txBox="1"/>
          <p:nvPr/>
        </p:nvSpPr>
        <p:spPr>
          <a:xfrm>
            <a:off x="3865524" y="2660888"/>
            <a:ext cx="2595282" cy="1200329"/>
          </a:xfrm>
          <a:prstGeom prst="rect">
            <a:avLst/>
          </a:prstGeom>
          <a:solidFill>
            <a:schemeClr val="accent2">
              <a:lumMod val="20000"/>
              <a:lumOff val="80000"/>
            </a:schemeClr>
          </a:solidFill>
        </p:spPr>
        <p:txBody>
          <a:bodyPr wrap="square" rtlCol="0">
            <a:spAutoFit/>
          </a:bodyPr>
          <a:lstStyle/>
          <a:p>
            <a:r>
              <a:rPr lang="en-US" dirty="0"/>
              <a:t>Actual Unemployment &gt; NRU </a:t>
            </a:r>
          </a:p>
          <a:p>
            <a:r>
              <a:rPr lang="en-US" dirty="0"/>
              <a:t>We have cyclical unemployment.</a:t>
            </a:r>
          </a:p>
        </p:txBody>
      </p:sp>
      <p:sp>
        <p:nvSpPr>
          <p:cNvPr id="13" name="TextBox 12"/>
          <p:cNvSpPr txBox="1"/>
          <p:nvPr/>
        </p:nvSpPr>
        <p:spPr>
          <a:xfrm>
            <a:off x="3865524" y="1878793"/>
            <a:ext cx="2595282" cy="646331"/>
          </a:xfrm>
          <a:prstGeom prst="rect">
            <a:avLst/>
          </a:prstGeom>
          <a:solidFill>
            <a:schemeClr val="accent1">
              <a:lumMod val="20000"/>
              <a:lumOff val="80000"/>
            </a:schemeClr>
          </a:solidFill>
        </p:spPr>
        <p:txBody>
          <a:bodyPr wrap="square" rtlCol="0">
            <a:spAutoFit/>
          </a:bodyPr>
          <a:lstStyle/>
          <a:p>
            <a:r>
              <a:rPr lang="en-US" dirty="0"/>
              <a:t>Actual Output &lt; Potential Output</a:t>
            </a:r>
          </a:p>
        </p:txBody>
      </p:sp>
    </p:spTree>
    <p:extLst>
      <p:ext uri="{BB962C8B-B14F-4D97-AF65-F5344CB8AC3E}">
        <p14:creationId xmlns:p14="http://schemas.microsoft.com/office/powerpoint/2010/main" val="16996780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Activity</a:t>
            </a:r>
          </a:p>
        </p:txBody>
      </p:sp>
      <p:sp>
        <p:nvSpPr>
          <p:cNvPr id="3" name="Content Placeholder 2"/>
          <p:cNvSpPr>
            <a:spLocks noGrp="1"/>
          </p:cNvSpPr>
          <p:nvPr>
            <p:ph idx="1"/>
          </p:nvPr>
        </p:nvSpPr>
        <p:spPr>
          <a:xfrm>
            <a:off x="269240" y="1439545"/>
            <a:ext cx="10515600" cy="4351338"/>
          </a:xfrm>
        </p:spPr>
        <p:txBody>
          <a:bodyPr/>
          <a:lstStyle/>
          <a:p>
            <a:r>
              <a:rPr lang="en-AU" dirty="0"/>
              <a:t>Show the result of a positive output gap using:</a:t>
            </a:r>
          </a:p>
          <a:p>
            <a:pPr lvl="1"/>
            <a:r>
              <a:rPr lang="en-AU" dirty="0"/>
              <a:t>PPC</a:t>
            </a:r>
          </a:p>
          <a:p>
            <a:pPr lvl="1"/>
            <a:r>
              <a:rPr lang="en-AU" dirty="0"/>
              <a:t>The business cycle</a:t>
            </a:r>
          </a:p>
          <a:p>
            <a:pPr lvl="1"/>
            <a:r>
              <a:rPr lang="en-AU" dirty="0"/>
              <a:t>Actual Employment vs NRU</a:t>
            </a:r>
          </a:p>
          <a:p>
            <a:pPr lvl="1"/>
            <a:r>
              <a:rPr lang="en-AU" dirty="0"/>
              <a:t>Actual Output vs </a:t>
            </a:r>
            <a:r>
              <a:rPr lang="en-AU" dirty="0" err="1"/>
              <a:t>Yp</a:t>
            </a:r>
            <a:endParaRPr lang="en-AU" dirty="0"/>
          </a:p>
          <a:p>
            <a:pPr lvl="1"/>
            <a:r>
              <a:rPr lang="en-AU" dirty="0"/>
              <a:t>The AD/AS graph</a:t>
            </a:r>
          </a:p>
        </p:txBody>
      </p:sp>
      <p:pic>
        <p:nvPicPr>
          <p:cNvPr id="5" name="Picture 4"/>
          <p:cNvPicPr>
            <a:picLocks noChangeAspect="1"/>
          </p:cNvPicPr>
          <p:nvPr/>
        </p:nvPicPr>
        <p:blipFill>
          <a:blip r:embed="rId2"/>
          <a:stretch>
            <a:fillRect/>
          </a:stretch>
        </p:blipFill>
        <p:spPr>
          <a:xfrm>
            <a:off x="5306255" y="2096839"/>
            <a:ext cx="5262017" cy="4428005"/>
          </a:xfrm>
          <a:prstGeom prst="rect">
            <a:avLst/>
          </a:prstGeom>
          <a:ln>
            <a:solidFill>
              <a:srgbClr val="FF0000"/>
            </a:solidFill>
          </a:ln>
        </p:spPr>
      </p:pic>
      <p:pic>
        <p:nvPicPr>
          <p:cNvPr id="4" name="Picture 3"/>
          <p:cNvPicPr>
            <a:picLocks noChangeAspect="1"/>
          </p:cNvPicPr>
          <p:nvPr/>
        </p:nvPicPr>
        <p:blipFill>
          <a:blip r:embed="rId3"/>
          <a:stretch>
            <a:fillRect/>
          </a:stretch>
        </p:blipFill>
        <p:spPr>
          <a:xfrm>
            <a:off x="7937263" y="4212467"/>
            <a:ext cx="2593113" cy="2312377"/>
          </a:xfrm>
          <a:prstGeom prst="rect">
            <a:avLst/>
          </a:prstGeom>
        </p:spPr>
      </p:pic>
    </p:spTree>
    <p:extLst>
      <p:ext uri="{BB962C8B-B14F-4D97-AF65-F5344CB8AC3E}">
        <p14:creationId xmlns:p14="http://schemas.microsoft.com/office/powerpoint/2010/main" val="149389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Activity</a:t>
            </a:r>
          </a:p>
        </p:txBody>
      </p:sp>
      <p:sp>
        <p:nvSpPr>
          <p:cNvPr id="3" name="Content Placeholder 2"/>
          <p:cNvSpPr>
            <a:spLocks noGrp="1"/>
          </p:cNvSpPr>
          <p:nvPr>
            <p:ph idx="1"/>
          </p:nvPr>
        </p:nvSpPr>
        <p:spPr>
          <a:xfrm>
            <a:off x="269240" y="1439545"/>
            <a:ext cx="10515600" cy="4351338"/>
          </a:xfrm>
        </p:spPr>
        <p:txBody>
          <a:bodyPr/>
          <a:lstStyle/>
          <a:p>
            <a:r>
              <a:rPr lang="en-AU" dirty="0"/>
              <a:t>Show the result of a negative output gap using:</a:t>
            </a:r>
          </a:p>
          <a:p>
            <a:pPr lvl="1"/>
            <a:r>
              <a:rPr lang="en-AU" dirty="0"/>
              <a:t>PPC</a:t>
            </a:r>
          </a:p>
          <a:p>
            <a:pPr lvl="1"/>
            <a:r>
              <a:rPr lang="en-AU" dirty="0"/>
              <a:t>The business cycle</a:t>
            </a:r>
          </a:p>
          <a:p>
            <a:pPr lvl="1"/>
            <a:r>
              <a:rPr lang="en-AU" dirty="0"/>
              <a:t>Actual Employment vs NRU</a:t>
            </a:r>
          </a:p>
          <a:p>
            <a:pPr lvl="1"/>
            <a:r>
              <a:rPr lang="en-AU" dirty="0"/>
              <a:t>Actual Output vs </a:t>
            </a:r>
            <a:r>
              <a:rPr lang="en-AU" dirty="0" err="1"/>
              <a:t>Yp</a:t>
            </a:r>
            <a:endParaRPr lang="en-AU" dirty="0"/>
          </a:p>
          <a:p>
            <a:pPr lvl="1"/>
            <a:r>
              <a:rPr lang="en-AU" dirty="0"/>
              <a:t>The AD/AS graph</a:t>
            </a:r>
          </a:p>
        </p:txBody>
      </p:sp>
      <p:pic>
        <p:nvPicPr>
          <p:cNvPr id="6" name="Picture 5"/>
          <p:cNvPicPr>
            <a:picLocks noChangeAspect="1"/>
          </p:cNvPicPr>
          <p:nvPr/>
        </p:nvPicPr>
        <p:blipFill>
          <a:blip r:embed="rId2"/>
          <a:stretch>
            <a:fillRect/>
          </a:stretch>
        </p:blipFill>
        <p:spPr>
          <a:xfrm>
            <a:off x="5370470" y="2039814"/>
            <a:ext cx="5268222" cy="4305056"/>
          </a:xfrm>
          <a:prstGeom prst="rect">
            <a:avLst/>
          </a:prstGeom>
        </p:spPr>
      </p:pic>
    </p:spTree>
    <p:extLst>
      <p:ext uri="{BB962C8B-B14F-4D97-AF65-F5344CB8AC3E}">
        <p14:creationId xmlns:p14="http://schemas.microsoft.com/office/powerpoint/2010/main" val="24575329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Activity</a:t>
            </a:r>
          </a:p>
        </p:txBody>
      </p:sp>
      <p:sp>
        <p:nvSpPr>
          <p:cNvPr id="3" name="Content Placeholder 2"/>
          <p:cNvSpPr>
            <a:spLocks noGrp="1"/>
          </p:cNvSpPr>
          <p:nvPr>
            <p:ph idx="1"/>
          </p:nvPr>
        </p:nvSpPr>
        <p:spPr>
          <a:xfrm>
            <a:off x="269240" y="1439545"/>
            <a:ext cx="10515600" cy="4351338"/>
          </a:xfrm>
        </p:spPr>
        <p:txBody>
          <a:bodyPr/>
          <a:lstStyle/>
          <a:p>
            <a:r>
              <a:rPr lang="en-AU" dirty="0"/>
              <a:t>Show the state of an economy in long run equilibrium using:</a:t>
            </a:r>
          </a:p>
          <a:p>
            <a:pPr lvl="1"/>
            <a:r>
              <a:rPr lang="en-AU" dirty="0"/>
              <a:t>PPC</a:t>
            </a:r>
          </a:p>
          <a:p>
            <a:pPr lvl="1"/>
            <a:r>
              <a:rPr lang="en-AU" dirty="0"/>
              <a:t>The business cycle</a:t>
            </a:r>
          </a:p>
          <a:p>
            <a:pPr lvl="1"/>
            <a:r>
              <a:rPr lang="en-AU" dirty="0"/>
              <a:t>Actual Employment vs NRU</a:t>
            </a:r>
          </a:p>
          <a:p>
            <a:pPr lvl="1"/>
            <a:r>
              <a:rPr lang="en-AU" dirty="0"/>
              <a:t>Actual Output vs </a:t>
            </a:r>
            <a:r>
              <a:rPr lang="en-AU" dirty="0" err="1"/>
              <a:t>Yp</a:t>
            </a:r>
            <a:endParaRPr lang="en-AU" dirty="0"/>
          </a:p>
          <a:p>
            <a:pPr lvl="1"/>
            <a:r>
              <a:rPr lang="en-AU" dirty="0"/>
              <a:t>The AD/AS graph</a:t>
            </a:r>
          </a:p>
        </p:txBody>
      </p:sp>
      <p:pic>
        <p:nvPicPr>
          <p:cNvPr id="4" name="Picture 3"/>
          <p:cNvPicPr>
            <a:picLocks noChangeAspect="1"/>
          </p:cNvPicPr>
          <p:nvPr/>
        </p:nvPicPr>
        <p:blipFill>
          <a:blip r:embed="rId2"/>
          <a:stretch>
            <a:fillRect/>
          </a:stretch>
        </p:blipFill>
        <p:spPr>
          <a:xfrm>
            <a:off x="4822371" y="1890346"/>
            <a:ext cx="5873577" cy="4568338"/>
          </a:xfrm>
          <a:prstGeom prst="rect">
            <a:avLst/>
          </a:prstGeom>
        </p:spPr>
      </p:pic>
    </p:spTree>
    <p:extLst>
      <p:ext uri="{BB962C8B-B14F-4D97-AF65-F5344CB8AC3E}">
        <p14:creationId xmlns:p14="http://schemas.microsoft.com/office/powerpoint/2010/main" val="32717016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Graphing Homework #3</a:t>
            </a:r>
          </a:p>
        </p:txBody>
      </p:sp>
      <p:sp>
        <p:nvSpPr>
          <p:cNvPr id="3" name="Content Placeholder 2"/>
          <p:cNvSpPr>
            <a:spLocks noGrp="1"/>
          </p:cNvSpPr>
          <p:nvPr>
            <p:ph idx="1"/>
          </p:nvPr>
        </p:nvSpPr>
        <p:spPr/>
        <p:txBody>
          <a:bodyPr/>
          <a:lstStyle/>
          <a:p>
            <a:endParaRPr lang="en-AU" dirty="0"/>
          </a:p>
        </p:txBody>
      </p:sp>
      <p:pic>
        <p:nvPicPr>
          <p:cNvPr id="4" name="Picture 3"/>
          <p:cNvPicPr>
            <a:picLocks noChangeAspect="1"/>
          </p:cNvPicPr>
          <p:nvPr/>
        </p:nvPicPr>
        <p:blipFill>
          <a:blip r:embed="rId2"/>
          <a:stretch>
            <a:fillRect/>
          </a:stretch>
        </p:blipFill>
        <p:spPr>
          <a:xfrm>
            <a:off x="1339223" y="-24358"/>
            <a:ext cx="10218987" cy="7153291"/>
          </a:xfrm>
          <a:prstGeom prst="rect">
            <a:avLst/>
          </a:prstGeom>
        </p:spPr>
      </p:pic>
    </p:spTree>
    <p:extLst>
      <p:ext uri="{BB962C8B-B14F-4D97-AF65-F5344CB8AC3E}">
        <p14:creationId xmlns:p14="http://schemas.microsoft.com/office/powerpoint/2010/main" val="18640238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Quiz 8 Coverage</a:t>
            </a:r>
          </a:p>
        </p:txBody>
      </p:sp>
      <p:sp>
        <p:nvSpPr>
          <p:cNvPr id="4" name="Content Placeholder 3"/>
          <p:cNvSpPr>
            <a:spLocks noGrp="1"/>
          </p:cNvSpPr>
          <p:nvPr>
            <p:ph idx="1"/>
          </p:nvPr>
        </p:nvSpPr>
        <p:spPr>
          <a:xfrm>
            <a:off x="838200" y="1484026"/>
            <a:ext cx="10515600" cy="4692937"/>
          </a:xfrm>
        </p:spPr>
        <p:txBody>
          <a:bodyPr>
            <a:normAutofit lnSpcReduction="10000"/>
          </a:bodyPr>
          <a:lstStyle/>
          <a:p>
            <a:pPr>
              <a:buFont typeface="Wingdings" panose="05000000000000000000" pitchFamily="2" charset="2"/>
              <a:buChar char="q"/>
            </a:pPr>
            <a:r>
              <a:rPr lang="en-AU" dirty="0"/>
              <a:t>Equilibrium</a:t>
            </a:r>
          </a:p>
          <a:p>
            <a:pPr lvl="1"/>
            <a:r>
              <a:rPr lang="en-AU" dirty="0"/>
              <a:t>Graphing Long run Equilibrium correctly</a:t>
            </a:r>
          </a:p>
          <a:p>
            <a:pPr lvl="2"/>
            <a:r>
              <a:rPr lang="en-AU" dirty="0"/>
              <a:t>Label Y</a:t>
            </a:r>
            <a:r>
              <a:rPr lang="en-AU" baseline="-25000" dirty="0"/>
              <a:t>P </a:t>
            </a:r>
            <a:r>
              <a:rPr lang="en-AU" dirty="0"/>
              <a:t>, PL, Y/RGDP/Real Output</a:t>
            </a:r>
          </a:p>
          <a:p>
            <a:pPr lvl="1"/>
            <a:r>
              <a:rPr lang="en-AU" dirty="0"/>
              <a:t>Changes to Equilibrium – effect on PL and Output</a:t>
            </a:r>
          </a:p>
          <a:p>
            <a:pPr>
              <a:buFont typeface="Wingdings" panose="05000000000000000000" pitchFamily="2" charset="2"/>
              <a:buChar char="q"/>
            </a:pPr>
            <a:r>
              <a:rPr lang="en-AU" dirty="0"/>
              <a:t>Output Gaps</a:t>
            </a:r>
          </a:p>
          <a:p>
            <a:pPr lvl="1"/>
            <a:r>
              <a:rPr lang="en-AU" dirty="0"/>
              <a:t>Negative Output Gap, Positive Output Gap, Potential Output/Long Run Equilibrium</a:t>
            </a:r>
          </a:p>
          <a:p>
            <a:pPr lvl="1"/>
            <a:r>
              <a:rPr lang="en-AU" dirty="0"/>
              <a:t>Alternate Names – Stagflation (decrease in SRAS), Inflationary Gap (increase in AD)</a:t>
            </a:r>
          </a:p>
          <a:p>
            <a:pPr>
              <a:buFont typeface="Wingdings" panose="05000000000000000000" pitchFamily="2" charset="2"/>
              <a:buChar char="q"/>
            </a:pPr>
            <a:r>
              <a:rPr lang="en-AU" dirty="0"/>
              <a:t>Connecting the Graphs</a:t>
            </a:r>
          </a:p>
          <a:p>
            <a:pPr lvl="1"/>
            <a:r>
              <a:rPr lang="en-AU" dirty="0"/>
              <a:t>PPC, Business Cycle, Unemployment, AD/AS Graph</a:t>
            </a:r>
          </a:p>
          <a:p>
            <a:pPr lvl="2"/>
            <a:r>
              <a:rPr lang="en-AU" dirty="0"/>
              <a:t>Understand how these graphs relate (just like the homework)</a:t>
            </a:r>
          </a:p>
          <a:p>
            <a:endParaRPr lang="en-AU" dirty="0"/>
          </a:p>
          <a:p>
            <a:pPr lvl="1"/>
            <a:endParaRPr lang="en-AU" dirty="0"/>
          </a:p>
          <a:p>
            <a:pPr lvl="1"/>
            <a:endParaRPr lang="en-AU" dirty="0"/>
          </a:p>
        </p:txBody>
      </p:sp>
    </p:spTree>
    <p:extLst>
      <p:ext uri="{BB962C8B-B14F-4D97-AF65-F5344CB8AC3E}">
        <p14:creationId xmlns:p14="http://schemas.microsoft.com/office/powerpoint/2010/main" val="31979789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6F738-6909-5036-52A8-53CEB231A31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48BDE6A-1B3E-4C33-2088-9915AE3788B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D6AB9DF-EFCC-8BDB-9420-E53AF5C76F16}"/>
              </a:ext>
            </a:extLst>
          </p:cNvPr>
          <p:cNvPicPr>
            <a:picLocks noChangeAspect="1"/>
          </p:cNvPicPr>
          <p:nvPr/>
        </p:nvPicPr>
        <p:blipFill>
          <a:blip r:embed="rId2"/>
          <a:stretch>
            <a:fillRect/>
          </a:stretch>
        </p:blipFill>
        <p:spPr>
          <a:xfrm>
            <a:off x="838200" y="0"/>
            <a:ext cx="9945030" cy="6931719"/>
          </a:xfrm>
          <a:prstGeom prst="rect">
            <a:avLst/>
          </a:prstGeom>
        </p:spPr>
      </p:pic>
    </p:spTree>
    <p:extLst>
      <p:ext uri="{BB962C8B-B14F-4D97-AF65-F5344CB8AC3E}">
        <p14:creationId xmlns:p14="http://schemas.microsoft.com/office/powerpoint/2010/main" val="42447497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Long Run Self Adjustment to Equilibrium</a:t>
            </a:r>
          </a:p>
        </p:txBody>
      </p:sp>
      <p:sp>
        <p:nvSpPr>
          <p:cNvPr id="4" name="Text Placeholder 3"/>
          <p:cNvSpPr>
            <a:spLocks noGrp="1"/>
          </p:cNvSpPr>
          <p:nvPr>
            <p:ph type="body" idx="1"/>
          </p:nvPr>
        </p:nvSpPr>
        <p:spPr/>
        <p:txBody>
          <a:bodyPr/>
          <a:lstStyle/>
          <a:p>
            <a:endParaRPr lang="en-AU"/>
          </a:p>
        </p:txBody>
      </p:sp>
    </p:spTree>
    <p:extLst>
      <p:ext uri="{BB962C8B-B14F-4D97-AF65-F5344CB8AC3E}">
        <p14:creationId xmlns:p14="http://schemas.microsoft.com/office/powerpoint/2010/main" val="3467443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925" y="320305"/>
            <a:ext cx="4770086" cy="1325563"/>
          </a:xfrm>
        </p:spPr>
        <p:txBody>
          <a:bodyPr>
            <a:normAutofit/>
          </a:bodyPr>
          <a:lstStyle/>
          <a:p>
            <a:r>
              <a:rPr lang="en-US" dirty="0"/>
              <a:t>Debt, AD and the Business Cycle </a:t>
            </a:r>
          </a:p>
        </p:txBody>
      </p:sp>
      <p:sp>
        <p:nvSpPr>
          <p:cNvPr id="3" name="Content Placeholder 2"/>
          <p:cNvSpPr>
            <a:spLocks noGrp="1"/>
          </p:cNvSpPr>
          <p:nvPr>
            <p:ph idx="1"/>
          </p:nvPr>
        </p:nvSpPr>
        <p:spPr>
          <a:xfrm>
            <a:off x="427512" y="1825625"/>
            <a:ext cx="4729763" cy="4351338"/>
          </a:xfrm>
        </p:spPr>
        <p:txBody>
          <a:bodyPr>
            <a:normAutofit fontScale="92500" lnSpcReduction="20000"/>
          </a:bodyPr>
          <a:lstStyle/>
          <a:p>
            <a:r>
              <a:rPr lang="en-US" dirty="0"/>
              <a:t>The debt cycle that an individual goes through, ultimately is the same cycle that the economy goes through. </a:t>
            </a:r>
          </a:p>
          <a:p>
            <a:pPr lvl="1"/>
            <a:r>
              <a:rPr lang="en-US" dirty="0"/>
              <a:t>Businesses, households and even government will </a:t>
            </a:r>
            <a:r>
              <a:rPr lang="en-US" dirty="0">
                <a:solidFill>
                  <a:srgbClr val="00B0F0"/>
                </a:solidFill>
              </a:rPr>
              <a:t>first borrow money and spend more</a:t>
            </a:r>
            <a:r>
              <a:rPr lang="en-US" dirty="0"/>
              <a:t> but eventually they will have to </a:t>
            </a:r>
            <a:r>
              <a:rPr lang="en-US" dirty="0">
                <a:solidFill>
                  <a:srgbClr val="00B0F0"/>
                </a:solidFill>
              </a:rPr>
              <a:t>spend less in the future to pay back their debt</a:t>
            </a:r>
            <a:r>
              <a:rPr lang="en-US" dirty="0"/>
              <a:t>. </a:t>
            </a:r>
          </a:p>
          <a:p>
            <a:pPr lvl="1"/>
            <a:r>
              <a:rPr lang="en-US" dirty="0"/>
              <a:t>This means that </a:t>
            </a:r>
            <a:r>
              <a:rPr lang="en-US" dirty="0">
                <a:solidFill>
                  <a:srgbClr val="00B0F0"/>
                </a:solidFill>
              </a:rPr>
              <a:t>AD will rise and fall </a:t>
            </a:r>
            <a:r>
              <a:rPr lang="en-US" dirty="0"/>
              <a:t>in a way that </a:t>
            </a:r>
            <a:r>
              <a:rPr lang="en-US" dirty="0">
                <a:solidFill>
                  <a:srgbClr val="00B0F0"/>
                </a:solidFill>
              </a:rPr>
              <a:t>causes the business cycle</a:t>
            </a:r>
            <a:r>
              <a:rPr lang="en-US" dirty="0"/>
              <a:t>.</a:t>
            </a:r>
          </a:p>
          <a:p>
            <a:r>
              <a:rPr lang="en-US" dirty="0"/>
              <a:t>Note: This is not necessary knowledge for this course.</a:t>
            </a:r>
          </a:p>
        </p:txBody>
      </p:sp>
      <p:pic>
        <p:nvPicPr>
          <p:cNvPr id="4" name="Picture 3"/>
          <p:cNvPicPr>
            <a:picLocks noChangeAspect="1"/>
          </p:cNvPicPr>
          <p:nvPr/>
        </p:nvPicPr>
        <p:blipFill>
          <a:blip r:embed="rId2"/>
          <a:stretch>
            <a:fillRect/>
          </a:stretch>
        </p:blipFill>
        <p:spPr>
          <a:xfrm>
            <a:off x="5458050" y="244423"/>
            <a:ext cx="6417275" cy="3162404"/>
          </a:xfrm>
          <a:prstGeom prst="rect">
            <a:avLst/>
          </a:prstGeom>
        </p:spPr>
      </p:pic>
      <p:pic>
        <p:nvPicPr>
          <p:cNvPr id="5" name="Picture 4"/>
          <p:cNvPicPr>
            <a:picLocks noChangeAspect="1"/>
          </p:cNvPicPr>
          <p:nvPr/>
        </p:nvPicPr>
        <p:blipFill>
          <a:blip r:embed="rId3"/>
          <a:stretch>
            <a:fillRect/>
          </a:stretch>
        </p:blipFill>
        <p:spPr>
          <a:xfrm>
            <a:off x="5157275" y="3406827"/>
            <a:ext cx="6718050" cy="3116032"/>
          </a:xfrm>
          <a:prstGeom prst="rect">
            <a:avLst/>
          </a:prstGeom>
        </p:spPr>
      </p:pic>
      <p:sp>
        <p:nvSpPr>
          <p:cNvPr id="6" name="TextBox 5"/>
          <p:cNvSpPr txBox="1"/>
          <p:nvPr/>
        </p:nvSpPr>
        <p:spPr>
          <a:xfrm>
            <a:off x="9690266" y="168540"/>
            <a:ext cx="2185059" cy="1477328"/>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The debt cycle is what causes the up and down shape of the business cycle. </a:t>
            </a:r>
          </a:p>
        </p:txBody>
      </p:sp>
      <p:sp>
        <p:nvSpPr>
          <p:cNvPr id="7" name="Content Placeholder 2"/>
          <p:cNvSpPr txBox="1">
            <a:spLocks/>
          </p:cNvSpPr>
          <p:nvPr/>
        </p:nvSpPr>
        <p:spPr>
          <a:xfrm>
            <a:off x="3938655" y="1479729"/>
            <a:ext cx="1813751" cy="4876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hlinkClick r:id="rId4"/>
              </a:rPr>
              <a:t>English</a:t>
            </a:r>
            <a:endParaRPr lang="en-AU" dirty="0"/>
          </a:p>
        </p:txBody>
      </p:sp>
    </p:spTree>
    <p:extLst>
      <p:ext uri="{BB962C8B-B14F-4D97-AF65-F5344CB8AC3E}">
        <p14:creationId xmlns:p14="http://schemas.microsoft.com/office/powerpoint/2010/main" val="6850160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388" y="160498"/>
            <a:ext cx="9300882" cy="589616"/>
          </a:xfrm>
        </p:spPr>
        <p:txBody>
          <a:bodyPr>
            <a:normAutofit fontScale="90000"/>
          </a:bodyPr>
          <a:lstStyle/>
          <a:p>
            <a:r>
              <a:rPr lang="en-US" dirty="0"/>
              <a:t>Self Adjustment to Equilibrium</a:t>
            </a:r>
          </a:p>
        </p:txBody>
      </p:sp>
      <p:sp>
        <p:nvSpPr>
          <p:cNvPr id="3" name="Content Placeholder 2"/>
          <p:cNvSpPr>
            <a:spLocks noGrp="1"/>
          </p:cNvSpPr>
          <p:nvPr>
            <p:ph idx="1"/>
          </p:nvPr>
        </p:nvSpPr>
        <p:spPr>
          <a:xfrm>
            <a:off x="295835" y="860612"/>
            <a:ext cx="11201399" cy="1567955"/>
          </a:xfrm>
        </p:spPr>
        <p:txBody>
          <a:bodyPr>
            <a:normAutofit fontScale="92500" lnSpcReduction="10000"/>
          </a:bodyPr>
          <a:lstStyle/>
          <a:p>
            <a:pPr marL="228600" lvl="1">
              <a:spcBef>
                <a:spcPts val="1000"/>
              </a:spcBef>
            </a:pPr>
            <a:r>
              <a:rPr lang="en-US" dirty="0"/>
              <a:t>What happens to the economy when it is </a:t>
            </a:r>
            <a:r>
              <a:rPr lang="en-US" b="1" u="sng" dirty="0"/>
              <a:t>not</a:t>
            </a:r>
            <a:r>
              <a:rPr lang="en-US" dirty="0"/>
              <a:t> at long run equilibrium/potential output level?</a:t>
            </a:r>
          </a:p>
          <a:p>
            <a:r>
              <a:rPr lang="en-US" dirty="0"/>
              <a:t>Through a mechanism not unlike what we see in microeconomics, the </a:t>
            </a:r>
            <a:r>
              <a:rPr lang="en-US" dirty="0">
                <a:solidFill>
                  <a:srgbClr val="00B0F0"/>
                </a:solidFill>
              </a:rPr>
              <a:t>macro</a:t>
            </a:r>
            <a:r>
              <a:rPr lang="en-US" dirty="0"/>
              <a:t> </a:t>
            </a:r>
            <a:r>
              <a:rPr lang="en-US" dirty="0">
                <a:solidFill>
                  <a:srgbClr val="00B0F0"/>
                </a:solidFill>
              </a:rPr>
              <a:t>economy automatically self adjusts</a:t>
            </a:r>
            <a:r>
              <a:rPr lang="en-US" dirty="0"/>
              <a:t> to return </a:t>
            </a:r>
            <a:r>
              <a:rPr lang="en-US" dirty="0">
                <a:solidFill>
                  <a:srgbClr val="00B0F0"/>
                </a:solidFill>
              </a:rPr>
              <a:t>back to the long run equilibrium</a:t>
            </a:r>
            <a:r>
              <a:rPr lang="en-US" dirty="0"/>
              <a:t>.</a:t>
            </a:r>
          </a:p>
          <a:p>
            <a:r>
              <a:rPr lang="en-US" dirty="0"/>
              <a:t>We will see how this occurs. </a:t>
            </a:r>
          </a:p>
          <a:p>
            <a:endParaRPr lang="en-US" dirty="0"/>
          </a:p>
        </p:txBody>
      </p:sp>
      <p:pic>
        <p:nvPicPr>
          <p:cNvPr id="6" name="Picture 5"/>
          <p:cNvPicPr>
            <a:picLocks noChangeAspect="1"/>
          </p:cNvPicPr>
          <p:nvPr/>
        </p:nvPicPr>
        <p:blipFill>
          <a:blip r:embed="rId2"/>
          <a:stretch>
            <a:fillRect/>
          </a:stretch>
        </p:blipFill>
        <p:spPr>
          <a:xfrm>
            <a:off x="4322246" y="2168695"/>
            <a:ext cx="3142842" cy="3398387"/>
          </a:xfrm>
          <a:prstGeom prst="rect">
            <a:avLst/>
          </a:prstGeom>
        </p:spPr>
      </p:pic>
      <p:pic>
        <p:nvPicPr>
          <p:cNvPr id="7" name="Picture 6"/>
          <p:cNvPicPr>
            <a:picLocks noChangeAspect="1"/>
          </p:cNvPicPr>
          <p:nvPr/>
        </p:nvPicPr>
        <p:blipFill>
          <a:blip r:embed="rId3"/>
          <a:stretch>
            <a:fillRect/>
          </a:stretch>
        </p:blipFill>
        <p:spPr>
          <a:xfrm>
            <a:off x="874059" y="4368682"/>
            <a:ext cx="2058671" cy="2365666"/>
          </a:xfrm>
          <a:prstGeom prst="rect">
            <a:avLst/>
          </a:prstGeom>
        </p:spPr>
      </p:pic>
      <p:pic>
        <p:nvPicPr>
          <p:cNvPr id="8" name="Picture 7"/>
          <p:cNvPicPr>
            <a:picLocks noChangeAspect="1"/>
          </p:cNvPicPr>
          <p:nvPr/>
        </p:nvPicPr>
        <p:blipFill>
          <a:blip r:embed="rId4"/>
          <a:stretch>
            <a:fillRect/>
          </a:stretch>
        </p:blipFill>
        <p:spPr>
          <a:xfrm>
            <a:off x="9411326" y="3837097"/>
            <a:ext cx="2372466" cy="2897252"/>
          </a:xfrm>
          <a:prstGeom prst="rect">
            <a:avLst/>
          </a:prstGeom>
        </p:spPr>
      </p:pic>
      <p:sp>
        <p:nvSpPr>
          <p:cNvPr id="9" name="Right Arrow 8"/>
          <p:cNvSpPr/>
          <p:nvPr/>
        </p:nvSpPr>
        <p:spPr>
          <a:xfrm rot="19674312">
            <a:off x="2748154" y="4715893"/>
            <a:ext cx="2190750" cy="7525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ight Arrow 9"/>
          <p:cNvSpPr/>
          <p:nvPr/>
        </p:nvSpPr>
        <p:spPr>
          <a:xfrm rot="12414469">
            <a:off x="6991329" y="4699356"/>
            <a:ext cx="2444139" cy="7525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rot="19604277">
            <a:off x="3344666" y="5240600"/>
            <a:ext cx="1402316" cy="369332"/>
          </a:xfrm>
          <a:prstGeom prst="rect">
            <a:avLst/>
          </a:prstGeom>
          <a:noFill/>
        </p:spPr>
        <p:txBody>
          <a:bodyPr wrap="square" rtlCol="0">
            <a:spAutoFit/>
          </a:bodyPr>
          <a:lstStyle/>
          <a:p>
            <a:r>
              <a:rPr lang="en-AU" dirty="0"/>
              <a:t>Long Run</a:t>
            </a:r>
          </a:p>
        </p:txBody>
      </p:sp>
      <p:sp>
        <p:nvSpPr>
          <p:cNvPr id="11" name="TextBox 10"/>
          <p:cNvSpPr txBox="1"/>
          <p:nvPr/>
        </p:nvSpPr>
        <p:spPr>
          <a:xfrm rot="1798617">
            <a:off x="7427878" y="5366848"/>
            <a:ext cx="1402316" cy="369332"/>
          </a:xfrm>
          <a:prstGeom prst="rect">
            <a:avLst/>
          </a:prstGeom>
          <a:noFill/>
        </p:spPr>
        <p:txBody>
          <a:bodyPr wrap="square" rtlCol="0">
            <a:spAutoFit/>
          </a:bodyPr>
          <a:lstStyle/>
          <a:p>
            <a:r>
              <a:rPr lang="en-AU" dirty="0"/>
              <a:t>Long Run</a:t>
            </a:r>
          </a:p>
        </p:txBody>
      </p:sp>
      <p:sp>
        <p:nvSpPr>
          <p:cNvPr id="5" name="TextBox 4"/>
          <p:cNvSpPr txBox="1"/>
          <p:nvPr/>
        </p:nvSpPr>
        <p:spPr>
          <a:xfrm>
            <a:off x="1002889" y="4368682"/>
            <a:ext cx="2241756" cy="400110"/>
          </a:xfrm>
          <a:prstGeom prst="rect">
            <a:avLst/>
          </a:prstGeom>
          <a:solidFill>
            <a:schemeClr val="bg1"/>
          </a:solidFill>
        </p:spPr>
        <p:txBody>
          <a:bodyPr wrap="square" rtlCol="0">
            <a:spAutoFit/>
          </a:bodyPr>
          <a:lstStyle/>
          <a:p>
            <a:r>
              <a:rPr lang="en-AU" sz="2000" dirty="0"/>
              <a:t>Recessionary Gap</a:t>
            </a:r>
          </a:p>
        </p:txBody>
      </p:sp>
      <p:sp>
        <p:nvSpPr>
          <p:cNvPr id="12" name="TextBox 11"/>
          <p:cNvSpPr txBox="1"/>
          <p:nvPr/>
        </p:nvSpPr>
        <p:spPr>
          <a:xfrm>
            <a:off x="4502295" y="5618091"/>
            <a:ext cx="2920181" cy="1200329"/>
          </a:xfrm>
          <a:prstGeom prst="rect">
            <a:avLst/>
          </a:prstGeom>
          <a:solidFill>
            <a:srgbClr val="FFFF00"/>
          </a:solidFill>
        </p:spPr>
        <p:txBody>
          <a:bodyPr wrap="square" rtlCol="0">
            <a:spAutoFit/>
          </a:bodyPr>
          <a:lstStyle/>
          <a:p>
            <a:r>
              <a:rPr lang="en-AU" dirty="0">
                <a:solidFill>
                  <a:srgbClr val="FF0000"/>
                </a:solidFill>
              </a:rPr>
              <a:t>Summary</a:t>
            </a:r>
          </a:p>
          <a:p>
            <a:r>
              <a:rPr lang="en-AU" dirty="0">
                <a:solidFill>
                  <a:srgbClr val="FF0000"/>
                </a:solidFill>
              </a:rPr>
              <a:t>The macro economy always adjusts back to the Long Run Equilibrium</a:t>
            </a:r>
          </a:p>
        </p:txBody>
      </p:sp>
      <p:sp>
        <p:nvSpPr>
          <p:cNvPr id="13" name="TextBox 12"/>
          <p:cNvSpPr txBox="1"/>
          <p:nvPr/>
        </p:nvSpPr>
        <p:spPr>
          <a:xfrm>
            <a:off x="663388" y="3910711"/>
            <a:ext cx="3171193" cy="461665"/>
          </a:xfrm>
          <a:prstGeom prst="rect">
            <a:avLst/>
          </a:prstGeom>
          <a:solidFill>
            <a:srgbClr val="FFFF00"/>
          </a:solidFill>
        </p:spPr>
        <p:txBody>
          <a:bodyPr wrap="square" rtlCol="0">
            <a:spAutoFit/>
          </a:bodyPr>
          <a:lstStyle/>
          <a:p>
            <a:r>
              <a:rPr lang="en-AU" sz="2400" b="1" dirty="0"/>
              <a:t>Short Run Equilibrium</a:t>
            </a:r>
          </a:p>
        </p:txBody>
      </p:sp>
      <p:sp>
        <p:nvSpPr>
          <p:cNvPr id="14" name="TextBox 13"/>
          <p:cNvSpPr txBox="1"/>
          <p:nvPr/>
        </p:nvSpPr>
        <p:spPr>
          <a:xfrm>
            <a:off x="8828667" y="3319570"/>
            <a:ext cx="3171193" cy="461665"/>
          </a:xfrm>
          <a:prstGeom prst="rect">
            <a:avLst/>
          </a:prstGeom>
          <a:solidFill>
            <a:srgbClr val="FFFF00"/>
          </a:solidFill>
        </p:spPr>
        <p:txBody>
          <a:bodyPr wrap="square" rtlCol="0">
            <a:spAutoFit/>
          </a:bodyPr>
          <a:lstStyle/>
          <a:p>
            <a:r>
              <a:rPr lang="en-AU" sz="2400" b="1" dirty="0"/>
              <a:t>Short Run Equilibrium</a:t>
            </a:r>
          </a:p>
        </p:txBody>
      </p:sp>
      <p:sp>
        <p:nvSpPr>
          <p:cNvPr id="15" name="TextBox 14"/>
          <p:cNvSpPr txBox="1"/>
          <p:nvPr/>
        </p:nvSpPr>
        <p:spPr>
          <a:xfrm>
            <a:off x="4591375" y="2236786"/>
            <a:ext cx="3171193" cy="461665"/>
          </a:xfrm>
          <a:prstGeom prst="rect">
            <a:avLst/>
          </a:prstGeom>
          <a:solidFill>
            <a:srgbClr val="FFFF00"/>
          </a:solidFill>
        </p:spPr>
        <p:txBody>
          <a:bodyPr wrap="square" rtlCol="0">
            <a:spAutoFit/>
          </a:bodyPr>
          <a:lstStyle/>
          <a:p>
            <a:r>
              <a:rPr lang="en-AU" sz="2400" b="1" dirty="0"/>
              <a:t>Long Run Equilibrium</a:t>
            </a:r>
          </a:p>
        </p:txBody>
      </p:sp>
    </p:spTree>
    <p:extLst>
      <p:ext uri="{BB962C8B-B14F-4D97-AF65-F5344CB8AC3E}">
        <p14:creationId xmlns:p14="http://schemas.microsoft.com/office/powerpoint/2010/main" val="163998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4"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253463" y="2153313"/>
            <a:ext cx="3863971" cy="3265972"/>
          </a:xfrm>
          <a:prstGeom prst="rect">
            <a:avLst/>
          </a:prstGeom>
        </p:spPr>
      </p:pic>
      <p:pic>
        <p:nvPicPr>
          <p:cNvPr id="14" name="Picture 13"/>
          <p:cNvPicPr>
            <a:picLocks noChangeAspect="1"/>
          </p:cNvPicPr>
          <p:nvPr/>
        </p:nvPicPr>
        <p:blipFill>
          <a:blip r:embed="rId3"/>
          <a:stretch>
            <a:fillRect/>
          </a:stretch>
        </p:blipFill>
        <p:spPr>
          <a:xfrm>
            <a:off x="5354514" y="1496632"/>
            <a:ext cx="6357191" cy="3080792"/>
          </a:xfrm>
          <a:prstGeom prst="rect">
            <a:avLst/>
          </a:prstGeom>
        </p:spPr>
      </p:pic>
      <p:sp>
        <p:nvSpPr>
          <p:cNvPr id="2" name="Title 1"/>
          <p:cNvSpPr>
            <a:spLocks noGrp="1"/>
          </p:cNvSpPr>
          <p:nvPr>
            <p:ph type="title"/>
          </p:nvPr>
        </p:nvSpPr>
        <p:spPr>
          <a:xfrm>
            <a:off x="394448" y="30823"/>
            <a:ext cx="10515600" cy="1325563"/>
          </a:xfrm>
        </p:spPr>
        <p:txBody>
          <a:bodyPr/>
          <a:lstStyle/>
          <a:p>
            <a:r>
              <a:rPr lang="en-US" dirty="0"/>
              <a:t>Long Run Self Adjustment to Equilibrium – Positive Output Gap</a:t>
            </a:r>
          </a:p>
        </p:txBody>
      </p:sp>
      <p:sp>
        <p:nvSpPr>
          <p:cNvPr id="8" name="TextBox 7"/>
          <p:cNvSpPr txBox="1"/>
          <p:nvPr/>
        </p:nvSpPr>
        <p:spPr>
          <a:xfrm>
            <a:off x="5153026" y="894721"/>
            <a:ext cx="3171193" cy="461665"/>
          </a:xfrm>
          <a:prstGeom prst="rect">
            <a:avLst/>
          </a:prstGeom>
          <a:solidFill>
            <a:srgbClr val="FFFF00"/>
          </a:solidFill>
        </p:spPr>
        <p:txBody>
          <a:bodyPr wrap="square" rtlCol="0">
            <a:spAutoFit/>
          </a:bodyPr>
          <a:lstStyle/>
          <a:p>
            <a:r>
              <a:rPr lang="en-AU" sz="2400" b="1" dirty="0"/>
              <a:t>Short Run Equilibrium</a:t>
            </a:r>
          </a:p>
        </p:txBody>
      </p:sp>
      <p:sp>
        <p:nvSpPr>
          <p:cNvPr id="9" name="TextBox 8"/>
          <p:cNvSpPr txBox="1"/>
          <p:nvPr/>
        </p:nvSpPr>
        <p:spPr>
          <a:xfrm>
            <a:off x="8980943" y="919245"/>
            <a:ext cx="3171193" cy="461665"/>
          </a:xfrm>
          <a:prstGeom prst="rect">
            <a:avLst/>
          </a:prstGeom>
          <a:solidFill>
            <a:srgbClr val="FFFF00"/>
          </a:solidFill>
        </p:spPr>
        <p:txBody>
          <a:bodyPr wrap="square" rtlCol="0">
            <a:spAutoFit/>
          </a:bodyPr>
          <a:lstStyle/>
          <a:p>
            <a:r>
              <a:rPr lang="en-AU" sz="2400" b="1" dirty="0"/>
              <a:t>Long Run Equilibrium</a:t>
            </a:r>
          </a:p>
        </p:txBody>
      </p:sp>
      <p:pic>
        <p:nvPicPr>
          <p:cNvPr id="16" name="Picture 15"/>
          <p:cNvPicPr>
            <a:picLocks noChangeAspect="1"/>
          </p:cNvPicPr>
          <p:nvPr/>
        </p:nvPicPr>
        <p:blipFill>
          <a:blip r:embed="rId4"/>
          <a:stretch>
            <a:fillRect/>
          </a:stretch>
        </p:blipFill>
        <p:spPr>
          <a:xfrm>
            <a:off x="6876610" y="3160705"/>
            <a:ext cx="146299" cy="171742"/>
          </a:xfrm>
          <a:prstGeom prst="rect">
            <a:avLst/>
          </a:prstGeom>
        </p:spPr>
      </p:pic>
      <p:pic>
        <p:nvPicPr>
          <p:cNvPr id="18" name="Picture 17"/>
          <p:cNvPicPr>
            <a:picLocks noChangeAspect="1"/>
          </p:cNvPicPr>
          <p:nvPr/>
        </p:nvPicPr>
        <p:blipFill>
          <a:blip r:embed="rId5"/>
          <a:stretch>
            <a:fillRect/>
          </a:stretch>
        </p:blipFill>
        <p:spPr>
          <a:xfrm>
            <a:off x="7232394" y="2795203"/>
            <a:ext cx="126768" cy="183110"/>
          </a:xfrm>
          <a:prstGeom prst="rect">
            <a:avLst/>
          </a:prstGeom>
        </p:spPr>
      </p:pic>
      <p:sp>
        <p:nvSpPr>
          <p:cNvPr id="19" name="Oval 18"/>
          <p:cNvSpPr/>
          <p:nvPr/>
        </p:nvSpPr>
        <p:spPr>
          <a:xfrm>
            <a:off x="6945925" y="3000298"/>
            <a:ext cx="68192" cy="6821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1" name="Picture 20"/>
          <p:cNvPicPr>
            <a:picLocks noChangeAspect="1"/>
          </p:cNvPicPr>
          <p:nvPr/>
        </p:nvPicPr>
        <p:blipFill>
          <a:blip r:embed="rId6"/>
          <a:stretch>
            <a:fillRect/>
          </a:stretch>
        </p:blipFill>
        <p:spPr>
          <a:xfrm>
            <a:off x="10292116" y="2467328"/>
            <a:ext cx="135560" cy="158154"/>
          </a:xfrm>
          <a:prstGeom prst="rect">
            <a:avLst/>
          </a:prstGeom>
        </p:spPr>
      </p:pic>
      <p:pic>
        <p:nvPicPr>
          <p:cNvPr id="22" name="Picture 21"/>
          <p:cNvPicPr>
            <a:picLocks noChangeAspect="1"/>
          </p:cNvPicPr>
          <p:nvPr/>
        </p:nvPicPr>
        <p:blipFill>
          <a:blip r:embed="rId5"/>
          <a:stretch>
            <a:fillRect/>
          </a:stretch>
        </p:blipFill>
        <p:spPr>
          <a:xfrm>
            <a:off x="10602779" y="2815720"/>
            <a:ext cx="126768" cy="183110"/>
          </a:xfrm>
          <a:prstGeom prst="rect">
            <a:avLst/>
          </a:prstGeom>
        </p:spPr>
      </p:pic>
      <p:sp>
        <p:nvSpPr>
          <p:cNvPr id="23" name="Oval 22"/>
          <p:cNvSpPr/>
          <p:nvPr/>
        </p:nvSpPr>
        <p:spPr>
          <a:xfrm>
            <a:off x="10351481" y="3020818"/>
            <a:ext cx="68192" cy="6821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4" name="Picture 23"/>
          <p:cNvPicPr>
            <a:picLocks noChangeAspect="1"/>
          </p:cNvPicPr>
          <p:nvPr/>
        </p:nvPicPr>
        <p:blipFill>
          <a:blip r:embed="rId4"/>
          <a:stretch>
            <a:fillRect/>
          </a:stretch>
        </p:blipFill>
        <p:spPr>
          <a:xfrm>
            <a:off x="10185449" y="3084508"/>
            <a:ext cx="146299" cy="171742"/>
          </a:xfrm>
          <a:prstGeom prst="rect">
            <a:avLst/>
          </a:prstGeom>
        </p:spPr>
      </p:pic>
      <p:sp>
        <p:nvSpPr>
          <p:cNvPr id="4" name="Rectangle 3"/>
          <p:cNvSpPr/>
          <p:nvPr/>
        </p:nvSpPr>
        <p:spPr>
          <a:xfrm>
            <a:off x="294192" y="3295378"/>
            <a:ext cx="3768290" cy="3539430"/>
          </a:xfrm>
          <a:prstGeom prst="rect">
            <a:avLst/>
          </a:prstGeom>
          <a:ln>
            <a:solidFill>
              <a:schemeClr val="tx1"/>
            </a:solidFill>
          </a:ln>
        </p:spPr>
        <p:txBody>
          <a:bodyPr wrap="square">
            <a:spAutoFit/>
          </a:bodyPr>
          <a:lstStyle/>
          <a:p>
            <a:r>
              <a:rPr lang="en-US" b="1" u="sng" dirty="0"/>
              <a:t>Long Run – SRAS Adjusts -&gt; back to LR Equilibrium</a:t>
            </a:r>
          </a:p>
          <a:p>
            <a:r>
              <a:rPr lang="en-US" dirty="0"/>
              <a:t>However, once workers are able to </a:t>
            </a:r>
            <a:r>
              <a:rPr lang="en-US" dirty="0">
                <a:solidFill>
                  <a:srgbClr val="FF0000"/>
                </a:solidFill>
              </a:rPr>
              <a:t>renegotiate their contracts</a:t>
            </a:r>
            <a:r>
              <a:rPr lang="en-US" dirty="0"/>
              <a:t>, </a:t>
            </a:r>
            <a:r>
              <a:rPr lang="en-US" dirty="0">
                <a:solidFill>
                  <a:srgbClr val="FF0000"/>
                </a:solidFill>
              </a:rPr>
              <a:t>the price of labor will increase</a:t>
            </a:r>
            <a:r>
              <a:rPr lang="en-US" dirty="0"/>
              <a:t>.</a:t>
            </a:r>
          </a:p>
          <a:p>
            <a:pPr lvl="1"/>
            <a:r>
              <a:rPr lang="en-US" sz="1600" dirty="0" err="1"/>
              <a:t>Eg</a:t>
            </a:r>
            <a:r>
              <a:rPr lang="en-US" sz="1600" dirty="0"/>
              <a:t>. You worked in a factory and the price level has increased 10%. You will obviously ask for at least a 10% raise for the next contract negotiation.</a:t>
            </a:r>
          </a:p>
          <a:p>
            <a:r>
              <a:rPr lang="en-US" dirty="0"/>
              <a:t>This will push the </a:t>
            </a:r>
            <a:r>
              <a:rPr lang="en-US" dirty="0">
                <a:solidFill>
                  <a:srgbClr val="FF0000"/>
                </a:solidFill>
              </a:rPr>
              <a:t>SRAS to the left </a:t>
            </a:r>
            <a:r>
              <a:rPr lang="en-US" dirty="0"/>
              <a:t>(increase in input costs)</a:t>
            </a:r>
          </a:p>
          <a:p>
            <a:r>
              <a:rPr lang="en-US" dirty="0"/>
              <a:t>We have </a:t>
            </a:r>
            <a:r>
              <a:rPr lang="en-US" dirty="0">
                <a:solidFill>
                  <a:srgbClr val="FF0000"/>
                </a:solidFill>
              </a:rPr>
              <a:t>returned to </a:t>
            </a:r>
            <a:r>
              <a:rPr lang="en-US" dirty="0" err="1">
                <a:solidFill>
                  <a:srgbClr val="FF0000"/>
                </a:solidFill>
              </a:rPr>
              <a:t>Y</a:t>
            </a:r>
            <a:r>
              <a:rPr lang="en-US" baseline="-25000" dirty="0" err="1">
                <a:solidFill>
                  <a:srgbClr val="FF0000"/>
                </a:solidFill>
              </a:rPr>
              <a:t>p</a:t>
            </a:r>
            <a:r>
              <a:rPr lang="en-US" dirty="0">
                <a:solidFill>
                  <a:srgbClr val="FF0000"/>
                </a:solidFill>
              </a:rPr>
              <a:t> level output</a:t>
            </a:r>
            <a:r>
              <a:rPr lang="en-US" dirty="0"/>
              <a:t>. </a:t>
            </a:r>
          </a:p>
        </p:txBody>
      </p:sp>
      <p:sp>
        <p:nvSpPr>
          <p:cNvPr id="10" name="Rectangle 9"/>
          <p:cNvSpPr/>
          <p:nvPr/>
        </p:nvSpPr>
        <p:spPr>
          <a:xfrm>
            <a:off x="286172" y="1356386"/>
            <a:ext cx="3776310" cy="1938992"/>
          </a:xfrm>
          <a:prstGeom prst="rect">
            <a:avLst/>
          </a:prstGeom>
          <a:solidFill>
            <a:schemeClr val="accent4">
              <a:lumMod val="20000"/>
              <a:lumOff val="80000"/>
            </a:schemeClr>
          </a:solidFill>
        </p:spPr>
        <p:txBody>
          <a:bodyPr wrap="square">
            <a:spAutoFit/>
          </a:bodyPr>
          <a:lstStyle/>
          <a:p>
            <a:r>
              <a:rPr lang="en-US" sz="2000" b="1" u="sng" dirty="0"/>
              <a:t>Short Run – Output Gap</a:t>
            </a:r>
          </a:p>
          <a:p>
            <a:r>
              <a:rPr lang="en-US" sz="2000" dirty="0"/>
              <a:t>↑AD</a:t>
            </a:r>
          </a:p>
          <a:p>
            <a:r>
              <a:rPr lang="en-US" sz="2000" dirty="0"/>
              <a:t>→ RGDP/Real Output/Y, ↑PL</a:t>
            </a:r>
          </a:p>
          <a:p>
            <a:r>
              <a:rPr lang="en-US" sz="2000" dirty="0"/>
              <a:t>(Recall that </a:t>
            </a:r>
            <a:r>
              <a:rPr lang="en-US" sz="2000" dirty="0">
                <a:solidFill>
                  <a:srgbClr val="00B050"/>
                </a:solidFill>
              </a:rPr>
              <a:t>in the short run</a:t>
            </a:r>
            <a:r>
              <a:rPr lang="en-US" sz="2000" dirty="0"/>
              <a:t>, the wages are somewhat fixed; </a:t>
            </a:r>
            <a:r>
              <a:rPr lang="en-US" sz="2000" dirty="0">
                <a:solidFill>
                  <a:srgbClr val="00B050"/>
                </a:solidFill>
              </a:rPr>
              <a:t>sticky wages</a:t>
            </a:r>
            <a:r>
              <a:rPr lang="en-US" sz="2000" dirty="0"/>
              <a:t>)</a:t>
            </a:r>
          </a:p>
        </p:txBody>
      </p:sp>
      <p:sp>
        <p:nvSpPr>
          <p:cNvPr id="5" name="TextBox 4"/>
          <p:cNvSpPr txBox="1"/>
          <p:nvPr/>
        </p:nvSpPr>
        <p:spPr>
          <a:xfrm>
            <a:off x="5566642" y="5808927"/>
            <a:ext cx="5932934" cy="1015663"/>
          </a:xfrm>
          <a:prstGeom prst="rect">
            <a:avLst/>
          </a:prstGeom>
          <a:solidFill>
            <a:srgbClr val="FFFF00"/>
          </a:solidFill>
        </p:spPr>
        <p:txBody>
          <a:bodyPr wrap="square" rtlCol="0">
            <a:spAutoFit/>
          </a:bodyPr>
          <a:lstStyle/>
          <a:p>
            <a:r>
              <a:rPr lang="en-US" sz="2000" dirty="0">
                <a:solidFill>
                  <a:srgbClr val="FF0000"/>
                </a:solidFill>
              </a:rPr>
              <a:t>Summary</a:t>
            </a:r>
          </a:p>
          <a:p>
            <a:r>
              <a:rPr lang="en-US" sz="2000" dirty="0">
                <a:solidFill>
                  <a:srgbClr val="FF0000"/>
                </a:solidFill>
              </a:rPr>
              <a:t>When the sticky wages stop being sticky, SRAS will shift and the economy returns to a long run equilibrium. </a:t>
            </a:r>
          </a:p>
        </p:txBody>
      </p:sp>
      <p:pic>
        <p:nvPicPr>
          <p:cNvPr id="20" name="Picture 19"/>
          <p:cNvPicPr>
            <a:picLocks noChangeAspect="1"/>
          </p:cNvPicPr>
          <p:nvPr/>
        </p:nvPicPr>
        <p:blipFill>
          <a:blip r:embed="rId7"/>
          <a:stretch>
            <a:fillRect/>
          </a:stretch>
        </p:blipFill>
        <p:spPr>
          <a:xfrm>
            <a:off x="6728643" y="1859515"/>
            <a:ext cx="671376" cy="238855"/>
          </a:xfrm>
          <a:prstGeom prst="rect">
            <a:avLst/>
          </a:prstGeom>
        </p:spPr>
      </p:pic>
      <p:pic>
        <p:nvPicPr>
          <p:cNvPr id="27" name="Picture 26"/>
          <p:cNvPicPr>
            <a:picLocks noChangeAspect="1"/>
          </p:cNvPicPr>
          <p:nvPr/>
        </p:nvPicPr>
        <p:blipFill>
          <a:blip r:embed="rId8"/>
          <a:stretch>
            <a:fillRect/>
          </a:stretch>
        </p:blipFill>
        <p:spPr>
          <a:xfrm>
            <a:off x="10330971" y="2071991"/>
            <a:ext cx="1272977" cy="345595"/>
          </a:xfrm>
          <a:prstGeom prst="rect">
            <a:avLst/>
          </a:prstGeom>
        </p:spPr>
      </p:pic>
      <p:pic>
        <p:nvPicPr>
          <p:cNvPr id="26" name="Picture 25"/>
          <p:cNvPicPr>
            <a:picLocks noChangeAspect="1"/>
          </p:cNvPicPr>
          <p:nvPr/>
        </p:nvPicPr>
        <p:blipFill>
          <a:blip r:embed="rId9"/>
          <a:stretch>
            <a:fillRect/>
          </a:stretch>
        </p:blipFill>
        <p:spPr>
          <a:xfrm>
            <a:off x="10349288" y="2197396"/>
            <a:ext cx="578301" cy="266699"/>
          </a:xfrm>
          <a:prstGeom prst="rect">
            <a:avLst/>
          </a:prstGeom>
        </p:spPr>
      </p:pic>
      <p:pic>
        <p:nvPicPr>
          <p:cNvPr id="25" name="Picture 24"/>
          <p:cNvPicPr>
            <a:picLocks noChangeAspect="1"/>
          </p:cNvPicPr>
          <p:nvPr/>
        </p:nvPicPr>
        <p:blipFill>
          <a:blip r:embed="rId7"/>
          <a:stretch>
            <a:fillRect/>
          </a:stretch>
        </p:blipFill>
        <p:spPr>
          <a:xfrm>
            <a:off x="10907506" y="2204715"/>
            <a:ext cx="671376" cy="238855"/>
          </a:xfrm>
          <a:prstGeom prst="rect">
            <a:avLst/>
          </a:prstGeom>
        </p:spPr>
      </p:pic>
      <p:pic>
        <p:nvPicPr>
          <p:cNvPr id="6" name="Picture 5"/>
          <p:cNvPicPr>
            <a:picLocks noChangeAspect="1"/>
          </p:cNvPicPr>
          <p:nvPr/>
        </p:nvPicPr>
        <p:blipFill>
          <a:blip r:embed="rId10"/>
          <a:stretch>
            <a:fillRect/>
          </a:stretch>
        </p:blipFill>
        <p:spPr>
          <a:xfrm>
            <a:off x="8014406" y="1496632"/>
            <a:ext cx="4177594" cy="4005698"/>
          </a:xfrm>
          <a:prstGeom prst="rect">
            <a:avLst/>
          </a:prstGeom>
        </p:spPr>
      </p:pic>
      <p:sp>
        <p:nvSpPr>
          <p:cNvPr id="17" name="TextBox 16"/>
          <p:cNvSpPr txBox="1"/>
          <p:nvPr/>
        </p:nvSpPr>
        <p:spPr>
          <a:xfrm>
            <a:off x="7981885" y="5217856"/>
            <a:ext cx="1520821" cy="646331"/>
          </a:xfrm>
          <a:prstGeom prst="rect">
            <a:avLst/>
          </a:prstGeom>
          <a:solidFill>
            <a:schemeClr val="accent5">
              <a:lumMod val="20000"/>
              <a:lumOff val="80000"/>
            </a:schemeClr>
          </a:solidFill>
        </p:spPr>
        <p:txBody>
          <a:bodyPr wrap="square" rtlCol="0">
            <a:spAutoFit/>
          </a:bodyPr>
          <a:lstStyle/>
          <a:p>
            <a:r>
              <a:rPr lang="en-US" sz="1200" dirty="0"/>
              <a:t>Note: Output is the same but price level is now higher.</a:t>
            </a:r>
          </a:p>
        </p:txBody>
      </p:sp>
      <p:pic>
        <p:nvPicPr>
          <p:cNvPr id="7" name="Picture 6"/>
          <p:cNvPicPr>
            <a:picLocks noChangeAspect="1"/>
          </p:cNvPicPr>
          <p:nvPr/>
        </p:nvPicPr>
        <p:blipFill>
          <a:blip r:embed="rId11"/>
          <a:stretch>
            <a:fillRect/>
          </a:stretch>
        </p:blipFill>
        <p:spPr>
          <a:xfrm>
            <a:off x="4160599" y="1496632"/>
            <a:ext cx="3973335" cy="3704225"/>
          </a:xfrm>
          <a:prstGeom prst="rect">
            <a:avLst/>
          </a:prstGeom>
        </p:spPr>
      </p:pic>
    </p:spTree>
    <p:extLst>
      <p:ext uri="{BB962C8B-B14F-4D97-AF65-F5344CB8AC3E}">
        <p14:creationId xmlns:p14="http://schemas.microsoft.com/office/powerpoint/2010/main" val="299002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89705" y="747841"/>
            <a:ext cx="11538171" cy="5427944"/>
          </a:xfrm>
          <a:prstGeom prst="rect">
            <a:avLst/>
          </a:prstGeom>
        </p:spPr>
      </p:pic>
      <p:sp>
        <p:nvSpPr>
          <p:cNvPr id="7" name="TextBox 6"/>
          <p:cNvSpPr txBox="1"/>
          <p:nvPr/>
        </p:nvSpPr>
        <p:spPr>
          <a:xfrm>
            <a:off x="2478652" y="359372"/>
            <a:ext cx="3171193" cy="461665"/>
          </a:xfrm>
          <a:prstGeom prst="rect">
            <a:avLst/>
          </a:prstGeom>
          <a:solidFill>
            <a:srgbClr val="FFFF00"/>
          </a:solidFill>
        </p:spPr>
        <p:txBody>
          <a:bodyPr wrap="square" rtlCol="0">
            <a:spAutoFit/>
          </a:bodyPr>
          <a:lstStyle/>
          <a:p>
            <a:r>
              <a:rPr lang="en-AU" sz="2400" b="1" dirty="0"/>
              <a:t>Short Run Equilibrium</a:t>
            </a:r>
          </a:p>
        </p:txBody>
      </p:sp>
      <p:sp>
        <p:nvSpPr>
          <p:cNvPr id="8" name="TextBox 7"/>
          <p:cNvSpPr txBox="1"/>
          <p:nvPr/>
        </p:nvSpPr>
        <p:spPr>
          <a:xfrm>
            <a:off x="7781408" y="359372"/>
            <a:ext cx="3171193" cy="461665"/>
          </a:xfrm>
          <a:prstGeom prst="rect">
            <a:avLst/>
          </a:prstGeom>
          <a:solidFill>
            <a:srgbClr val="FFFF00"/>
          </a:solidFill>
        </p:spPr>
        <p:txBody>
          <a:bodyPr wrap="square" rtlCol="0">
            <a:spAutoFit/>
          </a:bodyPr>
          <a:lstStyle/>
          <a:p>
            <a:r>
              <a:rPr lang="en-AU" sz="2400" b="1" dirty="0"/>
              <a:t>Long Run Equilibrium</a:t>
            </a:r>
          </a:p>
        </p:txBody>
      </p:sp>
      <p:pic>
        <p:nvPicPr>
          <p:cNvPr id="6" name="Picture 5"/>
          <p:cNvPicPr>
            <a:picLocks noChangeAspect="1"/>
          </p:cNvPicPr>
          <p:nvPr/>
        </p:nvPicPr>
        <p:blipFill>
          <a:blip r:embed="rId3"/>
          <a:stretch>
            <a:fillRect/>
          </a:stretch>
        </p:blipFill>
        <p:spPr>
          <a:xfrm>
            <a:off x="3842568" y="1583290"/>
            <a:ext cx="797174" cy="283610"/>
          </a:xfrm>
          <a:prstGeom prst="rect">
            <a:avLst/>
          </a:prstGeom>
        </p:spPr>
      </p:pic>
      <p:pic>
        <p:nvPicPr>
          <p:cNvPr id="2" name="Picture 1"/>
          <p:cNvPicPr>
            <a:picLocks noChangeAspect="1"/>
          </p:cNvPicPr>
          <p:nvPr/>
        </p:nvPicPr>
        <p:blipFill>
          <a:blip r:embed="rId4"/>
          <a:stretch>
            <a:fillRect/>
          </a:stretch>
        </p:blipFill>
        <p:spPr>
          <a:xfrm>
            <a:off x="9291563" y="1577079"/>
            <a:ext cx="1290712" cy="362001"/>
          </a:xfrm>
          <a:prstGeom prst="rect">
            <a:avLst/>
          </a:prstGeom>
        </p:spPr>
      </p:pic>
      <p:pic>
        <p:nvPicPr>
          <p:cNvPr id="10" name="Picture 9"/>
          <p:cNvPicPr>
            <a:picLocks noChangeAspect="1"/>
          </p:cNvPicPr>
          <p:nvPr/>
        </p:nvPicPr>
        <p:blipFill>
          <a:blip r:embed="rId3"/>
          <a:stretch>
            <a:fillRect/>
          </a:stretch>
        </p:blipFill>
        <p:spPr>
          <a:xfrm>
            <a:off x="9978223" y="1709062"/>
            <a:ext cx="797174" cy="283610"/>
          </a:xfrm>
          <a:prstGeom prst="rect">
            <a:avLst/>
          </a:prstGeom>
        </p:spPr>
      </p:pic>
      <p:pic>
        <p:nvPicPr>
          <p:cNvPr id="11" name="Picture 10"/>
          <p:cNvPicPr>
            <a:picLocks noChangeAspect="1"/>
          </p:cNvPicPr>
          <p:nvPr/>
        </p:nvPicPr>
        <p:blipFill>
          <a:blip r:embed="rId5"/>
          <a:stretch>
            <a:fillRect/>
          </a:stretch>
        </p:blipFill>
        <p:spPr>
          <a:xfrm>
            <a:off x="9250259" y="1599323"/>
            <a:ext cx="686660" cy="251544"/>
          </a:xfrm>
          <a:prstGeom prst="rect">
            <a:avLst/>
          </a:prstGeom>
        </p:spPr>
      </p:pic>
      <p:cxnSp>
        <p:nvCxnSpPr>
          <p:cNvPr id="12" name="Straight Connector 11"/>
          <p:cNvCxnSpPr/>
          <p:nvPr/>
        </p:nvCxnSpPr>
        <p:spPr>
          <a:xfrm flipH="1">
            <a:off x="1338349" y="3403624"/>
            <a:ext cx="2011681" cy="0"/>
          </a:xfrm>
          <a:prstGeom prst="line">
            <a:avLst/>
          </a:prstGeom>
          <a:ln w="28575">
            <a:solidFill>
              <a:srgbClr val="EB8C45"/>
            </a:solidFill>
            <a:prstDash val="lg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7238578" y="3468302"/>
            <a:ext cx="2011681" cy="0"/>
          </a:xfrm>
          <a:prstGeom prst="line">
            <a:avLst/>
          </a:prstGeom>
          <a:ln w="28575">
            <a:solidFill>
              <a:srgbClr val="EB8C45"/>
            </a:solidFill>
            <a:prstDash val="lgDash"/>
          </a:ln>
        </p:spPr>
        <p:style>
          <a:lnRef idx="1">
            <a:schemeClr val="accent1"/>
          </a:lnRef>
          <a:fillRef idx="0">
            <a:schemeClr val="accent1"/>
          </a:fillRef>
          <a:effectRef idx="0">
            <a:schemeClr val="accent1"/>
          </a:effectRef>
          <a:fontRef idx="minor">
            <a:schemeClr val="tx1"/>
          </a:fontRef>
        </p:style>
      </p:cxnSp>
      <p:sp>
        <p:nvSpPr>
          <p:cNvPr id="5" name="Down Arrow 4"/>
          <p:cNvSpPr/>
          <p:nvPr/>
        </p:nvSpPr>
        <p:spPr>
          <a:xfrm rot="10800000">
            <a:off x="1030778" y="3117273"/>
            <a:ext cx="207818" cy="2863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rot="5400000">
            <a:off x="9562846" y="2067052"/>
            <a:ext cx="207818" cy="2863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flipH="1" flipV="1">
            <a:off x="6363486" y="923449"/>
            <a:ext cx="5313099" cy="5149923"/>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084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89705" y="747841"/>
            <a:ext cx="11538171" cy="5427944"/>
          </a:xfrm>
          <a:prstGeom prst="rect">
            <a:avLst/>
          </a:prstGeom>
        </p:spPr>
      </p:pic>
      <p:sp>
        <p:nvSpPr>
          <p:cNvPr id="7" name="TextBox 6"/>
          <p:cNvSpPr txBox="1"/>
          <p:nvPr/>
        </p:nvSpPr>
        <p:spPr>
          <a:xfrm>
            <a:off x="2478652" y="359372"/>
            <a:ext cx="3171193" cy="461665"/>
          </a:xfrm>
          <a:prstGeom prst="rect">
            <a:avLst/>
          </a:prstGeom>
          <a:solidFill>
            <a:srgbClr val="FFFF00"/>
          </a:solidFill>
        </p:spPr>
        <p:txBody>
          <a:bodyPr wrap="square" rtlCol="0">
            <a:spAutoFit/>
          </a:bodyPr>
          <a:lstStyle/>
          <a:p>
            <a:r>
              <a:rPr lang="en-AU" sz="2400" b="1" dirty="0"/>
              <a:t>Short Run Equilibrium</a:t>
            </a:r>
          </a:p>
        </p:txBody>
      </p:sp>
      <p:sp>
        <p:nvSpPr>
          <p:cNvPr id="8" name="TextBox 7"/>
          <p:cNvSpPr txBox="1"/>
          <p:nvPr/>
        </p:nvSpPr>
        <p:spPr>
          <a:xfrm>
            <a:off x="7781408" y="359372"/>
            <a:ext cx="3171193" cy="461665"/>
          </a:xfrm>
          <a:prstGeom prst="rect">
            <a:avLst/>
          </a:prstGeom>
          <a:solidFill>
            <a:srgbClr val="FFFF00"/>
          </a:solidFill>
        </p:spPr>
        <p:txBody>
          <a:bodyPr wrap="square" rtlCol="0">
            <a:spAutoFit/>
          </a:bodyPr>
          <a:lstStyle/>
          <a:p>
            <a:r>
              <a:rPr lang="en-AU" sz="2400" b="1" dirty="0"/>
              <a:t>Long Run Equilibrium</a:t>
            </a:r>
          </a:p>
        </p:txBody>
      </p:sp>
      <p:pic>
        <p:nvPicPr>
          <p:cNvPr id="6" name="Picture 5"/>
          <p:cNvPicPr>
            <a:picLocks noChangeAspect="1"/>
          </p:cNvPicPr>
          <p:nvPr/>
        </p:nvPicPr>
        <p:blipFill>
          <a:blip r:embed="rId3"/>
          <a:stretch>
            <a:fillRect/>
          </a:stretch>
        </p:blipFill>
        <p:spPr>
          <a:xfrm>
            <a:off x="3842568" y="1583290"/>
            <a:ext cx="797174" cy="283610"/>
          </a:xfrm>
          <a:prstGeom prst="rect">
            <a:avLst/>
          </a:prstGeom>
        </p:spPr>
      </p:pic>
      <p:pic>
        <p:nvPicPr>
          <p:cNvPr id="2" name="Picture 1"/>
          <p:cNvPicPr>
            <a:picLocks noChangeAspect="1"/>
          </p:cNvPicPr>
          <p:nvPr/>
        </p:nvPicPr>
        <p:blipFill>
          <a:blip r:embed="rId4"/>
          <a:stretch>
            <a:fillRect/>
          </a:stretch>
        </p:blipFill>
        <p:spPr>
          <a:xfrm>
            <a:off x="9291563" y="1577079"/>
            <a:ext cx="1290712" cy="362001"/>
          </a:xfrm>
          <a:prstGeom prst="rect">
            <a:avLst/>
          </a:prstGeom>
        </p:spPr>
      </p:pic>
      <p:pic>
        <p:nvPicPr>
          <p:cNvPr id="10" name="Picture 9"/>
          <p:cNvPicPr>
            <a:picLocks noChangeAspect="1"/>
          </p:cNvPicPr>
          <p:nvPr/>
        </p:nvPicPr>
        <p:blipFill>
          <a:blip r:embed="rId3"/>
          <a:stretch>
            <a:fillRect/>
          </a:stretch>
        </p:blipFill>
        <p:spPr>
          <a:xfrm>
            <a:off x="9978223" y="1709062"/>
            <a:ext cx="797174" cy="283610"/>
          </a:xfrm>
          <a:prstGeom prst="rect">
            <a:avLst/>
          </a:prstGeom>
        </p:spPr>
      </p:pic>
      <p:pic>
        <p:nvPicPr>
          <p:cNvPr id="11" name="Picture 10"/>
          <p:cNvPicPr>
            <a:picLocks noChangeAspect="1"/>
          </p:cNvPicPr>
          <p:nvPr/>
        </p:nvPicPr>
        <p:blipFill>
          <a:blip r:embed="rId5"/>
          <a:stretch>
            <a:fillRect/>
          </a:stretch>
        </p:blipFill>
        <p:spPr>
          <a:xfrm>
            <a:off x="9250259" y="1599323"/>
            <a:ext cx="686660" cy="251544"/>
          </a:xfrm>
          <a:prstGeom prst="rect">
            <a:avLst/>
          </a:prstGeom>
        </p:spPr>
      </p:pic>
      <p:cxnSp>
        <p:nvCxnSpPr>
          <p:cNvPr id="12" name="Straight Connector 11"/>
          <p:cNvCxnSpPr/>
          <p:nvPr/>
        </p:nvCxnSpPr>
        <p:spPr>
          <a:xfrm flipH="1">
            <a:off x="1338349" y="3403624"/>
            <a:ext cx="2011681" cy="0"/>
          </a:xfrm>
          <a:prstGeom prst="line">
            <a:avLst/>
          </a:prstGeom>
          <a:ln w="28575">
            <a:solidFill>
              <a:srgbClr val="EB8C45"/>
            </a:solidFill>
            <a:prstDash val="lg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7238578" y="3468302"/>
            <a:ext cx="2011681" cy="0"/>
          </a:xfrm>
          <a:prstGeom prst="line">
            <a:avLst/>
          </a:prstGeom>
          <a:ln w="28575">
            <a:solidFill>
              <a:srgbClr val="EB8C45"/>
            </a:solidFill>
            <a:prstDash val="lgDash"/>
          </a:ln>
        </p:spPr>
        <p:style>
          <a:lnRef idx="1">
            <a:schemeClr val="accent1"/>
          </a:lnRef>
          <a:fillRef idx="0">
            <a:schemeClr val="accent1"/>
          </a:fillRef>
          <a:effectRef idx="0">
            <a:schemeClr val="accent1"/>
          </a:effectRef>
          <a:fontRef idx="minor">
            <a:schemeClr val="tx1"/>
          </a:fontRef>
        </p:style>
      </p:cxnSp>
      <p:sp>
        <p:nvSpPr>
          <p:cNvPr id="5" name="Down Arrow 4"/>
          <p:cNvSpPr/>
          <p:nvPr/>
        </p:nvSpPr>
        <p:spPr>
          <a:xfrm rot="10800000">
            <a:off x="1030778" y="3117273"/>
            <a:ext cx="207818" cy="2863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rot="5400000">
            <a:off x="9562846" y="2067052"/>
            <a:ext cx="207818" cy="2863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62907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10335972" y="1136616"/>
            <a:ext cx="1691054" cy="1378017"/>
          </a:xfrm>
        </p:spPr>
        <p:txBody>
          <a:bodyPr>
            <a:noAutofit/>
          </a:bodyPr>
          <a:lstStyle/>
          <a:p>
            <a:r>
              <a:rPr lang="en-AU" sz="2800" dirty="0"/>
              <a:t>Page 196 Krugman Book</a:t>
            </a:r>
          </a:p>
        </p:txBody>
      </p:sp>
      <p:sp>
        <p:nvSpPr>
          <p:cNvPr id="3" name="Content Placeholder 2"/>
          <p:cNvSpPr>
            <a:spLocks noGrp="1"/>
          </p:cNvSpPr>
          <p:nvPr>
            <p:ph idx="1"/>
          </p:nvPr>
        </p:nvSpPr>
        <p:spPr/>
        <p:txBody>
          <a:bodyPr/>
          <a:lstStyle/>
          <a:p>
            <a:endParaRPr lang="en-AU"/>
          </a:p>
        </p:txBody>
      </p:sp>
      <p:pic>
        <p:nvPicPr>
          <p:cNvPr id="4" name="Picture 3"/>
          <p:cNvPicPr>
            <a:picLocks noChangeAspect="1"/>
          </p:cNvPicPr>
          <p:nvPr/>
        </p:nvPicPr>
        <p:blipFill>
          <a:blip r:embed="rId2"/>
          <a:stretch>
            <a:fillRect/>
          </a:stretch>
        </p:blipFill>
        <p:spPr>
          <a:xfrm>
            <a:off x="372206" y="0"/>
            <a:ext cx="10046678" cy="6731418"/>
          </a:xfrm>
          <a:prstGeom prst="rect">
            <a:avLst/>
          </a:prstGeom>
        </p:spPr>
      </p:pic>
    </p:spTree>
    <p:extLst>
      <p:ext uri="{BB962C8B-B14F-4D97-AF65-F5344CB8AC3E}">
        <p14:creationId xmlns:p14="http://schemas.microsoft.com/office/powerpoint/2010/main" val="40590896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742" y="283359"/>
            <a:ext cx="10515600" cy="1325563"/>
          </a:xfrm>
        </p:spPr>
        <p:txBody>
          <a:bodyPr/>
          <a:lstStyle/>
          <a:p>
            <a:endParaRPr lang="en-US"/>
          </a:p>
        </p:txBody>
      </p:sp>
      <p:sp>
        <p:nvSpPr>
          <p:cNvPr id="3" name="Content Placeholder 2"/>
          <p:cNvSpPr>
            <a:spLocks noGrp="1"/>
          </p:cNvSpPr>
          <p:nvPr>
            <p:ph idx="1"/>
          </p:nvPr>
        </p:nvSpPr>
        <p:spPr/>
        <p:txBody>
          <a:bodyPr/>
          <a:lstStyle/>
          <a:p>
            <a:r>
              <a:rPr lang="en-US" dirty="0"/>
              <a:t>Draw and explain what occurs when the economy naturally readjusts when there is an inflationary gap.</a:t>
            </a:r>
          </a:p>
        </p:txBody>
      </p:sp>
      <p:pic>
        <p:nvPicPr>
          <p:cNvPr id="4" name="Picture 3"/>
          <p:cNvPicPr>
            <a:picLocks noChangeAspect="1"/>
          </p:cNvPicPr>
          <p:nvPr/>
        </p:nvPicPr>
        <p:blipFill>
          <a:blip r:embed="rId2"/>
          <a:stretch>
            <a:fillRect/>
          </a:stretch>
        </p:blipFill>
        <p:spPr>
          <a:xfrm>
            <a:off x="2777822" y="2838449"/>
            <a:ext cx="7252794" cy="3705629"/>
          </a:xfrm>
          <a:prstGeom prst="rect">
            <a:avLst/>
          </a:prstGeom>
        </p:spPr>
      </p:pic>
    </p:spTree>
    <p:extLst>
      <p:ext uri="{BB962C8B-B14F-4D97-AF65-F5344CB8AC3E}">
        <p14:creationId xmlns:p14="http://schemas.microsoft.com/office/powerpoint/2010/main" val="194893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03" y="41804"/>
            <a:ext cx="10515600" cy="1325563"/>
          </a:xfrm>
        </p:spPr>
        <p:txBody>
          <a:bodyPr/>
          <a:lstStyle/>
          <a:p>
            <a:r>
              <a:rPr lang="en-US" dirty="0"/>
              <a:t>Long Run Self Adjustment to Equilibrium – Negative Output Gap</a:t>
            </a:r>
          </a:p>
        </p:txBody>
      </p:sp>
      <p:sp>
        <p:nvSpPr>
          <p:cNvPr id="5" name="TextBox 4"/>
          <p:cNvSpPr txBox="1"/>
          <p:nvPr/>
        </p:nvSpPr>
        <p:spPr>
          <a:xfrm>
            <a:off x="3895725" y="5782855"/>
            <a:ext cx="7181763" cy="1015663"/>
          </a:xfrm>
          <a:prstGeom prst="rect">
            <a:avLst/>
          </a:prstGeom>
          <a:solidFill>
            <a:srgbClr val="FFFF00"/>
          </a:solidFill>
        </p:spPr>
        <p:txBody>
          <a:bodyPr wrap="square" rtlCol="0">
            <a:spAutoFit/>
          </a:bodyPr>
          <a:lstStyle/>
          <a:p>
            <a:r>
              <a:rPr lang="en-US" sz="2000" b="1" dirty="0">
                <a:solidFill>
                  <a:srgbClr val="FF0000"/>
                </a:solidFill>
              </a:rPr>
              <a:t>Macroeconomic self adjustment</a:t>
            </a:r>
            <a:r>
              <a:rPr lang="en-US" sz="2000" dirty="0">
                <a:solidFill>
                  <a:srgbClr val="FF0000"/>
                </a:solidFill>
              </a:rPr>
              <a:t>– when wages go down in the long run, this will cause SRAS to shift to the right, and return back to long run equilibrium. </a:t>
            </a:r>
          </a:p>
        </p:txBody>
      </p:sp>
      <p:sp>
        <p:nvSpPr>
          <p:cNvPr id="6" name="Rectangle 5"/>
          <p:cNvSpPr/>
          <p:nvPr/>
        </p:nvSpPr>
        <p:spPr>
          <a:xfrm>
            <a:off x="201819" y="3447985"/>
            <a:ext cx="3129453" cy="3323987"/>
          </a:xfrm>
          <a:prstGeom prst="rect">
            <a:avLst/>
          </a:prstGeom>
          <a:solidFill>
            <a:schemeClr val="bg1">
              <a:lumMod val="95000"/>
            </a:schemeClr>
          </a:solidFill>
        </p:spPr>
        <p:txBody>
          <a:bodyPr wrap="square">
            <a:spAutoFit/>
          </a:bodyPr>
          <a:lstStyle/>
          <a:p>
            <a:r>
              <a:rPr lang="en-US" sz="1400" b="1" u="sng" dirty="0"/>
              <a:t>Long Run</a:t>
            </a:r>
          </a:p>
          <a:p>
            <a:r>
              <a:rPr lang="en-US" sz="1400" dirty="0"/>
              <a:t>However, once employers are able to </a:t>
            </a:r>
            <a:r>
              <a:rPr lang="en-US" sz="1400" dirty="0">
                <a:solidFill>
                  <a:srgbClr val="FF0000"/>
                </a:solidFill>
              </a:rPr>
              <a:t>renegotiate the contracts</a:t>
            </a:r>
            <a:r>
              <a:rPr lang="en-US" sz="1400" dirty="0"/>
              <a:t>, </a:t>
            </a:r>
            <a:r>
              <a:rPr lang="en-US" sz="1400" dirty="0">
                <a:solidFill>
                  <a:srgbClr val="FF0000"/>
                </a:solidFill>
              </a:rPr>
              <a:t>the price of labor will decrease</a:t>
            </a:r>
            <a:r>
              <a:rPr lang="en-US" sz="1400" dirty="0"/>
              <a:t>.</a:t>
            </a:r>
          </a:p>
          <a:p>
            <a:pPr lvl="1"/>
            <a:r>
              <a:rPr lang="en-US" sz="1400" dirty="0" err="1"/>
              <a:t>Eg</a:t>
            </a:r>
            <a:r>
              <a:rPr lang="en-US" sz="1400" dirty="0"/>
              <a:t>. Due to lower demand, the price level has decreased 10%. Businesses are charging less for their goods and eventually are able to lower the wages so their costs go back to normal.</a:t>
            </a:r>
          </a:p>
          <a:p>
            <a:r>
              <a:rPr lang="en-US" sz="1400" dirty="0"/>
              <a:t>The lower the wages, this will push the </a:t>
            </a:r>
            <a:r>
              <a:rPr lang="en-US" sz="1400" dirty="0">
                <a:solidFill>
                  <a:srgbClr val="FF0000"/>
                </a:solidFill>
              </a:rPr>
              <a:t>SRAS to the right </a:t>
            </a:r>
            <a:r>
              <a:rPr lang="en-US" sz="1400" dirty="0"/>
              <a:t>(decrease in input costs)</a:t>
            </a:r>
          </a:p>
          <a:p>
            <a:r>
              <a:rPr lang="en-US" sz="1400" dirty="0"/>
              <a:t>We have now </a:t>
            </a:r>
            <a:r>
              <a:rPr lang="en-US" sz="1400" dirty="0">
                <a:solidFill>
                  <a:srgbClr val="FF0000"/>
                </a:solidFill>
              </a:rPr>
              <a:t>returned to the Y</a:t>
            </a:r>
            <a:r>
              <a:rPr lang="en-US" sz="1400" baseline="-25000" dirty="0">
                <a:solidFill>
                  <a:srgbClr val="FF0000"/>
                </a:solidFill>
              </a:rPr>
              <a:t>P</a:t>
            </a:r>
            <a:r>
              <a:rPr lang="en-US" sz="1400" dirty="0">
                <a:solidFill>
                  <a:srgbClr val="FF0000"/>
                </a:solidFill>
              </a:rPr>
              <a:t> output level</a:t>
            </a:r>
            <a:r>
              <a:rPr lang="en-US" sz="1400" dirty="0"/>
              <a:t>.</a:t>
            </a:r>
          </a:p>
        </p:txBody>
      </p:sp>
      <p:pic>
        <p:nvPicPr>
          <p:cNvPr id="4" name="Picture 3"/>
          <p:cNvPicPr>
            <a:picLocks noChangeAspect="1"/>
          </p:cNvPicPr>
          <p:nvPr/>
        </p:nvPicPr>
        <p:blipFill>
          <a:blip r:embed="rId2"/>
          <a:stretch>
            <a:fillRect/>
          </a:stretch>
        </p:blipFill>
        <p:spPr>
          <a:xfrm>
            <a:off x="5154792" y="1395319"/>
            <a:ext cx="3305636" cy="3324689"/>
          </a:xfrm>
          <a:prstGeom prst="rect">
            <a:avLst/>
          </a:prstGeom>
        </p:spPr>
      </p:pic>
      <p:pic>
        <p:nvPicPr>
          <p:cNvPr id="7" name="Picture 6"/>
          <p:cNvPicPr>
            <a:picLocks noChangeAspect="1"/>
          </p:cNvPicPr>
          <p:nvPr/>
        </p:nvPicPr>
        <p:blipFill>
          <a:blip r:embed="rId3"/>
          <a:stretch>
            <a:fillRect/>
          </a:stretch>
        </p:blipFill>
        <p:spPr>
          <a:xfrm>
            <a:off x="8460428" y="1452476"/>
            <a:ext cx="3381847" cy="3210373"/>
          </a:xfrm>
          <a:prstGeom prst="rect">
            <a:avLst/>
          </a:prstGeom>
        </p:spPr>
      </p:pic>
      <p:grpSp>
        <p:nvGrpSpPr>
          <p:cNvPr id="11" name="Group 10"/>
          <p:cNvGrpSpPr/>
          <p:nvPr/>
        </p:nvGrpSpPr>
        <p:grpSpPr>
          <a:xfrm>
            <a:off x="6901960" y="2906546"/>
            <a:ext cx="70339" cy="82834"/>
            <a:chOff x="7807569" y="2510897"/>
            <a:chExt cx="228600" cy="249888"/>
          </a:xfrm>
        </p:grpSpPr>
        <p:sp>
          <p:nvSpPr>
            <p:cNvPr id="10" name="Oval 9"/>
            <p:cNvSpPr/>
            <p:nvPr/>
          </p:nvSpPr>
          <p:spPr>
            <a:xfrm>
              <a:off x="7807569" y="2510897"/>
              <a:ext cx="228600" cy="2498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Oval 11"/>
            <p:cNvSpPr/>
            <p:nvPr/>
          </p:nvSpPr>
          <p:spPr>
            <a:xfrm>
              <a:off x="7898425" y="2601753"/>
              <a:ext cx="76200" cy="97488"/>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4" name="Group 13"/>
          <p:cNvGrpSpPr/>
          <p:nvPr/>
        </p:nvGrpSpPr>
        <p:grpSpPr>
          <a:xfrm>
            <a:off x="10263556" y="2900687"/>
            <a:ext cx="70339" cy="82834"/>
            <a:chOff x="7807569" y="2510897"/>
            <a:chExt cx="228600" cy="249888"/>
          </a:xfrm>
        </p:grpSpPr>
        <p:sp>
          <p:nvSpPr>
            <p:cNvPr id="15" name="Oval 14"/>
            <p:cNvSpPr/>
            <p:nvPr/>
          </p:nvSpPr>
          <p:spPr>
            <a:xfrm>
              <a:off x="7807569" y="2510897"/>
              <a:ext cx="228600" cy="2498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Oval 15"/>
            <p:cNvSpPr/>
            <p:nvPr/>
          </p:nvSpPr>
          <p:spPr>
            <a:xfrm>
              <a:off x="7898425" y="2601753"/>
              <a:ext cx="76200" cy="97488"/>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17" name="Picture 16"/>
          <p:cNvPicPr>
            <a:picLocks noChangeAspect="1"/>
          </p:cNvPicPr>
          <p:nvPr/>
        </p:nvPicPr>
        <p:blipFill>
          <a:blip r:embed="rId4"/>
          <a:stretch>
            <a:fillRect/>
          </a:stretch>
        </p:blipFill>
        <p:spPr>
          <a:xfrm>
            <a:off x="10398593" y="3289831"/>
            <a:ext cx="135560" cy="158154"/>
          </a:xfrm>
          <a:prstGeom prst="rect">
            <a:avLst/>
          </a:prstGeom>
        </p:spPr>
      </p:pic>
      <p:pic>
        <p:nvPicPr>
          <p:cNvPr id="18" name="Picture 17"/>
          <p:cNvPicPr>
            <a:picLocks noChangeAspect="1"/>
          </p:cNvPicPr>
          <p:nvPr/>
        </p:nvPicPr>
        <p:blipFill>
          <a:blip r:embed="rId5"/>
          <a:stretch>
            <a:fillRect/>
          </a:stretch>
        </p:blipFill>
        <p:spPr>
          <a:xfrm>
            <a:off x="6601937" y="3264875"/>
            <a:ext cx="126768" cy="183110"/>
          </a:xfrm>
          <a:prstGeom prst="rect">
            <a:avLst/>
          </a:prstGeom>
        </p:spPr>
      </p:pic>
      <p:pic>
        <p:nvPicPr>
          <p:cNvPr id="19" name="Picture 18"/>
          <p:cNvPicPr>
            <a:picLocks noChangeAspect="1"/>
          </p:cNvPicPr>
          <p:nvPr/>
        </p:nvPicPr>
        <p:blipFill>
          <a:blip r:embed="rId6"/>
          <a:stretch>
            <a:fillRect/>
          </a:stretch>
        </p:blipFill>
        <p:spPr>
          <a:xfrm>
            <a:off x="7039111" y="2877249"/>
            <a:ext cx="146299" cy="171742"/>
          </a:xfrm>
          <a:prstGeom prst="rect">
            <a:avLst/>
          </a:prstGeom>
        </p:spPr>
      </p:pic>
      <p:pic>
        <p:nvPicPr>
          <p:cNvPr id="20" name="Picture 19"/>
          <p:cNvPicPr>
            <a:picLocks noChangeAspect="1"/>
          </p:cNvPicPr>
          <p:nvPr/>
        </p:nvPicPr>
        <p:blipFill>
          <a:blip r:embed="rId5"/>
          <a:stretch>
            <a:fillRect/>
          </a:stretch>
        </p:blipFill>
        <p:spPr>
          <a:xfrm>
            <a:off x="9853965" y="3050499"/>
            <a:ext cx="126768" cy="183110"/>
          </a:xfrm>
          <a:prstGeom prst="rect">
            <a:avLst/>
          </a:prstGeom>
        </p:spPr>
      </p:pic>
      <p:pic>
        <p:nvPicPr>
          <p:cNvPr id="21" name="Picture 20"/>
          <p:cNvPicPr>
            <a:picLocks noChangeAspect="1"/>
          </p:cNvPicPr>
          <p:nvPr/>
        </p:nvPicPr>
        <p:blipFill>
          <a:blip r:embed="rId6"/>
          <a:stretch>
            <a:fillRect/>
          </a:stretch>
        </p:blipFill>
        <p:spPr>
          <a:xfrm>
            <a:off x="10387854" y="2811779"/>
            <a:ext cx="146299" cy="171742"/>
          </a:xfrm>
          <a:prstGeom prst="rect">
            <a:avLst/>
          </a:prstGeom>
        </p:spPr>
      </p:pic>
      <p:pic>
        <p:nvPicPr>
          <p:cNvPr id="8" name="Picture 7"/>
          <p:cNvPicPr>
            <a:picLocks noChangeAspect="1"/>
          </p:cNvPicPr>
          <p:nvPr/>
        </p:nvPicPr>
        <p:blipFill>
          <a:blip r:embed="rId7"/>
          <a:stretch>
            <a:fillRect/>
          </a:stretch>
        </p:blipFill>
        <p:spPr>
          <a:xfrm>
            <a:off x="6781888" y="4480571"/>
            <a:ext cx="342948" cy="276264"/>
          </a:xfrm>
          <a:prstGeom prst="rect">
            <a:avLst/>
          </a:prstGeom>
        </p:spPr>
      </p:pic>
      <p:pic>
        <p:nvPicPr>
          <p:cNvPr id="13" name="Picture 12"/>
          <p:cNvPicPr>
            <a:picLocks noChangeAspect="1"/>
          </p:cNvPicPr>
          <p:nvPr/>
        </p:nvPicPr>
        <p:blipFill>
          <a:blip r:embed="rId8"/>
          <a:stretch>
            <a:fillRect/>
          </a:stretch>
        </p:blipFill>
        <p:spPr>
          <a:xfrm>
            <a:off x="7185410" y="1665696"/>
            <a:ext cx="543335" cy="203540"/>
          </a:xfrm>
          <a:prstGeom prst="rect">
            <a:avLst/>
          </a:prstGeom>
        </p:spPr>
      </p:pic>
      <p:pic>
        <p:nvPicPr>
          <p:cNvPr id="22" name="Picture 21"/>
          <p:cNvPicPr>
            <a:picLocks noChangeAspect="1"/>
          </p:cNvPicPr>
          <p:nvPr/>
        </p:nvPicPr>
        <p:blipFill>
          <a:blip r:embed="rId8"/>
          <a:stretch>
            <a:fillRect/>
          </a:stretch>
        </p:blipFill>
        <p:spPr>
          <a:xfrm>
            <a:off x="10534153" y="1599859"/>
            <a:ext cx="543335" cy="203540"/>
          </a:xfrm>
          <a:prstGeom prst="rect">
            <a:avLst/>
          </a:prstGeom>
        </p:spPr>
      </p:pic>
      <p:pic>
        <p:nvPicPr>
          <p:cNvPr id="24" name="Picture 23"/>
          <p:cNvPicPr>
            <a:picLocks noChangeAspect="1"/>
          </p:cNvPicPr>
          <p:nvPr/>
        </p:nvPicPr>
        <p:blipFill>
          <a:blip r:embed="rId9"/>
          <a:stretch>
            <a:fillRect/>
          </a:stretch>
        </p:blipFill>
        <p:spPr>
          <a:xfrm>
            <a:off x="11165541" y="1736797"/>
            <a:ext cx="600523" cy="233426"/>
          </a:xfrm>
          <a:prstGeom prst="rect">
            <a:avLst/>
          </a:prstGeom>
        </p:spPr>
      </p:pic>
      <p:pic>
        <p:nvPicPr>
          <p:cNvPr id="29" name="Picture 28"/>
          <p:cNvPicPr>
            <a:picLocks noChangeAspect="1"/>
          </p:cNvPicPr>
          <p:nvPr/>
        </p:nvPicPr>
        <p:blipFill>
          <a:blip r:embed="rId10"/>
          <a:stretch>
            <a:fillRect/>
          </a:stretch>
        </p:blipFill>
        <p:spPr>
          <a:xfrm>
            <a:off x="3216627" y="1253483"/>
            <a:ext cx="4498298" cy="4072695"/>
          </a:xfrm>
          <a:prstGeom prst="rect">
            <a:avLst/>
          </a:prstGeom>
        </p:spPr>
      </p:pic>
      <p:pic>
        <p:nvPicPr>
          <p:cNvPr id="30" name="Picture 29"/>
          <p:cNvPicPr>
            <a:picLocks noChangeAspect="1"/>
          </p:cNvPicPr>
          <p:nvPr/>
        </p:nvPicPr>
        <p:blipFill>
          <a:blip r:embed="rId11"/>
          <a:stretch>
            <a:fillRect/>
          </a:stretch>
        </p:blipFill>
        <p:spPr>
          <a:xfrm>
            <a:off x="7683964" y="1318853"/>
            <a:ext cx="4462530" cy="4193625"/>
          </a:xfrm>
          <a:prstGeom prst="rect">
            <a:avLst/>
          </a:prstGeom>
        </p:spPr>
      </p:pic>
      <p:sp>
        <p:nvSpPr>
          <p:cNvPr id="31" name="Rectangle 30"/>
          <p:cNvSpPr/>
          <p:nvPr/>
        </p:nvSpPr>
        <p:spPr>
          <a:xfrm>
            <a:off x="108457" y="1282756"/>
            <a:ext cx="3143938" cy="2031325"/>
          </a:xfrm>
          <a:prstGeom prst="rect">
            <a:avLst/>
          </a:prstGeom>
          <a:solidFill>
            <a:schemeClr val="accent4">
              <a:lumMod val="20000"/>
              <a:lumOff val="80000"/>
            </a:schemeClr>
          </a:solidFill>
        </p:spPr>
        <p:txBody>
          <a:bodyPr wrap="square">
            <a:spAutoFit/>
          </a:bodyPr>
          <a:lstStyle/>
          <a:p>
            <a:r>
              <a:rPr lang="en-US" b="1" u="sng" dirty="0"/>
              <a:t>Short Run</a:t>
            </a:r>
          </a:p>
          <a:p>
            <a:r>
              <a:rPr lang="en-US" dirty="0"/>
              <a:t>↓The price level has gone down.</a:t>
            </a:r>
          </a:p>
          <a:p>
            <a:r>
              <a:rPr lang="en-US" dirty="0"/>
              <a:t>In the </a:t>
            </a:r>
            <a:r>
              <a:rPr lang="en-US" dirty="0">
                <a:solidFill>
                  <a:srgbClr val="00B050"/>
                </a:solidFill>
              </a:rPr>
              <a:t>short run</a:t>
            </a:r>
            <a:r>
              <a:rPr lang="en-US" dirty="0"/>
              <a:t>, because of </a:t>
            </a:r>
            <a:r>
              <a:rPr lang="en-US" dirty="0">
                <a:solidFill>
                  <a:srgbClr val="00B050"/>
                </a:solidFill>
              </a:rPr>
              <a:t>sticky</a:t>
            </a:r>
            <a:r>
              <a:rPr lang="en-US" dirty="0"/>
              <a:t> </a:t>
            </a:r>
            <a:r>
              <a:rPr lang="en-US" dirty="0">
                <a:solidFill>
                  <a:srgbClr val="00B050"/>
                </a:solidFill>
              </a:rPr>
              <a:t>wages</a:t>
            </a:r>
            <a:r>
              <a:rPr lang="en-US" dirty="0"/>
              <a:t>, producers have </a:t>
            </a:r>
            <a:r>
              <a:rPr lang="en-US" dirty="0">
                <a:solidFill>
                  <a:srgbClr val="00B050"/>
                </a:solidFill>
              </a:rPr>
              <a:t>produced less, causing the output gap</a:t>
            </a:r>
            <a:r>
              <a:rPr lang="en-US" dirty="0"/>
              <a:t>.</a:t>
            </a:r>
          </a:p>
        </p:txBody>
      </p:sp>
      <p:sp>
        <p:nvSpPr>
          <p:cNvPr id="32" name="TextBox 31"/>
          <p:cNvSpPr txBox="1"/>
          <p:nvPr/>
        </p:nvSpPr>
        <p:spPr>
          <a:xfrm>
            <a:off x="4916018" y="735055"/>
            <a:ext cx="3171193" cy="461665"/>
          </a:xfrm>
          <a:prstGeom prst="rect">
            <a:avLst/>
          </a:prstGeom>
          <a:solidFill>
            <a:srgbClr val="FFFF00"/>
          </a:solidFill>
        </p:spPr>
        <p:txBody>
          <a:bodyPr wrap="square" rtlCol="0">
            <a:spAutoFit/>
          </a:bodyPr>
          <a:lstStyle/>
          <a:p>
            <a:r>
              <a:rPr lang="en-AU" sz="2400" b="1" dirty="0"/>
              <a:t>Short Run Equilibrium</a:t>
            </a:r>
          </a:p>
        </p:txBody>
      </p:sp>
      <p:sp>
        <p:nvSpPr>
          <p:cNvPr id="33" name="TextBox 32"/>
          <p:cNvSpPr txBox="1"/>
          <p:nvPr/>
        </p:nvSpPr>
        <p:spPr>
          <a:xfrm>
            <a:off x="8594871" y="743662"/>
            <a:ext cx="3171193" cy="461665"/>
          </a:xfrm>
          <a:prstGeom prst="rect">
            <a:avLst/>
          </a:prstGeom>
          <a:solidFill>
            <a:srgbClr val="FFFF00"/>
          </a:solidFill>
        </p:spPr>
        <p:txBody>
          <a:bodyPr wrap="square" rtlCol="0">
            <a:spAutoFit/>
          </a:bodyPr>
          <a:lstStyle/>
          <a:p>
            <a:r>
              <a:rPr lang="en-AU" sz="2400" b="1" dirty="0"/>
              <a:t>Long Run Equilibrium</a:t>
            </a:r>
          </a:p>
        </p:txBody>
      </p:sp>
      <p:pic>
        <p:nvPicPr>
          <p:cNvPr id="3" name="Picture 2"/>
          <p:cNvPicPr>
            <a:picLocks noChangeAspect="1"/>
          </p:cNvPicPr>
          <p:nvPr/>
        </p:nvPicPr>
        <p:blipFill>
          <a:blip r:embed="rId12"/>
          <a:stretch>
            <a:fillRect/>
          </a:stretch>
        </p:blipFill>
        <p:spPr>
          <a:xfrm>
            <a:off x="3317133" y="1272820"/>
            <a:ext cx="4312871" cy="4037356"/>
          </a:xfrm>
          <a:prstGeom prst="rect">
            <a:avLst/>
          </a:prstGeom>
        </p:spPr>
      </p:pic>
      <p:pic>
        <p:nvPicPr>
          <p:cNvPr id="9" name="Picture 8"/>
          <p:cNvPicPr>
            <a:picLocks noChangeAspect="1"/>
          </p:cNvPicPr>
          <p:nvPr/>
        </p:nvPicPr>
        <p:blipFill>
          <a:blip r:embed="rId13"/>
          <a:stretch>
            <a:fillRect/>
          </a:stretch>
        </p:blipFill>
        <p:spPr>
          <a:xfrm>
            <a:off x="7628349" y="1270696"/>
            <a:ext cx="4439268" cy="4236269"/>
          </a:xfrm>
          <a:prstGeom prst="rect">
            <a:avLst/>
          </a:prstGeom>
        </p:spPr>
      </p:pic>
      <p:sp>
        <p:nvSpPr>
          <p:cNvPr id="34" name="TextBox 33"/>
          <p:cNvSpPr txBox="1"/>
          <p:nvPr/>
        </p:nvSpPr>
        <p:spPr>
          <a:xfrm>
            <a:off x="7741111" y="5039448"/>
            <a:ext cx="1926764" cy="738664"/>
          </a:xfrm>
          <a:prstGeom prst="rect">
            <a:avLst/>
          </a:prstGeom>
          <a:solidFill>
            <a:schemeClr val="accent1">
              <a:lumMod val="20000"/>
              <a:lumOff val="80000"/>
            </a:schemeClr>
          </a:solidFill>
        </p:spPr>
        <p:txBody>
          <a:bodyPr wrap="square" rtlCol="0">
            <a:spAutoFit/>
          </a:bodyPr>
          <a:lstStyle/>
          <a:p>
            <a:r>
              <a:rPr lang="en-US" sz="1400" dirty="0"/>
              <a:t>Note: The output will be the same but the price level lower.</a:t>
            </a:r>
          </a:p>
        </p:txBody>
      </p:sp>
    </p:spTree>
    <p:extLst>
      <p:ext uri="{BB962C8B-B14F-4D97-AF65-F5344CB8AC3E}">
        <p14:creationId xmlns:p14="http://schemas.microsoft.com/office/powerpoint/2010/main" val="210315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6" name="TextBox 5"/>
          <p:cNvSpPr txBox="1"/>
          <p:nvPr/>
        </p:nvSpPr>
        <p:spPr>
          <a:xfrm>
            <a:off x="2242678" y="54562"/>
            <a:ext cx="3171193" cy="461665"/>
          </a:xfrm>
          <a:prstGeom prst="rect">
            <a:avLst/>
          </a:prstGeom>
          <a:solidFill>
            <a:srgbClr val="FFFF00"/>
          </a:solidFill>
        </p:spPr>
        <p:txBody>
          <a:bodyPr wrap="square" rtlCol="0">
            <a:spAutoFit/>
          </a:bodyPr>
          <a:lstStyle/>
          <a:p>
            <a:r>
              <a:rPr lang="en-AU" sz="2400" b="1" dirty="0"/>
              <a:t>Short Run Equilibrium</a:t>
            </a:r>
          </a:p>
        </p:txBody>
      </p:sp>
      <p:sp>
        <p:nvSpPr>
          <p:cNvPr id="7" name="TextBox 6"/>
          <p:cNvSpPr txBox="1"/>
          <p:nvPr/>
        </p:nvSpPr>
        <p:spPr>
          <a:xfrm>
            <a:off x="7701988" y="134292"/>
            <a:ext cx="3171193" cy="461665"/>
          </a:xfrm>
          <a:prstGeom prst="rect">
            <a:avLst/>
          </a:prstGeom>
          <a:solidFill>
            <a:srgbClr val="FFFF00"/>
          </a:solidFill>
        </p:spPr>
        <p:txBody>
          <a:bodyPr wrap="square" rtlCol="0">
            <a:spAutoFit/>
          </a:bodyPr>
          <a:lstStyle/>
          <a:p>
            <a:r>
              <a:rPr lang="en-AU" sz="2400" b="1" dirty="0"/>
              <a:t>Long Run Equilibrium</a:t>
            </a:r>
          </a:p>
        </p:txBody>
      </p:sp>
      <p:pic>
        <p:nvPicPr>
          <p:cNvPr id="9" name="Picture 8"/>
          <p:cNvPicPr>
            <a:picLocks noChangeAspect="1"/>
          </p:cNvPicPr>
          <p:nvPr/>
        </p:nvPicPr>
        <p:blipFill>
          <a:blip r:embed="rId2"/>
          <a:stretch>
            <a:fillRect/>
          </a:stretch>
        </p:blipFill>
        <p:spPr>
          <a:xfrm>
            <a:off x="838200" y="948683"/>
            <a:ext cx="5341080" cy="4835738"/>
          </a:xfrm>
          <a:prstGeom prst="rect">
            <a:avLst/>
          </a:prstGeom>
        </p:spPr>
      </p:pic>
      <p:pic>
        <p:nvPicPr>
          <p:cNvPr id="10" name="Picture 9"/>
          <p:cNvPicPr>
            <a:picLocks noChangeAspect="1"/>
          </p:cNvPicPr>
          <p:nvPr/>
        </p:nvPicPr>
        <p:blipFill>
          <a:blip r:embed="rId3"/>
          <a:stretch>
            <a:fillRect/>
          </a:stretch>
        </p:blipFill>
        <p:spPr>
          <a:xfrm>
            <a:off x="6274263" y="1095964"/>
            <a:ext cx="5298611" cy="4979325"/>
          </a:xfrm>
          <a:prstGeom prst="rect">
            <a:avLst/>
          </a:prstGeom>
        </p:spPr>
      </p:pic>
      <p:cxnSp>
        <p:nvCxnSpPr>
          <p:cNvPr id="5" name="Straight Connector 4"/>
          <p:cNvCxnSpPr/>
          <p:nvPr/>
        </p:nvCxnSpPr>
        <p:spPr>
          <a:xfrm flipH="1" flipV="1">
            <a:off x="6733309" y="3308465"/>
            <a:ext cx="2352502" cy="33251"/>
          </a:xfrm>
          <a:prstGeom prst="line">
            <a:avLst/>
          </a:prstGeom>
          <a:ln w="28575">
            <a:solidFill>
              <a:srgbClr val="EB8C45"/>
            </a:solidFill>
            <a:prstDash val="lg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1382684" y="3194857"/>
            <a:ext cx="2352502" cy="33251"/>
          </a:xfrm>
          <a:prstGeom prst="line">
            <a:avLst/>
          </a:prstGeom>
          <a:ln w="28575">
            <a:solidFill>
              <a:srgbClr val="EB8C45"/>
            </a:solidFill>
            <a:prstDash val="lgDash"/>
          </a:ln>
        </p:spPr>
        <p:style>
          <a:lnRef idx="1">
            <a:schemeClr val="accent1"/>
          </a:lnRef>
          <a:fillRef idx="0">
            <a:schemeClr val="accent1"/>
          </a:fillRef>
          <a:effectRef idx="0">
            <a:schemeClr val="accent1"/>
          </a:effectRef>
          <a:fontRef idx="minor">
            <a:schemeClr val="tx1"/>
          </a:fontRef>
        </p:style>
      </p:cxnSp>
      <p:sp>
        <p:nvSpPr>
          <p:cNvPr id="12" name="Down Arrow 11"/>
          <p:cNvSpPr/>
          <p:nvPr/>
        </p:nvSpPr>
        <p:spPr>
          <a:xfrm>
            <a:off x="1028060" y="3253046"/>
            <a:ext cx="207818" cy="2863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16200000">
            <a:off x="10067890" y="1625360"/>
            <a:ext cx="207818" cy="3384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7471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93" y="0"/>
            <a:ext cx="10515600" cy="716329"/>
          </a:xfrm>
        </p:spPr>
        <p:txBody>
          <a:bodyPr/>
          <a:lstStyle/>
          <a:p>
            <a:r>
              <a:rPr lang="en-AU" dirty="0"/>
              <a:t>Conclusion – Self Adjustment</a:t>
            </a:r>
          </a:p>
        </p:txBody>
      </p:sp>
      <p:sp>
        <p:nvSpPr>
          <p:cNvPr id="3" name="Content Placeholder 2"/>
          <p:cNvSpPr>
            <a:spLocks noGrp="1"/>
          </p:cNvSpPr>
          <p:nvPr>
            <p:ph idx="1"/>
          </p:nvPr>
        </p:nvSpPr>
        <p:spPr>
          <a:xfrm>
            <a:off x="583223" y="716329"/>
            <a:ext cx="10515600" cy="4351338"/>
          </a:xfrm>
        </p:spPr>
        <p:txBody>
          <a:bodyPr/>
          <a:lstStyle/>
          <a:p>
            <a:r>
              <a:rPr lang="en-AU" dirty="0"/>
              <a:t>The economy </a:t>
            </a:r>
            <a:r>
              <a:rPr lang="en-AU" sz="4000" dirty="0">
                <a:solidFill>
                  <a:srgbClr val="00B0F0"/>
                </a:solidFill>
              </a:rPr>
              <a:t>self adjusts when SRAS moves</a:t>
            </a:r>
            <a:r>
              <a:rPr lang="en-AU" dirty="0"/>
              <a:t>, left or right, returning to Y</a:t>
            </a:r>
            <a:r>
              <a:rPr lang="en-AU" baseline="-25000" dirty="0"/>
              <a:t>P.</a:t>
            </a:r>
            <a:endParaRPr lang="en-AU" dirty="0"/>
          </a:p>
        </p:txBody>
      </p:sp>
      <p:sp>
        <p:nvSpPr>
          <p:cNvPr id="6" name="TextBox 5"/>
          <p:cNvSpPr txBox="1"/>
          <p:nvPr/>
        </p:nvSpPr>
        <p:spPr>
          <a:xfrm>
            <a:off x="729762" y="1702905"/>
            <a:ext cx="4695092" cy="954107"/>
          </a:xfrm>
          <a:prstGeom prst="rect">
            <a:avLst/>
          </a:prstGeom>
          <a:solidFill>
            <a:schemeClr val="accent4">
              <a:lumMod val="40000"/>
              <a:lumOff val="60000"/>
            </a:schemeClr>
          </a:solidFill>
        </p:spPr>
        <p:txBody>
          <a:bodyPr wrap="square" rtlCol="0">
            <a:spAutoFit/>
          </a:bodyPr>
          <a:lstStyle/>
          <a:p>
            <a:r>
              <a:rPr lang="en-AU" sz="2800" dirty="0"/>
              <a:t>Positive Output Gap (caused by AD increase)</a:t>
            </a:r>
          </a:p>
        </p:txBody>
      </p:sp>
      <p:sp>
        <p:nvSpPr>
          <p:cNvPr id="7" name="TextBox 6"/>
          <p:cNvSpPr txBox="1"/>
          <p:nvPr/>
        </p:nvSpPr>
        <p:spPr>
          <a:xfrm>
            <a:off x="6740275" y="1702904"/>
            <a:ext cx="4695092" cy="954107"/>
          </a:xfrm>
          <a:prstGeom prst="rect">
            <a:avLst/>
          </a:prstGeom>
          <a:solidFill>
            <a:schemeClr val="accent6">
              <a:lumMod val="60000"/>
              <a:lumOff val="40000"/>
            </a:schemeClr>
          </a:solidFill>
        </p:spPr>
        <p:txBody>
          <a:bodyPr wrap="square" rtlCol="0">
            <a:spAutoFit/>
          </a:bodyPr>
          <a:lstStyle/>
          <a:p>
            <a:r>
              <a:rPr lang="en-AU" sz="2800" dirty="0"/>
              <a:t>Negative Output Gap (caused by AD decrease)</a:t>
            </a:r>
          </a:p>
        </p:txBody>
      </p:sp>
      <p:pic>
        <p:nvPicPr>
          <p:cNvPr id="4" name="Picture 3"/>
          <p:cNvPicPr>
            <a:picLocks noChangeAspect="1"/>
          </p:cNvPicPr>
          <p:nvPr/>
        </p:nvPicPr>
        <p:blipFill>
          <a:blip r:embed="rId2"/>
          <a:stretch>
            <a:fillRect/>
          </a:stretch>
        </p:blipFill>
        <p:spPr>
          <a:xfrm>
            <a:off x="6238908" y="3047945"/>
            <a:ext cx="2848913" cy="2736051"/>
          </a:xfrm>
          <a:prstGeom prst="rect">
            <a:avLst/>
          </a:prstGeom>
        </p:spPr>
      </p:pic>
      <p:pic>
        <p:nvPicPr>
          <p:cNvPr id="5" name="Picture 4"/>
          <p:cNvPicPr>
            <a:picLocks noChangeAspect="1"/>
          </p:cNvPicPr>
          <p:nvPr/>
        </p:nvPicPr>
        <p:blipFill>
          <a:blip r:embed="rId3"/>
          <a:stretch>
            <a:fillRect/>
          </a:stretch>
        </p:blipFill>
        <p:spPr>
          <a:xfrm>
            <a:off x="9087821" y="3108294"/>
            <a:ext cx="2953328" cy="2850511"/>
          </a:xfrm>
          <a:prstGeom prst="rect">
            <a:avLst/>
          </a:prstGeom>
        </p:spPr>
      </p:pic>
      <p:pic>
        <p:nvPicPr>
          <p:cNvPr id="8" name="Picture 7"/>
          <p:cNvPicPr>
            <a:picLocks noChangeAspect="1"/>
          </p:cNvPicPr>
          <p:nvPr/>
        </p:nvPicPr>
        <p:blipFill>
          <a:blip r:embed="rId4"/>
          <a:stretch>
            <a:fillRect/>
          </a:stretch>
        </p:blipFill>
        <p:spPr>
          <a:xfrm>
            <a:off x="182395" y="2955016"/>
            <a:ext cx="5860230" cy="3099227"/>
          </a:xfrm>
          <a:prstGeom prst="rect">
            <a:avLst/>
          </a:prstGeom>
        </p:spPr>
      </p:pic>
    </p:spTree>
    <p:extLst>
      <p:ext uri="{BB962C8B-B14F-4D97-AF65-F5344CB8AC3E}">
        <p14:creationId xmlns:p14="http://schemas.microsoft.com/office/powerpoint/2010/main" val="26108573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the long run effect of changes to SRAS?</a:t>
            </a:r>
          </a:p>
        </p:txBody>
      </p:sp>
      <p:sp>
        <p:nvSpPr>
          <p:cNvPr id="3" name="Content Placeholder 2"/>
          <p:cNvSpPr>
            <a:spLocks noGrp="1"/>
          </p:cNvSpPr>
          <p:nvPr>
            <p:ph idx="1"/>
          </p:nvPr>
        </p:nvSpPr>
        <p:spPr>
          <a:xfrm>
            <a:off x="838200" y="1825625"/>
            <a:ext cx="4692162" cy="4351338"/>
          </a:xfrm>
        </p:spPr>
        <p:txBody>
          <a:bodyPr/>
          <a:lstStyle/>
          <a:p>
            <a:r>
              <a:rPr lang="en-US" dirty="0"/>
              <a:t>If there is a positive or negative output gap </a:t>
            </a:r>
            <a:r>
              <a:rPr lang="en-US" dirty="0">
                <a:solidFill>
                  <a:srgbClr val="00B0F0"/>
                </a:solidFill>
              </a:rPr>
              <a:t>caused by change to SRAS</a:t>
            </a:r>
            <a:r>
              <a:rPr lang="en-US" dirty="0"/>
              <a:t>.</a:t>
            </a:r>
          </a:p>
          <a:p>
            <a:r>
              <a:rPr lang="en-US" dirty="0"/>
              <a:t>The </a:t>
            </a:r>
            <a:r>
              <a:rPr lang="en-US" dirty="0">
                <a:solidFill>
                  <a:srgbClr val="00B0F0"/>
                </a:solidFill>
              </a:rPr>
              <a:t>SRAS will simply shift back</a:t>
            </a:r>
            <a:r>
              <a:rPr lang="en-US" dirty="0"/>
              <a:t>, because the change to SRAS was only a short term change. </a:t>
            </a:r>
          </a:p>
        </p:txBody>
      </p:sp>
      <p:pic>
        <p:nvPicPr>
          <p:cNvPr id="4" name="Picture 3"/>
          <p:cNvPicPr>
            <a:picLocks noChangeAspect="1"/>
          </p:cNvPicPr>
          <p:nvPr/>
        </p:nvPicPr>
        <p:blipFill>
          <a:blip r:embed="rId2"/>
          <a:stretch>
            <a:fillRect/>
          </a:stretch>
        </p:blipFill>
        <p:spPr>
          <a:xfrm>
            <a:off x="5817942" y="1409700"/>
            <a:ext cx="5925379" cy="4463562"/>
          </a:xfrm>
          <a:prstGeom prst="rect">
            <a:avLst/>
          </a:prstGeom>
        </p:spPr>
      </p:pic>
      <p:sp>
        <p:nvSpPr>
          <p:cNvPr id="5" name="Right Arrow 4"/>
          <p:cNvSpPr/>
          <p:nvPr/>
        </p:nvSpPr>
        <p:spPr>
          <a:xfrm rot="13417735">
            <a:off x="8642838" y="2417885"/>
            <a:ext cx="395654" cy="2022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2839295">
            <a:off x="8855795" y="2246436"/>
            <a:ext cx="395654" cy="2022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3417735">
            <a:off x="7828084" y="3862754"/>
            <a:ext cx="395654" cy="2022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2839295">
            <a:off x="8041041" y="3691305"/>
            <a:ext cx="395654" cy="2022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73979" y="5111571"/>
            <a:ext cx="4900173" cy="1200329"/>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For output gaps caused by SRAS changes, the SRAS curve will shift back to it’s original position because the change was only temporary. </a:t>
            </a:r>
          </a:p>
        </p:txBody>
      </p:sp>
    </p:spTree>
    <p:extLst>
      <p:ext uri="{BB962C8B-B14F-4D97-AF65-F5344CB8AC3E}">
        <p14:creationId xmlns:p14="http://schemas.microsoft.com/office/powerpoint/2010/main" val="50308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096000" y="1690688"/>
            <a:ext cx="5086350" cy="3876675"/>
          </a:xfrm>
          <a:prstGeom prst="rect">
            <a:avLst/>
          </a:prstGeom>
        </p:spPr>
      </p:pic>
      <p:pic>
        <p:nvPicPr>
          <p:cNvPr id="5" name="Picture 4"/>
          <p:cNvPicPr>
            <a:picLocks noChangeAspect="1"/>
          </p:cNvPicPr>
          <p:nvPr/>
        </p:nvPicPr>
        <p:blipFill>
          <a:blip r:embed="rId3"/>
          <a:stretch>
            <a:fillRect/>
          </a:stretch>
        </p:blipFill>
        <p:spPr>
          <a:xfrm>
            <a:off x="446663" y="2039381"/>
            <a:ext cx="5477887" cy="2699478"/>
          </a:xfrm>
          <a:prstGeom prst="rect">
            <a:avLst/>
          </a:prstGeom>
        </p:spPr>
      </p:pic>
      <p:sp>
        <p:nvSpPr>
          <p:cNvPr id="6" name="Right Arrow 5"/>
          <p:cNvSpPr/>
          <p:nvPr/>
        </p:nvSpPr>
        <p:spPr>
          <a:xfrm rot="18556249">
            <a:off x="9108373" y="3195589"/>
            <a:ext cx="522514" cy="3870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7662306">
            <a:off x="8614224" y="3760555"/>
            <a:ext cx="522514" cy="3870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6200000">
            <a:off x="2818783" y="2107108"/>
            <a:ext cx="522514" cy="3870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5400000">
            <a:off x="3719327" y="4806586"/>
            <a:ext cx="522514" cy="3870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384468" y="2148482"/>
            <a:ext cx="1900051" cy="369332"/>
          </a:xfrm>
          <a:prstGeom prst="rect">
            <a:avLst/>
          </a:prstGeom>
          <a:noFill/>
        </p:spPr>
        <p:txBody>
          <a:bodyPr wrap="square" rtlCol="0">
            <a:spAutoFit/>
          </a:bodyPr>
          <a:lstStyle/>
          <a:p>
            <a:r>
              <a:rPr lang="en-US" dirty="0"/>
              <a:t>AD Increases</a:t>
            </a:r>
          </a:p>
        </p:txBody>
      </p:sp>
      <p:sp>
        <p:nvSpPr>
          <p:cNvPr id="11" name="TextBox 10"/>
          <p:cNvSpPr txBox="1"/>
          <p:nvPr/>
        </p:nvSpPr>
        <p:spPr>
          <a:xfrm>
            <a:off x="4177116" y="4767949"/>
            <a:ext cx="1900051" cy="369332"/>
          </a:xfrm>
          <a:prstGeom prst="rect">
            <a:avLst/>
          </a:prstGeom>
          <a:noFill/>
        </p:spPr>
        <p:txBody>
          <a:bodyPr wrap="square" rtlCol="0">
            <a:spAutoFit/>
          </a:bodyPr>
          <a:lstStyle/>
          <a:p>
            <a:r>
              <a:rPr lang="en-US" dirty="0"/>
              <a:t>AD Decreases</a:t>
            </a:r>
          </a:p>
        </p:txBody>
      </p:sp>
      <p:sp>
        <p:nvSpPr>
          <p:cNvPr id="12" name="TextBox 11"/>
          <p:cNvSpPr txBox="1"/>
          <p:nvPr/>
        </p:nvSpPr>
        <p:spPr>
          <a:xfrm>
            <a:off x="5924550" y="145892"/>
            <a:ext cx="6080011" cy="1477328"/>
          </a:xfrm>
          <a:prstGeom prst="rect">
            <a:avLst/>
          </a:prstGeom>
          <a:solidFill>
            <a:srgbClr val="FFFF00"/>
          </a:solidFill>
        </p:spPr>
        <p:txBody>
          <a:bodyPr wrap="square" rtlCol="0">
            <a:spAutoFit/>
          </a:bodyPr>
          <a:lstStyle/>
          <a:p>
            <a:r>
              <a:rPr lang="en-AU" dirty="0">
                <a:solidFill>
                  <a:srgbClr val="FF0000"/>
                </a:solidFill>
              </a:rPr>
              <a:t>Summary</a:t>
            </a:r>
          </a:p>
          <a:p>
            <a:r>
              <a:rPr lang="en-AU" dirty="0">
                <a:solidFill>
                  <a:srgbClr val="FF0000"/>
                </a:solidFill>
              </a:rPr>
              <a:t>We often assume output gaps are caused by increases/decreases to AD. </a:t>
            </a:r>
          </a:p>
          <a:p>
            <a:r>
              <a:rPr lang="en-AU" dirty="0">
                <a:solidFill>
                  <a:srgbClr val="FF0000"/>
                </a:solidFill>
              </a:rPr>
              <a:t>This is due to the so called ‘debt cycle’ where we buy now today, but buy less in the future.</a:t>
            </a:r>
          </a:p>
        </p:txBody>
      </p:sp>
      <p:sp>
        <p:nvSpPr>
          <p:cNvPr id="13" name="Rectangle 12"/>
          <p:cNvSpPr/>
          <p:nvPr/>
        </p:nvSpPr>
        <p:spPr>
          <a:xfrm>
            <a:off x="225571" y="5342839"/>
            <a:ext cx="6096000" cy="1200329"/>
          </a:xfrm>
          <a:prstGeom prst="rect">
            <a:avLst/>
          </a:prstGeom>
        </p:spPr>
        <p:txBody>
          <a:bodyPr>
            <a:spAutoFit/>
          </a:bodyPr>
          <a:lstStyle/>
          <a:p>
            <a:r>
              <a:rPr lang="en-AU" dirty="0">
                <a:solidFill>
                  <a:srgbClr val="7030A0"/>
                </a:solidFill>
              </a:rPr>
              <a:t>AD will be above </a:t>
            </a:r>
            <a:r>
              <a:rPr lang="en-AU" dirty="0" err="1">
                <a:solidFill>
                  <a:srgbClr val="7030A0"/>
                </a:solidFill>
              </a:rPr>
              <a:t>Y</a:t>
            </a:r>
            <a:r>
              <a:rPr lang="en-AU" baseline="-25000" dirty="0" err="1">
                <a:solidFill>
                  <a:srgbClr val="7030A0"/>
                </a:solidFill>
              </a:rPr>
              <a:t>p</a:t>
            </a:r>
            <a:r>
              <a:rPr lang="en-AU" dirty="0">
                <a:solidFill>
                  <a:srgbClr val="7030A0"/>
                </a:solidFill>
              </a:rPr>
              <a:t> when we borrow </a:t>
            </a:r>
            <a:r>
              <a:rPr lang="en-AU" dirty="0"/>
              <a:t>and consume more than we earn.</a:t>
            </a:r>
          </a:p>
          <a:p>
            <a:r>
              <a:rPr lang="en-AU" dirty="0"/>
              <a:t>However in the future, </a:t>
            </a:r>
            <a:r>
              <a:rPr lang="en-AU" dirty="0">
                <a:solidFill>
                  <a:srgbClr val="7030A0"/>
                </a:solidFill>
              </a:rPr>
              <a:t>AD will be below </a:t>
            </a:r>
            <a:r>
              <a:rPr lang="en-AU" dirty="0" err="1">
                <a:solidFill>
                  <a:srgbClr val="7030A0"/>
                </a:solidFill>
              </a:rPr>
              <a:t>Y</a:t>
            </a:r>
            <a:r>
              <a:rPr lang="en-AU" baseline="-25000" dirty="0" err="1">
                <a:solidFill>
                  <a:srgbClr val="7030A0"/>
                </a:solidFill>
              </a:rPr>
              <a:t>p</a:t>
            </a:r>
            <a:r>
              <a:rPr lang="en-AU" dirty="0">
                <a:solidFill>
                  <a:srgbClr val="7030A0"/>
                </a:solidFill>
              </a:rPr>
              <a:t> when we have to consume less </a:t>
            </a:r>
            <a:r>
              <a:rPr lang="en-AU" dirty="0"/>
              <a:t>and pay back our loans.</a:t>
            </a:r>
          </a:p>
        </p:txBody>
      </p:sp>
    </p:spTree>
    <p:extLst>
      <p:ext uri="{BB962C8B-B14F-4D97-AF65-F5344CB8AC3E}">
        <p14:creationId xmlns:p14="http://schemas.microsoft.com/office/powerpoint/2010/main" val="6319816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Draw and explain what occurs when the economy naturally readjusts after there is a recessionary gap. Completely label a diagram.</a:t>
            </a:r>
          </a:p>
          <a:p>
            <a:r>
              <a:rPr lang="en-US" dirty="0">
                <a:solidFill>
                  <a:srgbClr val="FF0000"/>
                </a:solidFill>
              </a:rPr>
              <a:t>Recessionary gap typically means ↓AD -&gt; ↓PL -&gt; ↓wages and res costs (LR) -&gt; ↑SRAS -&gt; Output level returns back to </a:t>
            </a:r>
            <a:r>
              <a:rPr lang="en-US" dirty="0" err="1">
                <a:solidFill>
                  <a:srgbClr val="FF0000"/>
                </a:solidFill>
              </a:rPr>
              <a:t>Yp</a:t>
            </a:r>
            <a:endParaRPr lang="en-US" dirty="0">
              <a:solidFill>
                <a:srgbClr val="FF0000"/>
              </a:solidFill>
            </a:endParaRPr>
          </a:p>
          <a:p>
            <a:endParaRPr lang="en-US" dirty="0">
              <a:solidFill>
                <a:srgbClr val="FF0000"/>
              </a:solidFill>
            </a:endParaRPr>
          </a:p>
        </p:txBody>
      </p:sp>
      <p:pic>
        <p:nvPicPr>
          <p:cNvPr id="6" name="Picture 5"/>
          <p:cNvPicPr>
            <a:picLocks noChangeAspect="1"/>
          </p:cNvPicPr>
          <p:nvPr/>
        </p:nvPicPr>
        <p:blipFill>
          <a:blip r:embed="rId2"/>
          <a:stretch>
            <a:fillRect/>
          </a:stretch>
        </p:blipFill>
        <p:spPr>
          <a:xfrm>
            <a:off x="6473231" y="4133901"/>
            <a:ext cx="2832545" cy="2564546"/>
          </a:xfrm>
          <a:prstGeom prst="rect">
            <a:avLst/>
          </a:prstGeom>
        </p:spPr>
      </p:pic>
      <p:pic>
        <p:nvPicPr>
          <p:cNvPr id="7" name="Picture 6"/>
          <p:cNvPicPr>
            <a:picLocks noChangeAspect="1"/>
          </p:cNvPicPr>
          <p:nvPr/>
        </p:nvPicPr>
        <p:blipFill>
          <a:blip r:embed="rId3"/>
          <a:stretch>
            <a:fillRect/>
          </a:stretch>
        </p:blipFill>
        <p:spPr>
          <a:xfrm>
            <a:off x="9305776" y="4133901"/>
            <a:ext cx="2810023" cy="2640695"/>
          </a:xfrm>
          <a:prstGeom prst="rect">
            <a:avLst/>
          </a:prstGeom>
        </p:spPr>
      </p:pic>
    </p:spTree>
    <p:extLst>
      <p:ext uri="{BB962C8B-B14F-4D97-AF65-F5344CB8AC3E}">
        <p14:creationId xmlns:p14="http://schemas.microsoft.com/office/powerpoint/2010/main" val="65322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Effects on PL and Y</a:t>
            </a:r>
          </a:p>
        </p:txBody>
      </p:sp>
      <p:sp>
        <p:nvSpPr>
          <p:cNvPr id="3" name="Content Placeholder 2"/>
          <p:cNvSpPr>
            <a:spLocks noGrp="1"/>
          </p:cNvSpPr>
          <p:nvPr>
            <p:ph idx="1"/>
          </p:nvPr>
        </p:nvSpPr>
        <p:spPr>
          <a:xfrm>
            <a:off x="838200" y="1825625"/>
            <a:ext cx="4736123" cy="4351338"/>
          </a:xfrm>
        </p:spPr>
        <p:txBody>
          <a:bodyPr>
            <a:normAutofit lnSpcReduction="10000"/>
          </a:bodyPr>
          <a:lstStyle/>
          <a:p>
            <a:r>
              <a:rPr lang="en-US" dirty="0"/>
              <a:t>What is the short run effect of an increase in consumption on price level and output?</a:t>
            </a:r>
          </a:p>
          <a:p>
            <a:r>
              <a:rPr lang="en-US" dirty="0">
                <a:solidFill>
                  <a:srgbClr val="FF0000"/>
                </a:solidFill>
              </a:rPr>
              <a:t>Increase price level, increase output</a:t>
            </a:r>
            <a:endParaRPr lang="en-US" dirty="0"/>
          </a:p>
          <a:p>
            <a:r>
              <a:rPr lang="en-US" dirty="0"/>
              <a:t>What is the long run effect of an increase in consumption on price level and output?</a:t>
            </a:r>
          </a:p>
          <a:p>
            <a:r>
              <a:rPr lang="en-US" dirty="0">
                <a:solidFill>
                  <a:srgbClr val="FF0000"/>
                </a:solidFill>
              </a:rPr>
              <a:t>Increase price level, no change to output</a:t>
            </a:r>
          </a:p>
          <a:p>
            <a:endParaRPr lang="en-US" dirty="0"/>
          </a:p>
          <a:p>
            <a:endParaRPr lang="en-US" dirty="0"/>
          </a:p>
          <a:p>
            <a:endParaRPr lang="en-US" dirty="0"/>
          </a:p>
          <a:p>
            <a:endParaRPr lang="en-US" dirty="0"/>
          </a:p>
        </p:txBody>
      </p:sp>
      <p:pic>
        <p:nvPicPr>
          <p:cNvPr id="4" name="Picture 3"/>
          <p:cNvPicPr>
            <a:picLocks noChangeAspect="1"/>
          </p:cNvPicPr>
          <p:nvPr/>
        </p:nvPicPr>
        <p:blipFill>
          <a:blip r:embed="rId2"/>
          <a:stretch>
            <a:fillRect/>
          </a:stretch>
        </p:blipFill>
        <p:spPr>
          <a:xfrm>
            <a:off x="5955323" y="529013"/>
            <a:ext cx="3593123" cy="3211007"/>
          </a:xfrm>
          <a:prstGeom prst="rect">
            <a:avLst/>
          </a:prstGeom>
        </p:spPr>
      </p:pic>
      <p:pic>
        <p:nvPicPr>
          <p:cNvPr id="5" name="Picture 4"/>
          <p:cNvPicPr>
            <a:picLocks noChangeAspect="1"/>
          </p:cNvPicPr>
          <p:nvPr/>
        </p:nvPicPr>
        <p:blipFill>
          <a:blip r:embed="rId3"/>
          <a:stretch>
            <a:fillRect/>
          </a:stretch>
        </p:blipFill>
        <p:spPr>
          <a:xfrm>
            <a:off x="6778483" y="4018083"/>
            <a:ext cx="2769963" cy="2718667"/>
          </a:xfrm>
          <a:prstGeom prst="rect">
            <a:avLst/>
          </a:prstGeom>
        </p:spPr>
      </p:pic>
    </p:spTree>
    <p:extLst>
      <p:ext uri="{BB962C8B-B14F-4D97-AF65-F5344CB8AC3E}">
        <p14:creationId xmlns:p14="http://schemas.microsoft.com/office/powerpoint/2010/main" val="173312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1825625"/>
            <a:ext cx="4736123" cy="4351338"/>
          </a:xfrm>
        </p:spPr>
        <p:txBody>
          <a:bodyPr>
            <a:normAutofit/>
          </a:bodyPr>
          <a:lstStyle/>
          <a:p>
            <a:r>
              <a:rPr lang="en-US" dirty="0"/>
              <a:t>What is the short run effect of a decrease to net exports on price level and output?</a:t>
            </a:r>
          </a:p>
          <a:p>
            <a:r>
              <a:rPr lang="en-US" dirty="0">
                <a:solidFill>
                  <a:srgbClr val="FF0000"/>
                </a:solidFill>
              </a:rPr>
              <a:t>decrease price level, decrease output</a:t>
            </a:r>
            <a:endParaRPr lang="en-US" dirty="0"/>
          </a:p>
          <a:p>
            <a:r>
              <a:rPr lang="en-US" dirty="0"/>
              <a:t>What is the long run effect of an increase in consumption on price level and output?</a:t>
            </a:r>
          </a:p>
          <a:p>
            <a:r>
              <a:rPr lang="en-US" dirty="0">
                <a:solidFill>
                  <a:srgbClr val="FF0000"/>
                </a:solidFill>
              </a:rPr>
              <a:t>decrease price level, no change to output</a:t>
            </a:r>
          </a:p>
          <a:p>
            <a:endParaRPr lang="en-US" dirty="0"/>
          </a:p>
          <a:p>
            <a:endParaRPr lang="en-US" dirty="0"/>
          </a:p>
          <a:p>
            <a:endParaRPr lang="en-US" dirty="0"/>
          </a:p>
          <a:p>
            <a:endParaRPr lang="en-US" dirty="0"/>
          </a:p>
        </p:txBody>
      </p:sp>
      <p:pic>
        <p:nvPicPr>
          <p:cNvPr id="6" name="Picture 5"/>
          <p:cNvPicPr>
            <a:picLocks noChangeAspect="1"/>
          </p:cNvPicPr>
          <p:nvPr/>
        </p:nvPicPr>
        <p:blipFill>
          <a:blip r:embed="rId2"/>
          <a:stretch>
            <a:fillRect/>
          </a:stretch>
        </p:blipFill>
        <p:spPr>
          <a:xfrm>
            <a:off x="6686140" y="1017874"/>
            <a:ext cx="3002983" cy="2718858"/>
          </a:xfrm>
          <a:prstGeom prst="rect">
            <a:avLst/>
          </a:prstGeom>
        </p:spPr>
      </p:pic>
      <p:pic>
        <p:nvPicPr>
          <p:cNvPr id="7" name="Picture 6"/>
          <p:cNvPicPr>
            <a:picLocks noChangeAspect="1"/>
          </p:cNvPicPr>
          <p:nvPr/>
        </p:nvPicPr>
        <p:blipFill>
          <a:blip r:embed="rId3"/>
          <a:stretch>
            <a:fillRect/>
          </a:stretch>
        </p:blipFill>
        <p:spPr>
          <a:xfrm>
            <a:off x="6857711" y="4193931"/>
            <a:ext cx="2831412" cy="2660796"/>
          </a:xfrm>
          <a:prstGeom prst="rect">
            <a:avLst/>
          </a:prstGeom>
        </p:spPr>
      </p:pic>
    </p:spTree>
    <p:extLst>
      <p:ext uri="{BB962C8B-B14F-4D97-AF65-F5344CB8AC3E}">
        <p14:creationId xmlns:p14="http://schemas.microsoft.com/office/powerpoint/2010/main" val="427883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3B951-1D20-4245-02A3-8A8388CC541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28D2ED1-59D0-ECC1-6BD1-CF28F47F028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42E7477-E324-8A47-07BC-74BFE33A6A5B}"/>
              </a:ext>
            </a:extLst>
          </p:cNvPr>
          <p:cNvPicPr>
            <a:picLocks noChangeAspect="1"/>
          </p:cNvPicPr>
          <p:nvPr/>
        </p:nvPicPr>
        <p:blipFill>
          <a:blip r:embed="rId2"/>
          <a:stretch>
            <a:fillRect/>
          </a:stretch>
        </p:blipFill>
        <p:spPr>
          <a:xfrm>
            <a:off x="985837" y="84727"/>
            <a:ext cx="9920683" cy="6688545"/>
          </a:xfrm>
          <a:prstGeom prst="rect">
            <a:avLst/>
          </a:prstGeom>
        </p:spPr>
      </p:pic>
      <p:sp>
        <p:nvSpPr>
          <p:cNvPr id="5" name="TextBox 4">
            <a:extLst>
              <a:ext uri="{FF2B5EF4-FFF2-40B4-BE49-F238E27FC236}">
                <a16:creationId xmlns:a16="http://schemas.microsoft.com/office/drawing/2014/main" id="{BF1A77CB-9A70-B108-1F58-2EC86585F7BC}"/>
              </a:ext>
            </a:extLst>
          </p:cNvPr>
          <p:cNvSpPr txBox="1"/>
          <p:nvPr/>
        </p:nvSpPr>
        <p:spPr>
          <a:xfrm>
            <a:off x="2475914" y="3428999"/>
            <a:ext cx="1223889" cy="261610"/>
          </a:xfrm>
          <a:prstGeom prst="rect">
            <a:avLst/>
          </a:prstGeom>
          <a:solidFill>
            <a:srgbClr val="FFFF00"/>
          </a:solidFill>
        </p:spPr>
        <p:txBody>
          <a:bodyPr wrap="square" rtlCol="0">
            <a:spAutoFit/>
          </a:bodyPr>
          <a:lstStyle/>
          <a:p>
            <a:r>
              <a:rPr lang="en-US" sz="1100" dirty="0">
                <a:highlight>
                  <a:srgbClr val="FFFF00"/>
                </a:highlight>
              </a:rPr>
              <a:t>Recessionary Gap</a:t>
            </a:r>
          </a:p>
        </p:txBody>
      </p:sp>
      <p:sp>
        <p:nvSpPr>
          <p:cNvPr id="6" name="TextBox 5">
            <a:extLst>
              <a:ext uri="{FF2B5EF4-FFF2-40B4-BE49-F238E27FC236}">
                <a16:creationId xmlns:a16="http://schemas.microsoft.com/office/drawing/2014/main" id="{5EC24E52-2F0A-6374-740D-E9B6A193CBC0}"/>
              </a:ext>
            </a:extLst>
          </p:cNvPr>
          <p:cNvSpPr txBox="1"/>
          <p:nvPr/>
        </p:nvSpPr>
        <p:spPr>
          <a:xfrm>
            <a:off x="4872111" y="3167389"/>
            <a:ext cx="1223889" cy="261610"/>
          </a:xfrm>
          <a:prstGeom prst="rect">
            <a:avLst/>
          </a:prstGeom>
          <a:solidFill>
            <a:srgbClr val="FFFF00"/>
          </a:solidFill>
        </p:spPr>
        <p:txBody>
          <a:bodyPr wrap="square" rtlCol="0">
            <a:spAutoFit/>
          </a:bodyPr>
          <a:lstStyle/>
          <a:p>
            <a:r>
              <a:rPr lang="en-US" sz="1100" dirty="0">
                <a:highlight>
                  <a:srgbClr val="FFFF00"/>
                </a:highlight>
              </a:rPr>
              <a:t>Inflationary Gap</a:t>
            </a:r>
          </a:p>
        </p:txBody>
      </p:sp>
      <p:sp>
        <p:nvSpPr>
          <p:cNvPr id="7" name="TextBox 6">
            <a:extLst>
              <a:ext uri="{FF2B5EF4-FFF2-40B4-BE49-F238E27FC236}">
                <a16:creationId xmlns:a16="http://schemas.microsoft.com/office/drawing/2014/main" id="{6B192000-B36B-56B4-F7CB-22977244D50F}"/>
              </a:ext>
            </a:extLst>
          </p:cNvPr>
          <p:cNvSpPr txBox="1"/>
          <p:nvPr/>
        </p:nvSpPr>
        <p:spPr>
          <a:xfrm>
            <a:off x="8105336" y="3284804"/>
            <a:ext cx="1223889" cy="577081"/>
          </a:xfrm>
          <a:prstGeom prst="rect">
            <a:avLst/>
          </a:prstGeom>
          <a:solidFill>
            <a:srgbClr val="FFFF00"/>
          </a:solidFill>
        </p:spPr>
        <p:txBody>
          <a:bodyPr wrap="square" rtlCol="0">
            <a:spAutoFit/>
          </a:bodyPr>
          <a:lstStyle/>
          <a:p>
            <a:r>
              <a:rPr lang="en-US" sz="1050" dirty="0">
                <a:highlight>
                  <a:srgbClr val="FFFF00"/>
                </a:highlight>
              </a:rPr>
              <a:t>Recessionary Gap caused by SRAS </a:t>
            </a:r>
            <a:r>
              <a:rPr lang="en-US" sz="1050" dirty="0" err="1">
                <a:highlight>
                  <a:srgbClr val="FFFF00"/>
                </a:highlight>
              </a:rPr>
              <a:t>ie</a:t>
            </a:r>
            <a:r>
              <a:rPr lang="en-US" sz="1050" dirty="0">
                <a:highlight>
                  <a:srgbClr val="FFFF00"/>
                </a:highlight>
              </a:rPr>
              <a:t>. Stagflation</a:t>
            </a:r>
          </a:p>
        </p:txBody>
      </p:sp>
    </p:spTree>
    <p:extLst>
      <p:ext uri="{BB962C8B-B14F-4D97-AF65-F5344CB8AC3E}">
        <p14:creationId xmlns:p14="http://schemas.microsoft.com/office/powerpoint/2010/main" val="32458946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5763" y="157942"/>
            <a:ext cx="10789670" cy="6966637"/>
          </a:xfrm>
          <a:prstGeom prst="rect">
            <a:avLst/>
          </a:prstGeom>
        </p:spPr>
      </p:pic>
    </p:spTree>
    <p:extLst>
      <p:ext uri="{BB962C8B-B14F-4D97-AF65-F5344CB8AC3E}">
        <p14:creationId xmlns:p14="http://schemas.microsoft.com/office/powerpoint/2010/main" val="37909612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Economic Opinions on Recession</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2849200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normAutofit lnSpcReduction="10000"/>
          </a:bodyPr>
          <a:lstStyle/>
          <a:p>
            <a:r>
              <a:rPr lang="en-US" dirty="0"/>
              <a:t>Recall that economics is not an exact science and that there is often difference of opinion.</a:t>
            </a:r>
          </a:p>
          <a:p>
            <a:r>
              <a:rPr lang="en-US" dirty="0"/>
              <a:t>There is disagreement about whether the economy should be left alone or whether the government should manage the economy. </a:t>
            </a:r>
          </a:p>
        </p:txBody>
      </p:sp>
      <p:sp>
        <p:nvSpPr>
          <p:cNvPr id="5" name="Title 3"/>
          <p:cNvSpPr txBox="1">
            <a:spLocks/>
          </p:cNvSpPr>
          <p:nvPr/>
        </p:nvSpPr>
        <p:spPr>
          <a:xfrm>
            <a:off x="743927" y="1736726"/>
            <a:ext cx="10515600" cy="28527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“We’re in a recession! What should we do?”</a:t>
            </a:r>
          </a:p>
        </p:txBody>
      </p:sp>
      <p:pic>
        <p:nvPicPr>
          <p:cNvPr id="2" name="Picture 1"/>
          <p:cNvPicPr>
            <a:picLocks noChangeAspect="1"/>
          </p:cNvPicPr>
          <p:nvPr/>
        </p:nvPicPr>
        <p:blipFill>
          <a:blip r:embed="rId2"/>
          <a:stretch>
            <a:fillRect/>
          </a:stretch>
        </p:blipFill>
        <p:spPr>
          <a:xfrm>
            <a:off x="6595741" y="474720"/>
            <a:ext cx="2254783" cy="2524011"/>
          </a:xfrm>
          <a:prstGeom prst="rect">
            <a:avLst/>
          </a:prstGeom>
        </p:spPr>
      </p:pic>
      <p:pic>
        <p:nvPicPr>
          <p:cNvPr id="3" name="Picture 2"/>
          <p:cNvPicPr>
            <a:picLocks noChangeAspect="1"/>
          </p:cNvPicPr>
          <p:nvPr/>
        </p:nvPicPr>
        <p:blipFill>
          <a:blip r:embed="rId3"/>
          <a:stretch>
            <a:fillRect/>
          </a:stretch>
        </p:blipFill>
        <p:spPr>
          <a:xfrm>
            <a:off x="2820547" y="382385"/>
            <a:ext cx="2944250" cy="2385753"/>
          </a:xfrm>
          <a:prstGeom prst="rect">
            <a:avLst/>
          </a:prstGeom>
        </p:spPr>
      </p:pic>
    </p:spTree>
    <p:extLst>
      <p:ext uri="{BB962C8B-B14F-4D97-AF65-F5344CB8AC3E}">
        <p14:creationId xmlns:p14="http://schemas.microsoft.com/office/powerpoint/2010/main" val="12511157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lassical Vs Keynesian Econom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906" y="3119191"/>
            <a:ext cx="4771985" cy="365071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2558" y="230655"/>
            <a:ext cx="6656507" cy="828488"/>
          </a:xfrm>
        </p:spPr>
        <p:txBody>
          <a:bodyPr>
            <a:normAutofit fontScale="90000"/>
          </a:bodyPr>
          <a:lstStyle/>
          <a:p>
            <a:r>
              <a:rPr lang="en-US" dirty="0"/>
              <a:t>Self Adjustment – Classical and Free Market View</a:t>
            </a:r>
          </a:p>
        </p:txBody>
      </p:sp>
      <p:sp>
        <p:nvSpPr>
          <p:cNvPr id="3" name="Content Placeholder 2"/>
          <p:cNvSpPr>
            <a:spLocks noGrp="1"/>
          </p:cNvSpPr>
          <p:nvPr>
            <p:ph idx="1"/>
          </p:nvPr>
        </p:nvSpPr>
        <p:spPr>
          <a:xfrm>
            <a:off x="381906" y="1193337"/>
            <a:ext cx="11230974" cy="4970766"/>
          </a:xfrm>
        </p:spPr>
        <p:txBody>
          <a:bodyPr>
            <a:normAutofit/>
          </a:bodyPr>
          <a:lstStyle/>
          <a:p>
            <a:r>
              <a:rPr lang="en-US" sz="2400" dirty="0"/>
              <a:t>So if the economy naturally adjusts to the long run equilibrium, </a:t>
            </a:r>
            <a:r>
              <a:rPr lang="en-US" sz="2400" dirty="0">
                <a:solidFill>
                  <a:srgbClr val="00B0F0"/>
                </a:solidFill>
              </a:rPr>
              <a:t>the economy takes care of itself</a:t>
            </a:r>
            <a:r>
              <a:rPr lang="en-US" sz="2400" dirty="0"/>
              <a:t>?</a:t>
            </a:r>
          </a:p>
          <a:p>
            <a:r>
              <a:rPr lang="en-US" sz="2400" dirty="0"/>
              <a:t>This is the </a:t>
            </a:r>
            <a:r>
              <a:rPr lang="en-US" sz="2400" dirty="0">
                <a:solidFill>
                  <a:srgbClr val="00B0F0"/>
                </a:solidFill>
              </a:rPr>
              <a:t>classical view</a:t>
            </a:r>
            <a:r>
              <a:rPr lang="en-US" sz="2400" dirty="0"/>
              <a:t>, which believes that </a:t>
            </a:r>
            <a:r>
              <a:rPr lang="en-US" sz="2400" dirty="0">
                <a:solidFill>
                  <a:srgbClr val="00B0F0"/>
                </a:solidFill>
              </a:rPr>
              <a:t>governments should </a:t>
            </a:r>
            <a:r>
              <a:rPr lang="en-US" sz="2400" dirty="0"/>
              <a:t>just </a:t>
            </a:r>
            <a:r>
              <a:rPr lang="en-US" sz="2400" dirty="0">
                <a:solidFill>
                  <a:srgbClr val="00B0F0"/>
                </a:solidFill>
              </a:rPr>
              <a:t>let the economy take care of itself</a:t>
            </a:r>
            <a:r>
              <a:rPr lang="en-US" sz="2400" dirty="0"/>
              <a:t>.</a:t>
            </a:r>
          </a:p>
          <a:p>
            <a:r>
              <a:rPr lang="en-US" sz="2400" dirty="0"/>
              <a:t>However starting in the 20</a:t>
            </a:r>
            <a:r>
              <a:rPr lang="en-US" sz="2400" baseline="30000" dirty="0"/>
              <a:t>th</a:t>
            </a:r>
            <a:r>
              <a:rPr lang="en-US" sz="2400" dirty="0"/>
              <a:t> century with the Great Depression, there has been a movement toward government intervention. </a:t>
            </a:r>
          </a:p>
        </p:txBody>
      </p:sp>
      <p:sp>
        <p:nvSpPr>
          <p:cNvPr id="5" name="TextBox 4"/>
          <p:cNvSpPr txBox="1"/>
          <p:nvPr/>
        </p:nvSpPr>
        <p:spPr>
          <a:xfrm>
            <a:off x="5413897" y="3513385"/>
            <a:ext cx="3364458" cy="2862322"/>
          </a:xfrm>
          <a:prstGeom prst="rect">
            <a:avLst/>
          </a:prstGeom>
          <a:solidFill>
            <a:schemeClr val="accent1">
              <a:lumMod val="40000"/>
              <a:lumOff val="60000"/>
            </a:schemeClr>
          </a:solidFill>
        </p:spPr>
        <p:txBody>
          <a:bodyPr wrap="square" rtlCol="0">
            <a:spAutoFit/>
          </a:bodyPr>
          <a:lstStyle/>
          <a:p>
            <a:r>
              <a:rPr lang="en-AU" b="1" i="1" u="sng" dirty="0"/>
              <a:t>Free Market Economics</a:t>
            </a:r>
          </a:p>
          <a:p>
            <a:r>
              <a:rPr lang="en-AU" dirty="0"/>
              <a:t>Modern day economists who still believe that the market should be left alone, are often called ‘free market economists’ or ‘free marketeers’. Milton Friedman (right) was a highly influential 20</a:t>
            </a:r>
            <a:r>
              <a:rPr lang="en-AU" baseline="30000" dirty="0"/>
              <a:t>th</a:t>
            </a:r>
            <a:r>
              <a:rPr lang="en-AU" dirty="0"/>
              <a:t> century economist who largely advocated for free markets and less government intervention.</a:t>
            </a:r>
          </a:p>
        </p:txBody>
      </p:sp>
      <p:sp>
        <p:nvSpPr>
          <p:cNvPr id="4" name="TextBox 3"/>
          <p:cNvSpPr txBox="1"/>
          <p:nvPr/>
        </p:nvSpPr>
        <p:spPr>
          <a:xfrm>
            <a:off x="7096126" y="177674"/>
            <a:ext cx="4658394" cy="1015663"/>
          </a:xfrm>
          <a:prstGeom prst="rect">
            <a:avLst/>
          </a:prstGeom>
          <a:solidFill>
            <a:srgbClr val="FFFF00"/>
          </a:solidFill>
        </p:spPr>
        <p:txBody>
          <a:bodyPr wrap="square" rtlCol="0">
            <a:spAutoFit/>
          </a:bodyPr>
          <a:lstStyle/>
          <a:p>
            <a:r>
              <a:rPr lang="en-US" sz="2000" b="1" dirty="0">
                <a:solidFill>
                  <a:srgbClr val="FF0000"/>
                </a:solidFill>
              </a:rPr>
              <a:t>Classical / free marketer view</a:t>
            </a:r>
            <a:r>
              <a:rPr lang="en-US" sz="2000" dirty="0">
                <a:solidFill>
                  <a:srgbClr val="FF0000"/>
                </a:solidFill>
              </a:rPr>
              <a:t>– the economy is always naturally self adjusting and doesn’t need to be managed.</a:t>
            </a:r>
          </a:p>
        </p:txBody>
      </p:sp>
      <p:pic>
        <p:nvPicPr>
          <p:cNvPr id="6" name="Picture 5"/>
          <p:cNvPicPr>
            <a:picLocks noChangeAspect="1"/>
          </p:cNvPicPr>
          <p:nvPr/>
        </p:nvPicPr>
        <p:blipFill>
          <a:blip r:embed="rId3"/>
          <a:stretch>
            <a:fillRect/>
          </a:stretch>
        </p:blipFill>
        <p:spPr>
          <a:xfrm>
            <a:off x="9224589" y="3968467"/>
            <a:ext cx="2242646" cy="1637653"/>
          </a:xfrm>
          <a:prstGeom prst="rect">
            <a:avLst/>
          </a:prstGeom>
        </p:spPr>
      </p:pic>
    </p:spTree>
    <p:extLst>
      <p:ext uri="{BB962C8B-B14F-4D97-AF65-F5344CB8AC3E}">
        <p14:creationId xmlns:p14="http://schemas.microsoft.com/office/powerpoint/2010/main" val="225173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Is government intervention considered necessary in the classical view and the free market view?</a:t>
            </a:r>
          </a:p>
          <a:p>
            <a:r>
              <a:rPr lang="en-US" dirty="0">
                <a:solidFill>
                  <a:srgbClr val="FF0000"/>
                </a:solidFill>
              </a:rPr>
              <a:t>No, the economy self adjusts naturally. </a:t>
            </a:r>
          </a:p>
        </p:txBody>
      </p:sp>
    </p:spTree>
    <p:extLst>
      <p:ext uri="{BB962C8B-B14F-4D97-AF65-F5344CB8AC3E}">
        <p14:creationId xmlns:p14="http://schemas.microsoft.com/office/powerpoint/2010/main" val="220868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Great Depression</a:t>
            </a:r>
          </a:p>
        </p:txBody>
      </p:sp>
      <p:sp>
        <p:nvSpPr>
          <p:cNvPr id="3" name="Content Placeholder 2"/>
          <p:cNvSpPr>
            <a:spLocks noGrp="1"/>
          </p:cNvSpPr>
          <p:nvPr>
            <p:ph idx="1"/>
          </p:nvPr>
        </p:nvSpPr>
        <p:spPr>
          <a:xfrm>
            <a:off x="697007" y="1516307"/>
            <a:ext cx="5659315" cy="618636"/>
          </a:xfrm>
        </p:spPr>
        <p:txBody>
          <a:bodyPr>
            <a:normAutofit fontScale="77500" lnSpcReduction="20000"/>
          </a:bodyPr>
          <a:lstStyle/>
          <a:p>
            <a:r>
              <a:rPr lang="en-US" dirty="0">
                <a:hlinkClick r:id="rId2"/>
              </a:rPr>
              <a:t>50 Amazing Photos of the Great Depression - YouTube</a:t>
            </a:r>
            <a:endParaRPr lang="en-US" dirty="0"/>
          </a:p>
        </p:txBody>
      </p:sp>
      <p:pic>
        <p:nvPicPr>
          <p:cNvPr id="4" name="Picture 3"/>
          <p:cNvPicPr>
            <a:picLocks noChangeAspect="1"/>
          </p:cNvPicPr>
          <p:nvPr/>
        </p:nvPicPr>
        <p:blipFill>
          <a:blip r:embed="rId3"/>
          <a:stretch>
            <a:fillRect/>
          </a:stretch>
        </p:blipFill>
        <p:spPr>
          <a:xfrm>
            <a:off x="5119922" y="2575863"/>
            <a:ext cx="6684709" cy="2857134"/>
          </a:xfrm>
          <a:prstGeom prst="rect">
            <a:avLst/>
          </a:prstGeom>
        </p:spPr>
      </p:pic>
      <p:pic>
        <p:nvPicPr>
          <p:cNvPr id="6" name="Picture 5"/>
          <p:cNvPicPr>
            <a:picLocks noChangeAspect="1"/>
          </p:cNvPicPr>
          <p:nvPr/>
        </p:nvPicPr>
        <p:blipFill>
          <a:blip r:embed="rId4"/>
          <a:stretch>
            <a:fillRect/>
          </a:stretch>
        </p:blipFill>
        <p:spPr>
          <a:xfrm>
            <a:off x="6415157" y="133655"/>
            <a:ext cx="3944626" cy="2310606"/>
          </a:xfrm>
          <a:prstGeom prst="rect">
            <a:avLst/>
          </a:prstGeom>
        </p:spPr>
      </p:pic>
      <p:sp>
        <p:nvSpPr>
          <p:cNvPr id="5" name="TextBox 4"/>
          <p:cNvSpPr txBox="1"/>
          <p:nvPr/>
        </p:nvSpPr>
        <p:spPr>
          <a:xfrm>
            <a:off x="556953" y="2444261"/>
            <a:ext cx="4380807" cy="2585323"/>
          </a:xfrm>
          <a:prstGeom prst="rect">
            <a:avLst/>
          </a:prstGeom>
          <a:noFill/>
        </p:spPr>
        <p:txBody>
          <a:bodyPr wrap="square" rtlCol="0">
            <a:spAutoFit/>
          </a:bodyPr>
          <a:lstStyle/>
          <a:p>
            <a:pPr marL="285750" indent="-285750">
              <a:buFont typeface="Arial" panose="020B0604020202020204" pitchFamily="34" charset="0"/>
              <a:buChar char="•"/>
            </a:pPr>
            <a:r>
              <a:rPr lang="en-US" dirty="0"/>
              <a:t>The </a:t>
            </a:r>
            <a:r>
              <a:rPr lang="en-US" dirty="0">
                <a:solidFill>
                  <a:srgbClr val="00B0F0"/>
                </a:solidFill>
              </a:rPr>
              <a:t>Great Depression</a:t>
            </a:r>
            <a:r>
              <a:rPr lang="en-US" dirty="0"/>
              <a:t> lasted a long time! </a:t>
            </a:r>
          </a:p>
          <a:p>
            <a:pPr marL="285750" indent="-285750">
              <a:buFont typeface="Arial" panose="020B0604020202020204" pitchFamily="34" charset="0"/>
              <a:buChar char="•"/>
            </a:pPr>
            <a:r>
              <a:rPr lang="en-US" dirty="0"/>
              <a:t>It </a:t>
            </a:r>
            <a:r>
              <a:rPr lang="en-US" dirty="0">
                <a:solidFill>
                  <a:srgbClr val="00B0F0"/>
                </a:solidFill>
              </a:rPr>
              <a:t>lasted for many years</a:t>
            </a:r>
            <a:r>
              <a:rPr lang="en-US" dirty="0"/>
              <a:t>, and there was a lot of pain and suffering for ordinary people.</a:t>
            </a:r>
          </a:p>
          <a:p>
            <a:pPr marL="285750" indent="-285750">
              <a:buFont typeface="Arial" panose="020B0604020202020204" pitchFamily="34" charset="0"/>
              <a:buChar char="•"/>
            </a:pPr>
            <a:r>
              <a:rPr lang="en-US" dirty="0"/>
              <a:t>This made many economists question – </a:t>
            </a:r>
            <a:r>
              <a:rPr lang="en-US" dirty="0">
                <a:solidFill>
                  <a:srgbClr val="00B0F0"/>
                </a:solidFill>
              </a:rPr>
              <a:t>should we wait for the economy to self adjust?</a:t>
            </a:r>
          </a:p>
          <a:p>
            <a:pPr marL="285750" indent="-285750">
              <a:buFont typeface="Arial" panose="020B0604020202020204" pitchFamily="34" charset="0"/>
              <a:buChar char="•"/>
            </a:pPr>
            <a:r>
              <a:rPr lang="en-US" dirty="0"/>
              <a:t>Economists began to </a:t>
            </a:r>
            <a:r>
              <a:rPr lang="en-US" dirty="0">
                <a:solidFill>
                  <a:srgbClr val="00B0F0"/>
                </a:solidFill>
              </a:rPr>
              <a:t>argue for more government intervention</a:t>
            </a:r>
            <a:r>
              <a:rPr lang="en-US" dirty="0"/>
              <a:t>.</a:t>
            </a:r>
          </a:p>
        </p:txBody>
      </p:sp>
      <p:sp>
        <p:nvSpPr>
          <p:cNvPr id="7" name="TextBox 6"/>
          <p:cNvSpPr txBox="1"/>
          <p:nvPr/>
        </p:nvSpPr>
        <p:spPr>
          <a:xfrm>
            <a:off x="6635102" y="5564599"/>
            <a:ext cx="5169529" cy="923330"/>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The Great Depression made people question the idea that the economy will take care of itself.</a:t>
            </a:r>
          </a:p>
        </p:txBody>
      </p:sp>
    </p:spTree>
    <p:extLst>
      <p:ext uri="{BB962C8B-B14F-4D97-AF65-F5344CB8AC3E}">
        <p14:creationId xmlns:p14="http://schemas.microsoft.com/office/powerpoint/2010/main" val="1824346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a:t>Why do we often assume that output gaps are caused by changes in AD?</a:t>
            </a:r>
          </a:p>
          <a:p>
            <a:r>
              <a:rPr lang="en-US" dirty="0">
                <a:solidFill>
                  <a:srgbClr val="FF0000"/>
                </a:solidFill>
              </a:rPr>
              <a:t>The debt cycle caused by:</a:t>
            </a:r>
          </a:p>
          <a:p>
            <a:pPr lvl="1"/>
            <a:r>
              <a:rPr lang="en-US" dirty="0">
                <a:solidFill>
                  <a:srgbClr val="FF0000"/>
                </a:solidFill>
              </a:rPr>
              <a:t>1. By borrowing we can spend more (↑C ↑I ↑G)</a:t>
            </a:r>
          </a:p>
          <a:p>
            <a:pPr lvl="1"/>
            <a:r>
              <a:rPr lang="en-US" dirty="0">
                <a:solidFill>
                  <a:srgbClr val="FF0000"/>
                </a:solidFill>
              </a:rPr>
              <a:t>2. Eventually we have to pay back what we borrowed and spend less (↓C↓I ↓G)</a:t>
            </a:r>
          </a:p>
          <a:p>
            <a:pPr lvl="1"/>
            <a:r>
              <a:rPr lang="en-US" dirty="0">
                <a:solidFill>
                  <a:srgbClr val="FF0000"/>
                </a:solidFill>
              </a:rPr>
              <a:t>Etc. </a:t>
            </a:r>
          </a:p>
          <a:p>
            <a:r>
              <a:rPr lang="en-US" dirty="0">
                <a:solidFill>
                  <a:srgbClr val="FF0000"/>
                </a:solidFill>
              </a:rPr>
              <a:t>So we have cycles of higher AD and lower AD</a:t>
            </a:r>
          </a:p>
          <a:p>
            <a:r>
              <a:rPr lang="en-US" dirty="0"/>
              <a:t>Are AD changes the only cause of output gaps?</a:t>
            </a:r>
          </a:p>
          <a:p>
            <a:r>
              <a:rPr lang="en-US" dirty="0">
                <a:solidFill>
                  <a:srgbClr val="FF0000"/>
                </a:solidFill>
              </a:rPr>
              <a:t>No, they can also be caused by supply changes.</a:t>
            </a:r>
          </a:p>
        </p:txBody>
      </p:sp>
    </p:spTree>
    <p:extLst>
      <p:ext uri="{BB962C8B-B14F-4D97-AF65-F5344CB8AC3E}">
        <p14:creationId xmlns:p14="http://schemas.microsoft.com/office/powerpoint/2010/main" val="142499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A8528-4CC0-75CB-D821-F637A5D44AD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86827AD-5932-C9BC-0CCF-7198CD99F87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7F103A1-6FF1-4B88-AA5D-9BC2368EFF69}"/>
              </a:ext>
            </a:extLst>
          </p:cNvPr>
          <p:cNvPicPr>
            <a:picLocks noChangeAspect="1"/>
          </p:cNvPicPr>
          <p:nvPr/>
        </p:nvPicPr>
        <p:blipFill>
          <a:blip r:embed="rId2"/>
          <a:stretch>
            <a:fillRect/>
          </a:stretch>
        </p:blipFill>
        <p:spPr>
          <a:xfrm>
            <a:off x="490653" y="190460"/>
            <a:ext cx="10517403" cy="6076525"/>
          </a:xfrm>
          <a:prstGeom prst="rect">
            <a:avLst/>
          </a:prstGeom>
        </p:spPr>
      </p:pic>
    </p:spTree>
    <p:extLst>
      <p:ext uri="{BB962C8B-B14F-4D97-AF65-F5344CB8AC3E}">
        <p14:creationId xmlns:p14="http://schemas.microsoft.com/office/powerpoint/2010/main" val="41551637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61BC3-CE8C-10D1-8816-4DC3D051664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0D48A4A-A7EF-B46B-FD85-0C11A1500FB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62FBE45-AD7E-DF07-E906-DEE03AC7E24A}"/>
              </a:ext>
            </a:extLst>
          </p:cNvPr>
          <p:cNvPicPr>
            <a:picLocks noChangeAspect="1"/>
          </p:cNvPicPr>
          <p:nvPr/>
        </p:nvPicPr>
        <p:blipFill>
          <a:blip r:embed="rId2"/>
          <a:stretch>
            <a:fillRect/>
          </a:stretch>
        </p:blipFill>
        <p:spPr>
          <a:xfrm>
            <a:off x="838200" y="581434"/>
            <a:ext cx="10601287" cy="5695131"/>
          </a:xfrm>
          <a:prstGeom prst="rect">
            <a:avLst/>
          </a:prstGeom>
        </p:spPr>
      </p:pic>
    </p:spTree>
    <p:extLst>
      <p:ext uri="{BB962C8B-B14F-4D97-AF65-F5344CB8AC3E}">
        <p14:creationId xmlns:p14="http://schemas.microsoft.com/office/powerpoint/2010/main" val="21058258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D0B57-0988-6C87-A9B6-11EC9BE1C7C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1D7C81C-5AA1-9C3E-A692-FE77A2DCF8B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BA887CF-9CC9-6F58-A25D-06A794874171}"/>
              </a:ext>
            </a:extLst>
          </p:cNvPr>
          <p:cNvPicPr>
            <a:picLocks noChangeAspect="1"/>
          </p:cNvPicPr>
          <p:nvPr/>
        </p:nvPicPr>
        <p:blipFill>
          <a:blip r:embed="rId2"/>
          <a:stretch>
            <a:fillRect/>
          </a:stretch>
        </p:blipFill>
        <p:spPr>
          <a:xfrm>
            <a:off x="703456" y="144167"/>
            <a:ext cx="10785088" cy="6032796"/>
          </a:xfrm>
          <a:prstGeom prst="rect">
            <a:avLst/>
          </a:prstGeom>
        </p:spPr>
      </p:pic>
    </p:spTree>
    <p:extLst>
      <p:ext uri="{BB962C8B-B14F-4D97-AF65-F5344CB8AC3E}">
        <p14:creationId xmlns:p14="http://schemas.microsoft.com/office/powerpoint/2010/main" val="3245175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82BD0-642F-0101-A4DF-05BFFDFF788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7D05ACA-EC91-5FB5-D64C-56F95013128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C3DB957-C33F-6D57-D358-08A4FBE949CD}"/>
              </a:ext>
            </a:extLst>
          </p:cNvPr>
          <p:cNvPicPr>
            <a:picLocks noChangeAspect="1"/>
          </p:cNvPicPr>
          <p:nvPr/>
        </p:nvPicPr>
        <p:blipFill>
          <a:blip r:embed="rId2"/>
          <a:stretch>
            <a:fillRect/>
          </a:stretch>
        </p:blipFill>
        <p:spPr>
          <a:xfrm>
            <a:off x="697256" y="365125"/>
            <a:ext cx="10656544" cy="5811838"/>
          </a:xfrm>
          <a:prstGeom prst="rect">
            <a:avLst/>
          </a:prstGeom>
        </p:spPr>
      </p:pic>
    </p:spTree>
    <p:extLst>
      <p:ext uri="{BB962C8B-B14F-4D97-AF65-F5344CB8AC3E}">
        <p14:creationId xmlns:p14="http://schemas.microsoft.com/office/powerpoint/2010/main" val="21310422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A1699-A3EE-2017-CA78-9E47AED5C01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44445D1-C1F5-B822-255B-A03D72A99C2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FC50278-A2FD-DE76-5878-44CADAAC11A7}"/>
              </a:ext>
            </a:extLst>
          </p:cNvPr>
          <p:cNvPicPr>
            <a:picLocks noChangeAspect="1"/>
          </p:cNvPicPr>
          <p:nvPr/>
        </p:nvPicPr>
        <p:blipFill>
          <a:blip r:embed="rId2"/>
          <a:stretch>
            <a:fillRect/>
          </a:stretch>
        </p:blipFill>
        <p:spPr>
          <a:xfrm>
            <a:off x="1128132" y="276302"/>
            <a:ext cx="10515600" cy="6297960"/>
          </a:xfrm>
          <a:prstGeom prst="rect">
            <a:avLst/>
          </a:prstGeom>
        </p:spPr>
      </p:pic>
    </p:spTree>
    <p:extLst>
      <p:ext uri="{BB962C8B-B14F-4D97-AF65-F5344CB8AC3E}">
        <p14:creationId xmlns:p14="http://schemas.microsoft.com/office/powerpoint/2010/main" val="31584483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D93AE-37CD-D8C1-B73A-4B9F34E33DD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A388E43-19CA-CA8C-E8E9-10316DB7818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3919EF2-E0C5-AFA5-7BBA-FED4205BC3C9}"/>
              </a:ext>
            </a:extLst>
          </p:cNvPr>
          <p:cNvPicPr>
            <a:picLocks noChangeAspect="1"/>
          </p:cNvPicPr>
          <p:nvPr/>
        </p:nvPicPr>
        <p:blipFill>
          <a:blip r:embed="rId2"/>
          <a:stretch>
            <a:fillRect/>
          </a:stretch>
        </p:blipFill>
        <p:spPr>
          <a:xfrm>
            <a:off x="425605" y="365125"/>
            <a:ext cx="10694434" cy="5689987"/>
          </a:xfrm>
          <a:prstGeom prst="rect">
            <a:avLst/>
          </a:prstGeom>
        </p:spPr>
      </p:pic>
    </p:spTree>
    <p:extLst>
      <p:ext uri="{BB962C8B-B14F-4D97-AF65-F5344CB8AC3E}">
        <p14:creationId xmlns:p14="http://schemas.microsoft.com/office/powerpoint/2010/main" val="42463607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1EDC1-3357-69E7-AB55-3E8173F7FC2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2ACBF6F-9C37-7B81-2233-28EBFB6DEE1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22EE3B5-501D-1322-2144-5E9BBC267121}"/>
              </a:ext>
            </a:extLst>
          </p:cNvPr>
          <p:cNvPicPr>
            <a:picLocks noChangeAspect="1"/>
          </p:cNvPicPr>
          <p:nvPr/>
        </p:nvPicPr>
        <p:blipFill>
          <a:blip r:embed="rId2"/>
          <a:stretch>
            <a:fillRect/>
          </a:stretch>
        </p:blipFill>
        <p:spPr>
          <a:xfrm>
            <a:off x="258336" y="284035"/>
            <a:ext cx="10937487" cy="6183641"/>
          </a:xfrm>
          <a:prstGeom prst="rect">
            <a:avLst/>
          </a:prstGeom>
        </p:spPr>
      </p:pic>
    </p:spTree>
    <p:extLst>
      <p:ext uri="{BB962C8B-B14F-4D97-AF65-F5344CB8AC3E}">
        <p14:creationId xmlns:p14="http://schemas.microsoft.com/office/powerpoint/2010/main" val="7224190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040FF-D917-F6BE-8309-1621EA74EDE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CBE8AAD-EE82-9D6E-01B4-DDDE1014F07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AE219D6-8F54-E8F2-7E91-6119EAB0440E}"/>
              </a:ext>
            </a:extLst>
          </p:cNvPr>
          <p:cNvPicPr>
            <a:picLocks noChangeAspect="1"/>
          </p:cNvPicPr>
          <p:nvPr/>
        </p:nvPicPr>
        <p:blipFill>
          <a:blip r:embed="rId2"/>
          <a:stretch>
            <a:fillRect/>
          </a:stretch>
        </p:blipFill>
        <p:spPr>
          <a:xfrm>
            <a:off x="291789" y="185434"/>
            <a:ext cx="10669859" cy="6517366"/>
          </a:xfrm>
          <a:prstGeom prst="rect">
            <a:avLst/>
          </a:prstGeom>
        </p:spPr>
      </p:pic>
    </p:spTree>
    <p:extLst>
      <p:ext uri="{BB962C8B-B14F-4D97-AF65-F5344CB8AC3E}">
        <p14:creationId xmlns:p14="http://schemas.microsoft.com/office/powerpoint/2010/main" val="32089476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25996-B274-E023-9109-405481937EE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9B0F6A5-6C75-73AB-346B-39CB5B1D706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D910A8F-ACED-53F0-CA65-CE1557E74C65}"/>
              </a:ext>
            </a:extLst>
          </p:cNvPr>
          <p:cNvPicPr>
            <a:picLocks noChangeAspect="1"/>
          </p:cNvPicPr>
          <p:nvPr/>
        </p:nvPicPr>
        <p:blipFill>
          <a:blip r:embed="rId2"/>
          <a:stretch>
            <a:fillRect/>
          </a:stretch>
        </p:blipFill>
        <p:spPr>
          <a:xfrm>
            <a:off x="492512" y="365125"/>
            <a:ext cx="11092704" cy="6127750"/>
          </a:xfrm>
          <a:prstGeom prst="rect">
            <a:avLst/>
          </a:prstGeom>
        </p:spPr>
      </p:pic>
    </p:spTree>
    <p:extLst>
      <p:ext uri="{BB962C8B-B14F-4D97-AF65-F5344CB8AC3E}">
        <p14:creationId xmlns:p14="http://schemas.microsoft.com/office/powerpoint/2010/main" val="7342742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D7BB9-61F8-B38D-EA89-292AEF71A5E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C1EE620-3E4D-2ACA-01D0-D812C015822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BBAE3E4-BF14-3D9C-4730-C1823B5B69FC}"/>
              </a:ext>
            </a:extLst>
          </p:cNvPr>
          <p:cNvPicPr>
            <a:picLocks noChangeAspect="1"/>
          </p:cNvPicPr>
          <p:nvPr/>
        </p:nvPicPr>
        <p:blipFill>
          <a:blip r:embed="rId2"/>
          <a:stretch>
            <a:fillRect/>
          </a:stretch>
        </p:blipFill>
        <p:spPr>
          <a:xfrm>
            <a:off x="325243" y="265483"/>
            <a:ext cx="10770220" cy="6387728"/>
          </a:xfrm>
          <a:prstGeom prst="rect">
            <a:avLst/>
          </a:prstGeom>
        </p:spPr>
      </p:pic>
    </p:spTree>
    <p:extLst>
      <p:ext uri="{BB962C8B-B14F-4D97-AF65-F5344CB8AC3E}">
        <p14:creationId xmlns:p14="http://schemas.microsoft.com/office/powerpoint/2010/main" val="1644285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Output Gaps and Unemployment</a:t>
            </a:r>
          </a:p>
        </p:txBody>
      </p:sp>
      <p:sp>
        <p:nvSpPr>
          <p:cNvPr id="3" name="Content Placeholder 2"/>
          <p:cNvSpPr>
            <a:spLocks noGrp="1"/>
          </p:cNvSpPr>
          <p:nvPr>
            <p:ph idx="1"/>
          </p:nvPr>
        </p:nvSpPr>
        <p:spPr>
          <a:xfrm>
            <a:off x="740592" y="1419671"/>
            <a:ext cx="10515600" cy="4351338"/>
          </a:xfrm>
        </p:spPr>
        <p:txBody>
          <a:bodyPr/>
          <a:lstStyle/>
          <a:p>
            <a:r>
              <a:rPr lang="en-AU" sz="2000" dirty="0"/>
              <a:t>Recall, that while the AD/AS graph does not explicitly show unemployment explicitly, but we can infer unemployment from the output level.</a:t>
            </a:r>
          </a:p>
          <a:p>
            <a:endParaRPr lang="en-AU" dirty="0"/>
          </a:p>
          <a:p>
            <a:endParaRPr lang="en-AU" dirty="0"/>
          </a:p>
        </p:txBody>
      </p:sp>
      <p:sp>
        <p:nvSpPr>
          <p:cNvPr id="4" name="Rectangle 3"/>
          <p:cNvSpPr/>
          <p:nvPr/>
        </p:nvSpPr>
        <p:spPr>
          <a:xfrm>
            <a:off x="554460" y="2508682"/>
            <a:ext cx="4798143" cy="3170099"/>
          </a:xfrm>
          <a:prstGeom prst="rect">
            <a:avLst/>
          </a:prstGeom>
          <a:solidFill>
            <a:schemeClr val="bg2"/>
          </a:solidFill>
        </p:spPr>
        <p:txBody>
          <a:bodyPr wrap="square">
            <a:spAutoFit/>
          </a:bodyPr>
          <a:lstStyle/>
          <a:p>
            <a:r>
              <a:rPr lang="en-AU" sz="3200" dirty="0"/>
              <a:t>Negative Output Gap</a:t>
            </a:r>
          </a:p>
          <a:p>
            <a:r>
              <a:rPr lang="en-AU" sz="2400" dirty="0"/>
              <a:t>The economy is </a:t>
            </a:r>
            <a:r>
              <a:rPr lang="en-AU" sz="2400" dirty="0">
                <a:solidFill>
                  <a:srgbClr val="00B0F0"/>
                </a:solidFill>
              </a:rPr>
              <a:t>producing less </a:t>
            </a:r>
            <a:r>
              <a:rPr lang="en-AU" sz="2400" dirty="0"/>
              <a:t>than potential output (</a:t>
            </a:r>
            <a:r>
              <a:rPr lang="en-AU" sz="2400" dirty="0">
                <a:solidFill>
                  <a:srgbClr val="00B0F0"/>
                </a:solidFill>
              </a:rPr>
              <a:t>Actual Output &lt; Potential Output</a:t>
            </a:r>
            <a:r>
              <a:rPr lang="en-AU" sz="2400" dirty="0"/>
              <a:t>).</a:t>
            </a:r>
          </a:p>
          <a:p>
            <a:r>
              <a:rPr lang="en-AU" sz="2400" dirty="0"/>
              <a:t>Because they are producing less, businesses will </a:t>
            </a:r>
            <a:r>
              <a:rPr lang="en-AU" sz="2400" dirty="0">
                <a:solidFill>
                  <a:srgbClr val="00B050"/>
                </a:solidFill>
              </a:rPr>
              <a:t>employ less workers</a:t>
            </a:r>
            <a:r>
              <a:rPr lang="en-AU" sz="2400" dirty="0"/>
              <a:t>.</a:t>
            </a:r>
          </a:p>
          <a:p>
            <a:r>
              <a:rPr lang="en-AU" sz="2400" dirty="0"/>
              <a:t>Therefore the </a:t>
            </a:r>
            <a:r>
              <a:rPr lang="en-AU" sz="2400" dirty="0">
                <a:solidFill>
                  <a:srgbClr val="00B050"/>
                </a:solidFill>
              </a:rPr>
              <a:t>unemployment  rate increases</a:t>
            </a:r>
            <a:r>
              <a:rPr lang="en-AU" sz="2400" dirty="0"/>
              <a:t>.</a:t>
            </a:r>
          </a:p>
        </p:txBody>
      </p:sp>
      <p:sp>
        <p:nvSpPr>
          <p:cNvPr id="5" name="Rectangle 4"/>
          <p:cNvSpPr/>
          <p:nvPr/>
        </p:nvSpPr>
        <p:spPr>
          <a:xfrm>
            <a:off x="6518072" y="2231579"/>
            <a:ext cx="4933336" cy="3539430"/>
          </a:xfrm>
          <a:prstGeom prst="rect">
            <a:avLst/>
          </a:prstGeom>
          <a:solidFill>
            <a:schemeClr val="accent4">
              <a:lumMod val="20000"/>
              <a:lumOff val="80000"/>
            </a:schemeClr>
          </a:solidFill>
        </p:spPr>
        <p:txBody>
          <a:bodyPr wrap="square">
            <a:spAutoFit/>
          </a:bodyPr>
          <a:lstStyle/>
          <a:p>
            <a:r>
              <a:rPr lang="en-AU" sz="3200" dirty="0"/>
              <a:t>Positive Output Gap</a:t>
            </a:r>
          </a:p>
          <a:p>
            <a:r>
              <a:rPr lang="en-AU" sz="2400" dirty="0"/>
              <a:t>The economy is </a:t>
            </a:r>
            <a:r>
              <a:rPr lang="en-AU" sz="2400" dirty="0">
                <a:solidFill>
                  <a:srgbClr val="00B0F0"/>
                </a:solidFill>
              </a:rPr>
              <a:t>producing more </a:t>
            </a:r>
            <a:r>
              <a:rPr lang="en-AU" sz="2400" dirty="0"/>
              <a:t>than potential output (</a:t>
            </a:r>
            <a:r>
              <a:rPr lang="en-AU" sz="2400" dirty="0">
                <a:solidFill>
                  <a:srgbClr val="00B0F0"/>
                </a:solidFill>
              </a:rPr>
              <a:t>Actual Output &gt; Potential Output</a:t>
            </a:r>
            <a:r>
              <a:rPr lang="en-AU" sz="2400" dirty="0"/>
              <a:t>).</a:t>
            </a:r>
          </a:p>
          <a:p>
            <a:r>
              <a:rPr lang="en-AU" sz="2400" dirty="0"/>
              <a:t>Because they are producing more, businesses will </a:t>
            </a:r>
            <a:r>
              <a:rPr lang="en-AU" sz="2400" dirty="0">
                <a:solidFill>
                  <a:srgbClr val="00B050"/>
                </a:solidFill>
              </a:rPr>
              <a:t>employ more workers</a:t>
            </a:r>
            <a:r>
              <a:rPr lang="en-AU" sz="2400" dirty="0"/>
              <a:t>.</a:t>
            </a:r>
          </a:p>
          <a:p>
            <a:r>
              <a:rPr lang="en-AU" sz="2400" dirty="0"/>
              <a:t>Therefore the </a:t>
            </a:r>
            <a:r>
              <a:rPr lang="en-AU" sz="2400" dirty="0">
                <a:solidFill>
                  <a:srgbClr val="00B050"/>
                </a:solidFill>
              </a:rPr>
              <a:t>unemployment rate decreases</a:t>
            </a:r>
            <a:r>
              <a:rPr lang="en-AU" sz="2400" dirty="0"/>
              <a:t>.</a:t>
            </a:r>
          </a:p>
          <a:p>
            <a:endParaRPr lang="en-AU" sz="2400" dirty="0"/>
          </a:p>
        </p:txBody>
      </p:sp>
      <p:pic>
        <p:nvPicPr>
          <p:cNvPr id="7" name="Picture 6"/>
          <p:cNvPicPr>
            <a:picLocks noChangeAspect="1"/>
          </p:cNvPicPr>
          <p:nvPr/>
        </p:nvPicPr>
        <p:blipFill>
          <a:blip r:embed="rId2"/>
          <a:stretch>
            <a:fillRect/>
          </a:stretch>
        </p:blipFill>
        <p:spPr>
          <a:xfrm>
            <a:off x="740592" y="5678781"/>
            <a:ext cx="1486793" cy="1046756"/>
          </a:xfrm>
          <a:prstGeom prst="rect">
            <a:avLst/>
          </a:prstGeom>
        </p:spPr>
      </p:pic>
      <p:pic>
        <p:nvPicPr>
          <p:cNvPr id="8" name="Picture 7"/>
          <p:cNvPicPr>
            <a:picLocks noChangeAspect="1"/>
          </p:cNvPicPr>
          <p:nvPr/>
        </p:nvPicPr>
        <p:blipFill>
          <a:blip r:embed="rId2"/>
          <a:stretch>
            <a:fillRect/>
          </a:stretch>
        </p:blipFill>
        <p:spPr>
          <a:xfrm>
            <a:off x="10150747" y="5653585"/>
            <a:ext cx="1486793" cy="1046756"/>
          </a:xfrm>
          <a:prstGeom prst="rect">
            <a:avLst/>
          </a:prstGeom>
        </p:spPr>
      </p:pic>
      <p:sp>
        <p:nvSpPr>
          <p:cNvPr id="9" name="Down Arrow 8"/>
          <p:cNvSpPr/>
          <p:nvPr/>
        </p:nvSpPr>
        <p:spPr>
          <a:xfrm>
            <a:off x="9701922" y="5802149"/>
            <a:ext cx="400021" cy="8119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Down Arrow 9"/>
          <p:cNvSpPr/>
          <p:nvPr/>
        </p:nvSpPr>
        <p:spPr>
          <a:xfrm rot="10800000">
            <a:off x="316169" y="5796205"/>
            <a:ext cx="400021" cy="8119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p:cNvSpPr txBox="1"/>
          <p:nvPr/>
        </p:nvSpPr>
        <p:spPr>
          <a:xfrm>
            <a:off x="2540136" y="5730844"/>
            <a:ext cx="3424517" cy="646331"/>
          </a:xfrm>
          <a:prstGeom prst="rect">
            <a:avLst/>
          </a:prstGeom>
          <a:noFill/>
        </p:spPr>
        <p:txBody>
          <a:bodyPr wrap="square" rtlCol="0">
            <a:spAutoFit/>
          </a:bodyPr>
          <a:lstStyle/>
          <a:p>
            <a:r>
              <a:rPr lang="en-US" dirty="0" err="1"/>
              <a:t>UR</a:t>
            </a:r>
            <a:r>
              <a:rPr lang="en-US" baseline="-25000" dirty="0" err="1"/>
              <a:t>Actual</a:t>
            </a:r>
            <a:r>
              <a:rPr lang="en-US" dirty="0"/>
              <a:t> &gt; NRU</a:t>
            </a:r>
          </a:p>
          <a:p>
            <a:r>
              <a:rPr lang="en-US" dirty="0"/>
              <a:t>There is cyclical unemployment</a:t>
            </a:r>
          </a:p>
        </p:txBody>
      </p:sp>
      <p:sp>
        <p:nvSpPr>
          <p:cNvPr id="11" name="TextBox 10"/>
          <p:cNvSpPr txBox="1"/>
          <p:nvPr/>
        </p:nvSpPr>
        <p:spPr>
          <a:xfrm>
            <a:off x="6518072" y="5804919"/>
            <a:ext cx="3424517" cy="923330"/>
          </a:xfrm>
          <a:prstGeom prst="rect">
            <a:avLst/>
          </a:prstGeom>
          <a:noFill/>
        </p:spPr>
        <p:txBody>
          <a:bodyPr wrap="square" rtlCol="0">
            <a:spAutoFit/>
          </a:bodyPr>
          <a:lstStyle/>
          <a:p>
            <a:r>
              <a:rPr lang="en-US" dirty="0" err="1"/>
              <a:t>UR</a:t>
            </a:r>
            <a:r>
              <a:rPr lang="en-US" baseline="-25000" dirty="0" err="1"/>
              <a:t>Actual</a:t>
            </a:r>
            <a:r>
              <a:rPr lang="en-US" dirty="0"/>
              <a:t> &lt; NRU</a:t>
            </a:r>
          </a:p>
          <a:p>
            <a:r>
              <a:rPr lang="en-US" dirty="0"/>
              <a:t>There is negative cyclical unemployment</a:t>
            </a:r>
          </a:p>
        </p:txBody>
      </p:sp>
    </p:spTree>
    <p:extLst>
      <p:ext uri="{BB962C8B-B14F-4D97-AF65-F5344CB8AC3E}">
        <p14:creationId xmlns:p14="http://schemas.microsoft.com/office/powerpoint/2010/main" val="11777854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2B73F-39D6-7DF9-7132-D2063DB5A66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E19A2C8-AC58-8CA1-4D32-EAA36744591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793A160-7CC3-90DC-3A0B-2602E4EBE167}"/>
              </a:ext>
            </a:extLst>
          </p:cNvPr>
          <p:cNvPicPr>
            <a:picLocks noChangeAspect="1"/>
          </p:cNvPicPr>
          <p:nvPr/>
        </p:nvPicPr>
        <p:blipFill>
          <a:blip r:embed="rId2"/>
          <a:stretch>
            <a:fillRect/>
          </a:stretch>
        </p:blipFill>
        <p:spPr>
          <a:xfrm>
            <a:off x="503664" y="188735"/>
            <a:ext cx="10669858" cy="6202138"/>
          </a:xfrm>
          <a:prstGeom prst="rect">
            <a:avLst/>
          </a:prstGeom>
        </p:spPr>
      </p:pic>
    </p:spTree>
    <p:extLst>
      <p:ext uri="{BB962C8B-B14F-4D97-AF65-F5344CB8AC3E}">
        <p14:creationId xmlns:p14="http://schemas.microsoft.com/office/powerpoint/2010/main" val="5983969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42C88-5D72-57C7-64C3-4D6A60B51A2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2F2BF78-95D8-3B4A-F065-76A9F960D41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BB11814-0202-54EF-D8A6-F87B7AB2E5AD}"/>
              </a:ext>
            </a:extLst>
          </p:cNvPr>
          <p:cNvPicPr>
            <a:picLocks noChangeAspect="1"/>
          </p:cNvPicPr>
          <p:nvPr/>
        </p:nvPicPr>
        <p:blipFill>
          <a:blip r:embed="rId2"/>
          <a:stretch>
            <a:fillRect/>
          </a:stretch>
        </p:blipFill>
        <p:spPr>
          <a:xfrm>
            <a:off x="447907" y="219142"/>
            <a:ext cx="10257264" cy="6470703"/>
          </a:xfrm>
          <a:prstGeom prst="rect">
            <a:avLst/>
          </a:prstGeom>
        </p:spPr>
      </p:pic>
    </p:spTree>
    <p:extLst>
      <p:ext uri="{BB962C8B-B14F-4D97-AF65-F5344CB8AC3E}">
        <p14:creationId xmlns:p14="http://schemas.microsoft.com/office/powerpoint/2010/main" val="20312563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4B464-EDC1-D383-A456-14A018EBE37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9C8593D-2580-9FD2-585E-153A7CB6A3A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3C1D0A5-E664-8BDF-1836-C2597609D0BF}"/>
              </a:ext>
            </a:extLst>
          </p:cNvPr>
          <p:cNvPicPr>
            <a:picLocks noChangeAspect="1"/>
          </p:cNvPicPr>
          <p:nvPr/>
        </p:nvPicPr>
        <p:blipFill>
          <a:blip r:embed="rId2"/>
          <a:stretch>
            <a:fillRect/>
          </a:stretch>
        </p:blipFill>
        <p:spPr>
          <a:xfrm>
            <a:off x="436755" y="203819"/>
            <a:ext cx="10747917" cy="6174954"/>
          </a:xfrm>
          <a:prstGeom prst="rect">
            <a:avLst/>
          </a:prstGeom>
        </p:spPr>
      </p:pic>
    </p:spTree>
    <p:extLst>
      <p:ext uri="{BB962C8B-B14F-4D97-AF65-F5344CB8AC3E}">
        <p14:creationId xmlns:p14="http://schemas.microsoft.com/office/powerpoint/2010/main" val="23120382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0A65C-78CB-4CD3-59E2-2F4DA96E21E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A923012-EA7E-291B-C8A6-77304D52A11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1A4450D-0040-FEF4-885A-FB8C4A2E9403}"/>
              </a:ext>
            </a:extLst>
          </p:cNvPr>
          <p:cNvPicPr>
            <a:picLocks noChangeAspect="1"/>
          </p:cNvPicPr>
          <p:nvPr/>
        </p:nvPicPr>
        <p:blipFill>
          <a:blip r:embed="rId2"/>
          <a:stretch>
            <a:fillRect/>
          </a:stretch>
        </p:blipFill>
        <p:spPr>
          <a:xfrm>
            <a:off x="976661" y="164403"/>
            <a:ext cx="10238678" cy="6134341"/>
          </a:xfrm>
          <a:prstGeom prst="rect">
            <a:avLst/>
          </a:prstGeom>
        </p:spPr>
      </p:pic>
    </p:spTree>
    <p:extLst>
      <p:ext uri="{BB962C8B-B14F-4D97-AF65-F5344CB8AC3E}">
        <p14:creationId xmlns:p14="http://schemas.microsoft.com/office/powerpoint/2010/main" val="7751438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3DC14-2DEF-9415-3B27-193CF1884B7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B91AC83-FFF5-99BC-278E-119213B78C7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FA0E616-FC56-F492-0D20-93B4F7624483}"/>
              </a:ext>
            </a:extLst>
          </p:cNvPr>
          <p:cNvPicPr>
            <a:picLocks noChangeAspect="1"/>
          </p:cNvPicPr>
          <p:nvPr/>
        </p:nvPicPr>
        <p:blipFill>
          <a:blip r:embed="rId2"/>
          <a:stretch>
            <a:fillRect/>
          </a:stretch>
        </p:blipFill>
        <p:spPr>
          <a:xfrm>
            <a:off x="726688" y="259771"/>
            <a:ext cx="10839970" cy="6040668"/>
          </a:xfrm>
          <a:prstGeom prst="rect">
            <a:avLst/>
          </a:prstGeom>
        </p:spPr>
      </p:pic>
    </p:spTree>
    <p:extLst>
      <p:ext uri="{BB962C8B-B14F-4D97-AF65-F5344CB8AC3E}">
        <p14:creationId xmlns:p14="http://schemas.microsoft.com/office/powerpoint/2010/main" val="32164198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2555A-39C8-4FEE-B689-E7C0683A4CF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6352EF0-F37A-31FF-43F3-ACA43E990C5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9A11168-1CEE-16E3-AD4A-5E16F0335D17}"/>
              </a:ext>
            </a:extLst>
          </p:cNvPr>
          <p:cNvPicPr>
            <a:picLocks noChangeAspect="1"/>
          </p:cNvPicPr>
          <p:nvPr/>
        </p:nvPicPr>
        <p:blipFill>
          <a:blip r:embed="rId2"/>
          <a:stretch>
            <a:fillRect/>
          </a:stretch>
        </p:blipFill>
        <p:spPr>
          <a:xfrm>
            <a:off x="559420" y="170926"/>
            <a:ext cx="10647556" cy="6665701"/>
          </a:xfrm>
          <a:prstGeom prst="rect">
            <a:avLst/>
          </a:prstGeom>
        </p:spPr>
      </p:pic>
    </p:spTree>
    <p:extLst>
      <p:ext uri="{BB962C8B-B14F-4D97-AF65-F5344CB8AC3E}">
        <p14:creationId xmlns:p14="http://schemas.microsoft.com/office/powerpoint/2010/main" val="11909221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F7F8-93C4-16B2-2F1D-20931ABDABC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A76AD40-F5A7-B3E9-1951-68BF1FECD85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08BBDD2-812A-4E9B-E638-F7EF93DC83A7}"/>
              </a:ext>
            </a:extLst>
          </p:cNvPr>
          <p:cNvPicPr>
            <a:picLocks noChangeAspect="1"/>
          </p:cNvPicPr>
          <p:nvPr/>
        </p:nvPicPr>
        <p:blipFill>
          <a:blip r:embed="rId2"/>
          <a:stretch>
            <a:fillRect/>
          </a:stretch>
        </p:blipFill>
        <p:spPr>
          <a:xfrm>
            <a:off x="726687" y="522983"/>
            <a:ext cx="10894243" cy="5833211"/>
          </a:xfrm>
          <a:prstGeom prst="rect">
            <a:avLst/>
          </a:prstGeom>
        </p:spPr>
      </p:pic>
    </p:spTree>
    <p:extLst>
      <p:ext uri="{BB962C8B-B14F-4D97-AF65-F5344CB8AC3E}">
        <p14:creationId xmlns:p14="http://schemas.microsoft.com/office/powerpoint/2010/main" val="42448473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B4102-8589-A6D3-64A9-7D53010D0E4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74E554D-E4AB-F44F-8F1F-93295DC0D35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7519AB5-6DBE-BA4B-27FB-688D314F3207}"/>
              </a:ext>
            </a:extLst>
          </p:cNvPr>
          <p:cNvPicPr>
            <a:picLocks noChangeAspect="1"/>
          </p:cNvPicPr>
          <p:nvPr/>
        </p:nvPicPr>
        <p:blipFill>
          <a:blip r:embed="rId2"/>
          <a:stretch>
            <a:fillRect/>
          </a:stretch>
        </p:blipFill>
        <p:spPr>
          <a:xfrm>
            <a:off x="514814" y="365125"/>
            <a:ext cx="11344957" cy="5935314"/>
          </a:xfrm>
          <a:prstGeom prst="rect">
            <a:avLst/>
          </a:prstGeom>
        </p:spPr>
      </p:pic>
    </p:spTree>
    <p:extLst>
      <p:ext uri="{BB962C8B-B14F-4D97-AF65-F5344CB8AC3E}">
        <p14:creationId xmlns:p14="http://schemas.microsoft.com/office/powerpoint/2010/main" val="220514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C7A03-1AC9-1B3C-6529-5744FCDCE9E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6A94C4D-873A-09B7-FC8E-3FE58D99850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F276BBE-8BF1-94D5-6FC1-2CDD18EA66C8}"/>
              </a:ext>
            </a:extLst>
          </p:cNvPr>
          <p:cNvPicPr>
            <a:picLocks noChangeAspect="1"/>
          </p:cNvPicPr>
          <p:nvPr/>
        </p:nvPicPr>
        <p:blipFill>
          <a:blip r:embed="rId2"/>
          <a:stretch>
            <a:fillRect/>
          </a:stretch>
        </p:blipFill>
        <p:spPr>
          <a:xfrm>
            <a:off x="368919" y="365125"/>
            <a:ext cx="11454161" cy="6150802"/>
          </a:xfrm>
          <a:prstGeom prst="rect">
            <a:avLst/>
          </a:prstGeom>
        </p:spPr>
      </p:pic>
    </p:spTree>
    <p:extLst>
      <p:ext uri="{BB962C8B-B14F-4D97-AF65-F5344CB8AC3E}">
        <p14:creationId xmlns:p14="http://schemas.microsoft.com/office/powerpoint/2010/main" val="449899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6CC97-88A4-BA0E-5B14-5D6311A6772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E31CE51-3C98-A7B6-39AE-F0715D68BAA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C66C5C0-3A0E-EA30-D755-FC3F1132DB33}"/>
              </a:ext>
            </a:extLst>
          </p:cNvPr>
          <p:cNvPicPr>
            <a:picLocks noChangeAspect="1"/>
          </p:cNvPicPr>
          <p:nvPr/>
        </p:nvPicPr>
        <p:blipFill>
          <a:blip r:embed="rId2"/>
          <a:stretch>
            <a:fillRect/>
          </a:stretch>
        </p:blipFill>
        <p:spPr>
          <a:xfrm>
            <a:off x="441249" y="365125"/>
            <a:ext cx="11090970" cy="5965222"/>
          </a:xfrm>
          <a:prstGeom prst="rect">
            <a:avLst/>
          </a:prstGeom>
        </p:spPr>
      </p:pic>
    </p:spTree>
    <p:extLst>
      <p:ext uri="{BB962C8B-B14F-4D97-AF65-F5344CB8AC3E}">
        <p14:creationId xmlns:p14="http://schemas.microsoft.com/office/powerpoint/2010/main" val="2716695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481782" y="4727026"/>
            <a:ext cx="4070553" cy="1711958"/>
          </a:xfrm>
        </p:spPr>
        <p:txBody>
          <a:bodyPr>
            <a:normAutofit fontScale="92500" lnSpcReduction="10000"/>
          </a:bodyPr>
          <a:lstStyle/>
          <a:p>
            <a:r>
              <a:rPr lang="en-AU" dirty="0"/>
              <a:t>Actual Output is less.</a:t>
            </a:r>
          </a:p>
          <a:p>
            <a:r>
              <a:rPr lang="en-AU" dirty="0"/>
              <a:t>Fewer workers hired.</a:t>
            </a:r>
          </a:p>
          <a:p>
            <a:r>
              <a:rPr lang="en-AU" dirty="0">
                <a:solidFill>
                  <a:srgbClr val="00B0F0"/>
                </a:solidFill>
              </a:rPr>
              <a:t>Actual Unemployment increased. &gt;NRU</a:t>
            </a:r>
          </a:p>
        </p:txBody>
      </p:sp>
      <p:sp>
        <p:nvSpPr>
          <p:cNvPr id="6" name="Content Placeholder 2"/>
          <p:cNvSpPr txBox="1">
            <a:spLocks/>
          </p:cNvSpPr>
          <p:nvPr/>
        </p:nvSpPr>
        <p:spPr>
          <a:xfrm>
            <a:off x="7964129" y="4728171"/>
            <a:ext cx="4227871" cy="171195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Actual Output is more.</a:t>
            </a:r>
          </a:p>
          <a:p>
            <a:r>
              <a:rPr lang="en-AU" dirty="0"/>
              <a:t>More workers hired.</a:t>
            </a:r>
          </a:p>
          <a:p>
            <a:r>
              <a:rPr lang="en-AU" dirty="0">
                <a:solidFill>
                  <a:srgbClr val="00B0F0"/>
                </a:solidFill>
              </a:rPr>
              <a:t>Unemployment decreased. &lt;NRU</a:t>
            </a:r>
          </a:p>
        </p:txBody>
      </p:sp>
      <p:pic>
        <p:nvPicPr>
          <p:cNvPr id="4" name="Picture 3"/>
          <p:cNvPicPr>
            <a:picLocks noChangeAspect="1"/>
          </p:cNvPicPr>
          <p:nvPr/>
        </p:nvPicPr>
        <p:blipFill>
          <a:blip r:embed="rId2"/>
          <a:stretch>
            <a:fillRect/>
          </a:stretch>
        </p:blipFill>
        <p:spPr>
          <a:xfrm>
            <a:off x="4449097" y="972106"/>
            <a:ext cx="3618271" cy="3639058"/>
          </a:xfrm>
          <a:prstGeom prst="rect">
            <a:avLst/>
          </a:prstGeom>
        </p:spPr>
      </p:pic>
      <p:sp>
        <p:nvSpPr>
          <p:cNvPr id="7" name="TextBox 6"/>
          <p:cNvSpPr txBox="1"/>
          <p:nvPr/>
        </p:nvSpPr>
        <p:spPr>
          <a:xfrm>
            <a:off x="4449097" y="4766190"/>
            <a:ext cx="3515032" cy="1631216"/>
          </a:xfrm>
          <a:prstGeom prst="rect">
            <a:avLst/>
          </a:prstGeom>
          <a:noFill/>
        </p:spPr>
        <p:txBody>
          <a:bodyPr wrap="square" rtlCol="0">
            <a:spAutoFit/>
          </a:bodyPr>
          <a:lstStyle/>
          <a:p>
            <a:pPr marL="342900" indent="-342900">
              <a:buFont typeface="Arial" panose="020B0604020202020204" pitchFamily="34" charset="0"/>
              <a:buChar char="•"/>
            </a:pPr>
            <a:r>
              <a:rPr lang="en-AU" sz="2000" dirty="0"/>
              <a:t>Actual Output is normal.</a:t>
            </a:r>
          </a:p>
          <a:p>
            <a:pPr marL="342900" indent="-342900">
              <a:buFont typeface="Arial" panose="020B0604020202020204" pitchFamily="34" charset="0"/>
              <a:buChar char="•"/>
            </a:pPr>
            <a:r>
              <a:rPr lang="en-AU" sz="2000" dirty="0"/>
              <a:t>Normal number of workers hired.</a:t>
            </a:r>
          </a:p>
          <a:p>
            <a:pPr marL="342900" indent="-342900">
              <a:buFont typeface="Arial" panose="020B0604020202020204" pitchFamily="34" charset="0"/>
              <a:buChar char="•"/>
            </a:pPr>
            <a:r>
              <a:rPr lang="en-AU" sz="2000" dirty="0">
                <a:solidFill>
                  <a:srgbClr val="00B0F0"/>
                </a:solidFill>
              </a:rPr>
              <a:t>Natural Rate of Unemployment</a:t>
            </a:r>
          </a:p>
        </p:txBody>
      </p:sp>
      <p:pic>
        <p:nvPicPr>
          <p:cNvPr id="10" name="Picture 9"/>
          <p:cNvPicPr>
            <a:picLocks noChangeAspect="1"/>
          </p:cNvPicPr>
          <p:nvPr/>
        </p:nvPicPr>
        <p:blipFill>
          <a:blip r:embed="rId3"/>
          <a:stretch>
            <a:fillRect/>
          </a:stretch>
        </p:blipFill>
        <p:spPr>
          <a:xfrm>
            <a:off x="648316" y="972106"/>
            <a:ext cx="3533403" cy="3607401"/>
          </a:xfrm>
          <a:prstGeom prst="rect">
            <a:avLst/>
          </a:prstGeom>
        </p:spPr>
      </p:pic>
      <p:pic>
        <p:nvPicPr>
          <p:cNvPr id="13" name="Picture 12"/>
          <p:cNvPicPr>
            <a:picLocks noChangeAspect="1"/>
          </p:cNvPicPr>
          <p:nvPr/>
        </p:nvPicPr>
        <p:blipFill>
          <a:blip r:embed="rId4"/>
          <a:stretch>
            <a:fillRect/>
          </a:stretch>
        </p:blipFill>
        <p:spPr>
          <a:xfrm>
            <a:off x="8238766" y="1027906"/>
            <a:ext cx="3304918" cy="3615088"/>
          </a:xfrm>
          <a:prstGeom prst="rect">
            <a:avLst/>
          </a:prstGeom>
        </p:spPr>
      </p:pic>
      <p:sp>
        <p:nvSpPr>
          <p:cNvPr id="5" name="TextBox 4">
            <a:extLst>
              <a:ext uri="{FF2B5EF4-FFF2-40B4-BE49-F238E27FC236}">
                <a16:creationId xmlns:a16="http://schemas.microsoft.com/office/drawing/2014/main" id="{06EB23D7-4C46-B82C-42CA-39B4CB7B970C}"/>
              </a:ext>
            </a:extLst>
          </p:cNvPr>
          <p:cNvSpPr txBox="1"/>
          <p:nvPr/>
        </p:nvSpPr>
        <p:spPr>
          <a:xfrm>
            <a:off x="1757489" y="3782072"/>
            <a:ext cx="680224" cy="307777"/>
          </a:xfrm>
          <a:prstGeom prst="rect">
            <a:avLst/>
          </a:prstGeom>
          <a:noFill/>
        </p:spPr>
        <p:txBody>
          <a:bodyPr wrap="square" rtlCol="0">
            <a:spAutoFit/>
          </a:bodyPr>
          <a:lstStyle/>
          <a:p>
            <a:r>
              <a:rPr lang="en-US" sz="1400" b="1" dirty="0" err="1"/>
              <a:t>Y</a:t>
            </a:r>
            <a:r>
              <a:rPr lang="en-US" sz="1400" b="1" baseline="-25000" dirty="0" err="1"/>
              <a:t>actual</a:t>
            </a:r>
            <a:endParaRPr lang="en-US" sz="1400" b="1" dirty="0"/>
          </a:p>
        </p:txBody>
      </p:sp>
    </p:spTree>
    <p:extLst>
      <p:ext uri="{BB962C8B-B14F-4D97-AF65-F5344CB8AC3E}">
        <p14:creationId xmlns:p14="http://schemas.microsoft.com/office/powerpoint/2010/main" val="131797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693A5-ACA8-1E36-A927-8268F5DCA4B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9F9626C-B751-5E8B-8A36-8221ECECCCC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85291F7-EA7F-95D7-9175-45E7F6BE142C}"/>
              </a:ext>
            </a:extLst>
          </p:cNvPr>
          <p:cNvPicPr>
            <a:picLocks noChangeAspect="1"/>
          </p:cNvPicPr>
          <p:nvPr/>
        </p:nvPicPr>
        <p:blipFill>
          <a:blip r:embed="rId2"/>
          <a:stretch>
            <a:fillRect/>
          </a:stretch>
        </p:blipFill>
        <p:spPr>
          <a:xfrm>
            <a:off x="412594" y="180024"/>
            <a:ext cx="10825288" cy="6231927"/>
          </a:xfrm>
          <a:prstGeom prst="rect">
            <a:avLst/>
          </a:prstGeom>
        </p:spPr>
      </p:pic>
    </p:spTree>
    <p:extLst>
      <p:ext uri="{BB962C8B-B14F-4D97-AF65-F5344CB8AC3E}">
        <p14:creationId xmlns:p14="http://schemas.microsoft.com/office/powerpoint/2010/main" val="20506639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1A1DF-7ED2-2C08-8DF2-3E18D1A8393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F06BC49-7F30-3FAB-460E-54D5499A0D5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6F9AF18-FED9-951E-C615-183E456198B6}"/>
              </a:ext>
            </a:extLst>
          </p:cNvPr>
          <p:cNvPicPr>
            <a:picLocks noChangeAspect="1"/>
          </p:cNvPicPr>
          <p:nvPr/>
        </p:nvPicPr>
        <p:blipFill>
          <a:blip r:embed="rId2"/>
          <a:stretch>
            <a:fillRect/>
          </a:stretch>
        </p:blipFill>
        <p:spPr>
          <a:xfrm>
            <a:off x="686729" y="439858"/>
            <a:ext cx="10818541" cy="5737105"/>
          </a:xfrm>
          <a:prstGeom prst="rect">
            <a:avLst/>
          </a:prstGeom>
        </p:spPr>
      </p:pic>
    </p:spTree>
    <p:extLst>
      <p:ext uri="{BB962C8B-B14F-4D97-AF65-F5344CB8AC3E}">
        <p14:creationId xmlns:p14="http://schemas.microsoft.com/office/powerpoint/2010/main" val="206478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How did the Great Depression affect how people thought about regulating the economy?</a:t>
            </a:r>
          </a:p>
          <a:p>
            <a:r>
              <a:rPr lang="en-US" dirty="0">
                <a:solidFill>
                  <a:srgbClr val="FF0000"/>
                </a:solidFill>
              </a:rPr>
              <a:t>Because the Great Depression was so severe and lasted a long time.</a:t>
            </a:r>
          </a:p>
          <a:p>
            <a:r>
              <a:rPr lang="en-US" dirty="0">
                <a:solidFill>
                  <a:srgbClr val="FF0000"/>
                </a:solidFill>
              </a:rPr>
              <a:t>It made people wonder if there should be more government intervention.</a:t>
            </a:r>
          </a:p>
        </p:txBody>
      </p:sp>
    </p:spTree>
    <p:extLst>
      <p:ext uri="{BB962C8B-B14F-4D97-AF65-F5344CB8AC3E}">
        <p14:creationId xmlns:p14="http://schemas.microsoft.com/office/powerpoint/2010/main" val="59816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9193" y="1345427"/>
            <a:ext cx="3702298" cy="5386172"/>
          </a:xfrm>
          <a:prstGeom prst="rect">
            <a:avLst/>
          </a:prstGeom>
          <a:solidFill>
            <a:schemeClr val="bg1">
              <a:lumMod val="95000"/>
            </a:schemeClr>
          </a:solidFill>
        </p:spPr>
        <p:txBody>
          <a:bodyPr wrap="square" rtlCol="0">
            <a:spAutoFit/>
          </a:bodyPr>
          <a:lstStyle/>
          <a:p>
            <a:endParaRPr lang="en-US" dirty="0"/>
          </a:p>
        </p:txBody>
      </p:sp>
      <p:sp>
        <p:nvSpPr>
          <p:cNvPr id="9" name="TextBox 8"/>
          <p:cNvSpPr txBox="1"/>
          <p:nvPr/>
        </p:nvSpPr>
        <p:spPr>
          <a:xfrm>
            <a:off x="5407339" y="1182256"/>
            <a:ext cx="6664587" cy="5541818"/>
          </a:xfrm>
          <a:prstGeom prst="rect">
            <a:avLst/>
          </a:prstGeom>
          <a:solidFill>
            <a:schemeClr val="accent4">
              <a:lumMod val="20000"/>
              <a:lumOff val="80000"/>
            </a:schemeClr>
          </a:solidFill>
        </p:spPr>
        <p:txBody>
          <a:bodyPr wrap="square" rtlCol="0">
            <a:spAutoFit/>
          </a:bodyPr>
          <a:lstStyle/>
          <a:p>
            <a:endParaRPr lang="en-US" dirty="0"/>
          </a:p>
        </p:txBody>
      </p:sp>
      <p:sp>
        <p:nvSpPr>
          <p:cNvPr id="2" name="Title 1"/>
          <p:cNvSpPr>
            <a:spLocks noGrp="1"/>
          </p:cNvSpPr>
          <p:nvPr>
            <p:ph type="title"/>
          </p:nvPr>
        </p:nvSpPr>
        <p:spPr>
          <a:xfrm>
            <a:off x="386372" y="351174"/>
            <a:ext cx="5557227" cy="732400"/>
          </a:xfrm>
        </p:spPr>
        <p:txBody>
          <a:bodyPr>
            <a:normAutofit fontScale="90000"/>
          </a:bodyPr>
          <a:lstStyle/>
          <a:p>
            <a:r>
              <a:rPr lang="en-AU" dirty="0"/>
              <a:t>Economic Intervention and John Maynard Keynes</a:t>
            </a:r>
          </a:p>
        </p:txBody>
      </p:sp>
      <p:sp>
        <p:nvSpPr>
          <p:cNvPr id="3" name="Content Placeholder 2"/>
          <p:cNvSpPr>
            <a:spLocks noGrp="1"/>
          </p:cNvSpPr>
          <p:nvPr>
            <p:ph idx="1"/>
          </p:nvPr>
        </p:nvSpPr>
        <p:spPr>
          <a:xfrm>
            <a:off x="114675" y="1425724"/>
            <a:ext cx="3034925" cy="2599735"/>
          </a:xfrm>
        </p:spPr>
        <p:txBody>
          <a:bodyPr>
            <a:normAutofit fontScale="77500" lnSpcReduction="20000"/>
          </a:bodyPr>
          <a:lstStyle/>
          <a:p>
            <a:pPr marL="228600" lvl="1">
              <a:spcBef>
                <a:spcPts val="1000"/>
              </a:spcBef>
            </a:pPr>
            <a:r>
              <a:rPr lang="en-US" sz="2600" dirty="0"/>
              <a:t>The </a:t>
            </a:r>
            <a:r>
              <a:rPr lang="en-US" sz="2600" dirty="0">
                <a:solidFill>
                  <a:srgbClr val="00B0F0"/>
                </a:solidFill>
              </a:rPr>
              <a:t>Great Depression </a:t>
            </a:r>
            <a:r>
              <a:rPr lang="en-US" sz="2600" dirty="0"/>
              <a:t>starting in 1929 was not a good period for classical theory, because it </a:t>
            </a:r>
            <a:r>
              <a:rPr lang="en-US" sz="2600" dirty="0">
                <a:solidFill>
                  <a:srgbClr val="00B0F0"/>
                </a:solidFill>
              </a:rPr>
              <a:t>lasted for a long period and was very severe</a:t>
            </a:r>
            <a:r>
              <a:rPr lang="en-US" sz="2600" dirty="0"/>
              <a:t> even though classical economists claimed that the economy would always take care of itself.</a:t>
            </a:r>
          </a:p>
        </p:txBody>
      </p:sp>
      <p:pic>
        <p:nvPicPr>
          <p:cNvPr id="5" name="Picture 4"/>
          <p:cNvPicPr>
            <a:picLocks noChangeAspect="1"/>
          </p:cNvPicPr>
          <p:nvPr/>
        </p:nvPicPr>
        <p:blipFill>
          <a:blip r:embed="rId2"/>
          <a:stretch>
            <a:fillRect/>
          </a:stretch>
        </p:blipFill>
        <p:spPr>
          <a:xfrm>
            <a:off x="9966035" y="2133054"/>
            <a:ext cx="1492033" cy="2055223"/>
          </a:xfrm>
          <a:prstGeom prst="rect">
            <a:avLst/>
          </a:prstGeom>
        </p:spPr>
      </p:pic>
      <p:pic>
        <p:nvPicPr>
          <p:cNvPr id="4" name="Picture 3"/>
          <p:cNvPicPr>
            <a:picLocks noChangeAspect="1"/>
          </p:cNvPicPr>
          <p:nvPr/>
        </p:nvPicPr>
        <p:blipFill>
          <a:blip r:embed="rId3"/>
          <a:stretch>
            <a:fillRect/>
          </a:stretch>
        </p:blipFill>
        <p:spPr>
          <a:xfrm>
            <a:off x="-24398" y="4573593"/>
            <a:ext cx="1967815" cy="2150481"/>
          </a:xfrm>
          <a:prstGeom prst="rect">
            <a:avLst/>
          </a:prstGeom>
        </p:spPr>
      </p:pic>
      <p:sp>
        <p:nvSpPr>
          <p:cNvPr id="7" name="Rectangle 6"/>
          <p:cNvSpPr/>
          <p:nvPr/>
        </p:nvSpPr>
        <p:spPr>
          <a:xfrm>
            <a:off x="8202953" y="5984673"/>
            <a:ext cx="3075009" cy="646331"/>
          </a:xfrm>
          <a:prstGeom prst="rect">
            <a:avLst/>
          </a:prstGeom>
        </p:spPr>
        <p:txBody>
          <a:bodyPr wrap="none">
            <a:spAutoFit/>
          </a:bodyPr>
          <a:lstStyle/>
          <a:p>
            <a:r>
              <a:rPr lang="en-AU" dirty="0">
                <a:hlinkClick r:id="rId4"/>
              </a:rPr>
              <a:t>Keynes – 60 second economics</a:t>
            </a:r>
            <a:endParaRPr lang="en-AU" dirty="0"/>
          </a:p>
          <a:p>
            <a:r>
              <a:rPr lang="en-AU" dirty="0"/>
              <a:t>1.42 seconds also</a:t>
            </a:r>
          </a:p>
        </p:txBody>
      </p:sp>
      <p:sp>
        <p:nvSpPr>
          <p:cNvPr id="11" name="TextBox 10"/>
          <p:cNvSpPr txBox="1"/>
          <p:nvPr/>
        </p:nvSpPr>
        <p:spPr>
          <a:xfrm>
            <a:off x="6096000" y="53387"/>
            <a:ext cx="5729654" cy="1200329"/>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Classical/Free Market Belief: The economy adjusts naturally</a:t>
            </a:r>
          </a:p>
          <a:p>
            <a:r>
              <a:rPr lang="en-US" dirty="0">
                <a:solidFill>
                  <a:srgbClr val="FF0000"/>
                </a:solidFill>
              </a:rPr>
              <a:t>John Maynard Keynes: The economy adjusts too slowly so government should intervene.</a:t>
            </a:r>
          </a:p>
        </p:txBody>
      </p:sp>
      <p:sp>
        <p:nvSpPr>
          <p:cNvPr id="8" name="Rectangle 7"/>
          <p:cNvSpPr/>
          <p:nvPr/>
        </p:nvSpPr>
        <p:spPr>
          <a:xfrm>
            <a:off x="3731490" y="1395885"/>
            <a:ext cx="6234545" cy="3247043"/>
          </a:xfrm>
          <a:prstGeom prst="rect">
            <a:avLst/>
          </a:prstGeom>
          <a:solidFill>
            <a:schemeClr val="accent4">
              <a:lumMod val="20000"/>
              <a:lumOff val="80000"/>
            </a:schemeClr>
          </a:solidFill>
        </p:spPr>
        <p:txBody>
          <a:bodyPr wrap="square">
            <a:spAutoFit/>
          </a:bodyPr>
          <a:lstStyle/>
          <a:p>
            <a:pPr marL="228600" lvl="1">
              <a:spcBef>
                <a:spcPts val="1000"/>
              </a:spcBef>
            </a:pPr>
            <a:r>
              <a:rPr lang="en-US" b="1" u="sng" dirty="0"/>
              <a:t>John Maynard Keynes</a:t>
            </a:r>
          </a:p>
          <a:p>
            <a:pPr marL="228600" lvl="1">
              <a:spcBef>
                <a:spcPts val="1000"/>
              </a:spcBef>
            </a:pPr>
            <a:r>
              <a:rPr lang="en-US" dirty="0"/>
              <a:t>A new way of thinking, </a:t>
            </a:r>
            <a:r>
              <a:rPr lang="en-US" dirty="0">
                <a:solidFill>
                  <a:srgbClr val="00B0F0"/>
                </a:solidFill>
              </a:rPr>
              <a:t>lead by John Maynard Keynes</a:t>
            </a:r>
            <a:r>
              <a:rPr lang="en-US" dirty="0"/>
              <a:t>, who founded a whole school of economics called ‘</a:t>
            </a:r>
            <a:r>
              <a:rPr lang="en-US" dirty="0">
                <a:solidFill>
                  <a:srgbClr val="00B0F0"/>
                </a:solidFill>
              </a:rPr>
              <a:t>Keynesian Economics</a:t>
            </a:r>
            <a:r>
              <a:rPr lang="en-US" dirty="0"/>
              <a:t>’ advocated for government intervention and famously said: “</a:t>
            </a:r>
            <a:r>
              <a:rPr lang="en-US" dirty="0">
                <a:solidFill>
                  <a:srgbClr val="00B0F0"/>
                </a:solidFill>
              </a:rPr>
              <a:t>In the long run we’re all dead</a:t>
            </a:r>
            <a:r>
              <a:rPr lang="en-US" dirty="0"/>
              <a:t>.”</a:t>
            </a:r>
          </a:p>
          <a:p>
            <a:pPr marL="228600" lvl="1">
              <a:spcBef>
                <a:spcPts val="1000"/>
              </a:spcBef>
            </a:pPr>
            <a:r>
              <a:rPr lang="en-US" dirty="0"/>
              <a:t>What he meant by this was that the </a:t>
            </a:r>
            <a:r>
              <a:rPr lang="en-US" dirty="0">
                <a:solidFill>
                  <a:srgbClr val="00B0F0"/>
                </a:solidFill>
              </a:rPr>
              <a:t>long run is often too far away</a:t>
            </a:r>
            <a:r>
              <a:rPr lang="en-US" dirty="0"/>
              <a:t>, and that the government should intervene in the economy, especially in the case of a recession.</a:t>
            </a:r>
          </a:p>
          <a:p>
            <a:pPr marL="228600" lvl="1">
              <a:spcBef>
                <a:spcPts val="1000"/>
              </a:spcBef>
            </a:pPr>
            <a:r>
              <a:rPr lang="en-US" dirty="0">
                <a:solidFill>
                  <a:srgbClr val="00B050"/>
                </a:solidFill>
              </a:rPr>
              <a:t>Keynes’ theories </a:t>
            </a:r>
            <a:r>
              <a:rPr lang="en-US" dirty="0"/>
              <a:t>have continued to be </a:t>
            </a:r>
            <a:r>
              <a:rPr lang="en-US" dirty="0">
                <a:solidFill>
                  <a:srgbClr val="00B050"/>
                </a:solidFill>
              </a:rPr>
              <a:t>extremely influential, even to this day</a:t>
            </a:r>
            <a:r>
              <a:rPr lang="en-US" dirty="0"/>
              <a:t>!</a:t>
            </a:r>
          </a:p>
        </p:txBody>
      </p:sp>
      <p:pic>
        <p:nvPicPr>
          <p:cNvPr id="6" name="Picture 5"/>
          <p:cNvPicPr>
            <a:picLocks noChangeAspect="1"/>
          </p:cNvPicPr>
          <p:nvPr/>
        </p:nvPicPr>
        <p:blipFill>
          <a:blip r:embed="rId5"/>
          <a:stretch>
            <a:fillRect/>
          </a:stretch>
        </p:blipFill>
        <p:spPr>
          <a:xfrm>
            <a:off x="8062759" y="4533544"/>
            <a:ext cx="3762895" cy="1346467"/>
          </a:xfrm>
          <a:prstGeom prst="rect">
            <a:avLst/>
          </a:prstGeom>
        </p:spPr>
      </p:pic>
      <p:pic>
        <p:nvPicPr>
          <p:cNvPr id="12" name="Picture 11"/>
          <p:cNvPicPr>
            <a:picLocks noChangeAspect="1"/>
          </p:cNvPicPr>
          <p:nvPr/>
        </p:nvPicPr>
        <p:blipFill>
          <a:blip r:embed="rId6"/>
          <a:stretch>
            <a:fillRect/>
          </a:stretch>
        </p:blipFill>
        <p:spPr>
          <a:xfrm>
            <a:off x="1537289" y="3767123"/>
            <a:ext cx="2281623" cy="1779666"/>
          </a:xfrm>
          <a:prstGeom prst="rect">
            <a:avLst/>
          </a:prstGeom>
        </p:spPr>
      </p:pic>
      <p:pic>
        <p:nvPicPr>
          <p:cNvPr id="13" name="Picture 12"/>
          <p:cNvPicPr>
            <a:picLocks noChangeAspect="1"/>
          </p:cNvPicPr>
          <p:nvPr/>
        </p:nvPicPr>
        <p:blipFill>
          <a:blip r:embed="rId7"/>
          <a:stretch>
            <a:fillRect/>
          </a:stretch>
        </p:blipFill>
        <p:spPr>
          <a:xfrm>
            <a:off x="3035120" y="5039484"/>
            <a:ext cx="3770026" cy="1549965"/>
          </a:xfrm>
          <a:prstGeom prst="rect">
            <a:avLst/>
          </a:prstGeom>
        </p:spPr>
      </p:pic>
    </p:spTree>
    <p:extLst>
      <p:ext uri="{BB962C8B-B14F-4D97-AF65-F5344CB8AC3E}">
        <p14:creationId xmlns:p14="http://schemas.microsoft.com/office/powerpoint/2010/main" val="3955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dirty="0"/>
              <a:t>What do Keynesians believe when it comes to managing the economy?</a:t>
            </a:r>
          </a:p>
          <a:p>
            <a:r>
              <a:rPr lang="en-US" dirty="0">
                <a:solidFill>
                  <a:srgbClr val="FF0000"/>
                </a:solidFill>
              </a:rPr>
              <a:t>Even though the economy will self adjust to long run equilibrium, it will take too long! </a:t>
            </a:r>
          </a:p>
          <a:p>
            <a:r>
              <a:rPr lang="en-US" dirty="0">
                <a:solidFill>
                  <a:srgbClr val="FF0000"/>
                </a:solidFill>
              </a:rPr>
              <a:t>Keynes supported government intervention to manage the economy when there is a recession. </a:t>
            </a:r>
          </a:p>
          <a:p>
            <a:r>
              <a:rPr lang="en-US" dirty="0">
                <a:solidFill>
                  <a:srgbClr val="FF0000"/>
                </a:solidFill>
              </a:rPr>
              <a:t>(We will soon learn about </a:t>
            </a:r>
            <a:r>
              <a:rPr lang="en-US" u="sng" dirty="0">
                <a:solidFill>
                  <a:srgbClr val="FF0000"/>
                </a:solidFill>
              </a:rPr>
              <a:t>how</a:t>
            </a:r>
            <a:r>
              <a:rPr lang="en-US" dirty="0">
                <a:solidFill>
                  <a:srgbClr val="FF0000"/>
                </a:solidFill>
              </a:rPr>
              <a:t> the government can intervene.)</a:t>
            </a:r>
          </a:p>
          <a:p>
            <a:r>
              <a:rPr lang="en-US" dirty="0"/>
              <a:t>What was the famous quote of John Maynard Keynes?</a:t>
            </a:r>
          </a:p>
          <a:p>
            <a:r>
              <a:rPr lang="en-US" dirty="0">
                <a:solidFill>
                  <a:srgbClr val="FF0000"/>
                </a:solidFill>
              </a:rPr>
              <a:t>In the long run, we’re all dead.</a:t>
            </a:r>
          </a:p>
          <a:p>
            <a:r>
              <a:rPr lang="en-US" dirty="0"/>
              <a:t>Do many of Keynes’ ideas continue to be relevant today?</a:t>
            </a:r>
          </a:p>
          <a:p>
            <a:r>
              <a:rPr lang="en-US" dirty="0">
                <a:solidFill>
                  <a:srgbClr val="FF0000"/>
                </a:solidFill>
              </a:rPr>
              <a:t>Yes.</a:t>
            </a:r>
          </a:p>
          <a:p>
            <a:endParaRPr lang="en-US" dirty="0">
              <a:solidFill>
                <a:srgbClr val="FF0000"/>
              </a:solidFill>
            </a:endParaRPr>
          </a:p>
        </p:txBody>
      </p:sp>
    </p:spTree>
    <p:extLst>
      <p:ext uri="{BB962C8B-B14F-4D97-AF65-F5344CB8AC3E}">
        <p14:creationId xmlns:p14="http://schemas.microsoft.com/office/powerpoint/2010/main" val="15600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Fiscal Policy</a:t>
            </a:r>
          </a:p>
        </p:txBody>
      </p:sp>
      <p:sp>
        <p:nvSpPr>
          <p:cNvPr id="4" name="Text Placeholder 3"/>
          <p:cNvSpPr>
            <a:spLocks noGrp="1"/>
          </p:cNvSpPr>
          <p:nvPr>
            <p:ph type="body" idx="1"/>
          </p:nvPr>
        </p:nvSpPr>
        <p:spPr/>
        <p:txBody>
          <a:bodyPr/>
          <a:lstStyle/>
          <a:p>
            <a:r>
              <a:rPr lang="en-AU" dirty="0"/>
              <a:t>Fiscal Policy will be our first look at how the government can help to manage the economy</a:t>
            </a:r>
            <a:endParaRPr lang="en-US" dirty="0"/>
          </a:p>
        </p:txBody>
      </p:sp>
      <p:pic>
        <p:nvPicPr>
          <p:cNvPr id="5" name="Picture 4"/>
          <p:cNvPicPr>
            <a:picLocks noChangeAspect="1"/>
          </p:cNvPicPr>
          <p:nvPr/>
        </p:nvPicPr>
        <p:blipFill>
          <a:blip r:embed="rId2"/>
          <a:stretch>
            <a:fillRect/>
          </a:stretch>
        </p:blipFill>
        <p:spPr>
          <a:xfrm>
            <a:off x="4789759" y="439615"/>
            <a:ext cx="6819297" cy="3322746"/>
          </a:xfrm>
          <a:prstGeom prst="rect">
            <a:avLst/>
          </a:prstGeom>
        </p:spPr>
      </p:pic>
    </p:spTree>
    <p:extLst>
      <p:ext uri="{BB962C8B-B14F-4D97-AF65-F5344CB8AC3E}">
        <p14:creationId xmlns:p14="http://schemas.microsoft.com/office/powerpoint/2010/main" val="32734110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8443" y="149064"/>
            <a:ext cx="10515600" cy="1325563"/>
          </a:xfrm>
        </p:spPr>
        <p:txBody>
          <a:bodyPr/>
          <a:lstStyle/>
          <a:p>
            <a:r>
              <a:rPr lang="en-US" dirty="0"/>
              <a:t>Two types of Government Policy</a:t>
            </a:r>
          </a:p>
        </p:txBody>
      </p:sp>
      <p:sp>
        <p:nvSpPr>
          <p:cNvPr id="3" name="Content Placeholder 2"/>
          <p:cNvSpPr>
            <a:spLocks noGrp="1"/>
          </p:cNvSpPr>
          <p:nvPr>
            <p:ph idx="1"/>
          </p:nvPr>
        </p:nvSpPr>
        <p:spPr>
          <a:xfrm>
            <a:off x="684291" y="2489200"/>
            <a:ext cx="5137087" cy="3552826"/>
          </a:xfrm>
          <a:solidFill>
            <a:schemeClr val="accent1">
              <a:lumMod val="40000"/>
              <a:lumOff val="60000"/>
            </a:schemeClr>
          </a:solidFill>
          <a:ln>
            <a:solidFill>
              <a:schemeClr val="tx1"/>
            </a:solidFill>
          </a:ln>
        </p:spPr>
        <p:txBody>
          <a:bodyPr/>
          <a:lstStyle/>
          <a:p>
            <a:pPr marL="0" indent="0">
              <a:buNone/>
            </a:pPr>
            <a:r>
              <a:rPr lang="en-US" dirty="0">
                <a:solidFill>
                  <a:srgbClr val="00B050"/>
                </a:solidFill>
              </a:rPr>
              <a:t>Fiscal Policy (FP)</a:t>
            </a:r>
          </a:p>
          <a:p>
            <a:r>
              <a:rPr lang="en-US" dirty="0"/>
              <a:t>Increases or decreases AD through taxes and government spending.</a:t>
            </a:r>
          </a:p>
          <a:p>
            <a:r>
              <a:rPr lang="en-US" dirty="0"/>
              <a:t>↑↓G, ↑↓</a:t>
            </a:r>
            <a:r>
              <a:rPr lang="en-US" dirty="0" err="1"/>
              <a:t>Gov</a:t>
            </a:r>
            <a:r>
              <a:rPr lang="en-US" dirty="0"/>
              <a:t> transfers, ↑↓ T</a:t>
            </a:r>
          </a:p>
        </p:txBody>
      </p:sp>
      <p:sp>
        <p:nvSpPr>
          <p:cNvPr id="4" name="Content Placeholder 2"/>
          <p:cNvSpPr txBox="1">
            <a:spLocks/>
          </p:cNvSpPr>
          <p:nvPr/>
        </p:nvSpPr>
        <p:spPr>
          <a:xfrm>
            <a:off x="6531322" y="2489200"/>
            <a:ext cx="5137087" cy="3552826"/>
          </a:xfrm>
          <a:prstGeom prst="rect">
            <a:avLst/>
          </a:prstGeom>
          <a:ln>
            <a:solidFill>
              <a:schemeClr val="tx1"/>
            </a:solidFill>
          </a:ln>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mn-cs"/>
              </a:rPr>
              <a:t>Monetary Policy (MP)</a:t>
            </a:r>
          </a:p>
          <a:p>
            <a:pPr>
              <a:defRPr/>
            </a:pPr>
            <a:r>
              <a:rPr lang="en-US" dirty="0"/>
              <a:t>Increases or decreases AD by changing interest rate.</a:t>
            </a:r>
            <a:endPar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Calibri" panose="020F0502020204030204"/>
                <a:ea typeface="+mn-ea"/>
                <a:cs typeface="+mn-cs"/>
              </a:rPr>
              <a:t>Lowers or increases the interest rate. (How is this done? We’ll look at this in future chapters.)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Calibri" panose="020F0502020204030204"/>
                <a:ea typeface="+mn-ea"/>
                <a:cs typeface="+mn-cs"/>
              </a:rPr>
              <a:t>When the interest rate is lower, cost of borrowing is lower which has the result that: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alibri" panose="020F0502020204030204"/>
                <a:ea typeface="+mn-ea"/>
                <a:cs typeface="+mn-cs"/>
              </a:rPr>
              <a:t>Businesses can invest more (↑I)</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alibri" panose="020F0502020204030204"/>
                <a:ea typeface="+mn-ea"/>
                <a:cs typeface="+mn-cs"/>
              </a:rPr>
              <a:t>Consumers can purchase interest sensitive things such as houses and cars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4811038" y="5948368"/>
            <a:ext cx="2267614" cy="369332"/>
          </a:xfrm>
          <a:prstGeom prst="rect">
            <a:avLst/>
          </a:prstGeom>
          <a:solidFill>
            <a:schemeClr val="bg1">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 = C + I + G + (X-M)</a:t>
            </a:r>
          </a:p>
        </p:txBody>
      </p:sp>
      <p:sp>
        <p:nvSpPr>
          <p:cNvPr id="7" name="Right Arrow 6"/>
          <p:cNvSpPr/>
          <p:nvPr/>
        </p:nvSpPr>
        <p:spPr>
          <a:xfrm rot="9351534">
            <a:off x="3729255" y="1501209"/>
            <a:ext cx="2459200" cy="6765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198077">
            <a:off x="6260868" y="1503332"/>
            <a:ext cx="2459200" cy="6765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stretch>
            <a:fillRect/>
          </a:stretch>
        </p:blipFill>
        <p:spPr>
          <a:xfrm>
            <a:off x="251606" y="5088980"/>
            <a:ext cx="1448002" cy="1467055"/>
          </a:xfrm>
          <a:prstGeom prst="rect">
            <a:avLst/>
          </a:prstGeom>
        </p:spPr>
      </p:pic>
      <p:pic>
        <p:nvPicPr>
          <p:cNvPr id="10" name="Picture 9"/>
          <p:cNvPicPr>
            <a:picLocks noChangeAspect="1"/>
          </p:cNvPicPr>
          <p:nvPr/>
        </p:nvPicPr>
        <p:blipFill>
          <a:blip r:embed="rId3"/>
          <a:stretch>
            <a:fillRect/>
          </a:stretch>
        </p:blipFill>
        <p:spPr>
          <a:xfrm>
            <a:off x="1823075" y="5241401"/>
            <a:ext cx="1733792" cy="1162212"/>
          </a:xfrm>
          <a:prstGeom prst="rect">
            <a:avLst/>
          </a:prstGeom>
        </p:spPr>
      </p:pic>
      <p:pic>
        <p:nvPicPr>
          <p:cNvPr id="11" name="Picture 10"/>
          <p:cNvPicPr>
            <a:picLocks noChangeAspect="1"/>
          </p:cNvPicPr>
          <p:nvPr/>
        </p:nvPicPr>
        <p:blipFill>
          <a:blip r:embed="rId4"/>
          <a:stretch>
            <a:fillRect/>
          </a:stretch>
        </p:blipFill>
        <p:spPr>
          <a:xfrm>
            <a:off x="9471613" y="1405467"/>
            <a:ext cx="2011020" cy="1309135"/>
          </a:xfrm>
          <a:prstGeom prst="rect">
            <a:avLst/>
          </a:prstGeom>
        </p:spPr>
      </p:pic>
      <p:sp>
        <p:nvSpPr>
          <p:cNvPr id="6" name="TextBox 5"/>
          <p:cNvSpPr txBox="1"/>
          <p:nvPr/>
        </p:nvSpPr>
        <p:spPr>
          <a:xfrm>
            <a:off x="757286" y="1248700"/>
            <a:ext cx="3311832" cy="646331"/>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Government can step in to increase AD in two main ways:</a:t>
            </a:r>
          </a:p>
        </p:txBody>
      </p:sp>
      <p:sp>
        <p:nvSpPr>
          <p:cNvPr id="12" name="Right Arrow 11"/>
          <p:cNvSpPr/>
          <p:nvPr/>
        </p:nvSpPr>
        <p:spPr>
          <a:xfrm rot="16200000">
            <a:off x="4860427" y="5658249"/>
            <a:ext cx="321464" cy="1733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06477" y="246303"/>
            <a:ext cx="3179910" cy="1077218"/>
          </a:xfrm>
          <a:prstGeom prst="rect">
            <a:avLst/>
          </a:prstGeom>
          <a:solidFill>
            <a:srgbClr val="FFFF00"/>
          </a:solidFill>
        </p:spPr>
        <p:txBody>
          <a:bodyPr wrap="square" rtlCol="0">
            <a:spAutoFit/>
          </a:bodyPr>
          <a:lstStyle/>
          <a:p>
            <a:r>
              <a:rPr lang="en-AU" sz="1600" dirty="0">
                <a:solidFill>
                  <a:srgbClr val="FF0000"/>
                </a:solidFill>
              </a:rPr>
              <a:t>Summary</a:t>
            </a:r>
          </a:p>
          <a:p>
            <a:r>
              <a:rPr lang="en-AU" sz="1600" dirty="0">
                <a:solidFill>
                  <a:srgbClr val="FF0000"/>
                </a:solidFill>
              </a:rPr>
              <a:t>Two main methods of intervention:</a:t>
            </a:r>
          </a:p>
          <a:p>
            <a:r>
              <a:rPr lang="en-AU" sz="1600" dirty="0">
                <a:solidFill>
                  <a:srgbClr val="FF0000"/>
                </a:solidFill>
              </a:rPr>
              <a:t>Fiscal Policy (Unit 3) and Monetary Policy (Unit 4)</a:t>
            </a:r>
          </a:p>
        </p:txBody>
      </p:sp>
      <p:sp>
        <p:nvSpPr>
          <p:cNvPr id="14" name="Right Arrow 13"/>
          <p:cNvSpPr/>
          <p:nvPr/>
        </p:nvSpPr>
        <p:spPr>
          <a:xfrm rot="5400000">
            <a:off x="4860427" y="6308648"/>
            <a:ext cx="321464" cy="1733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253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663" y="354800"/>
            <a:ext cx="5149645" cy="1139210"/>
          </a:xfrm>
        </p:spPr>
        <p:txBody>
          <a:bodyPr/>
          <a:lstStyle/>
          <a:p>
            <a:r>
              <a:rPr lang="en-AU" dirty="0"/>
              <a:t>Fiscal Policy Policies</a:t>
            </a:r>
          </a:p>
        </p:txBody>
      </p:sp>
      <p:sp>
        <p:nvSpPr>
          <p:cNvPr id="3" name="Content Placeholder 2"/>
          <p:cNvSpPr>
            <a:spLocks noGrp="1"/>
          </p:cNvSpPr>
          <p:nvPr>
            <p:ph idx="1"/>
          </p:nvPr>
        </p:nvSpPr>
        <p:spPr>
          <a:xfrm>
            <a:off x="884051" y="1243498"/>
            <a:ext cx="4648200" cy="4634169"/>
          </a:xfrm>
        </p:spPr>
        <p:txBody>
          <a:bodyPr>
            <a:normAutofit lnSpcReduction="10000"/>
          </a:bodyPr>
          <a:lstStyle/>
          <a:p>
            <a:r>
              <a:rPr lang="en-US" sz="2400" dirty="0"/>
              <a:t>Fiscal Policy tries to </a:t>
            </a:r>
            <a:r>
              <a:rPr lang="en-US" sz="2400" dirty="0">
                <a:solidFill>
                  <a:srgbClr val="00B050"/>
                </a:solidFill>
              </a:rPr>
              <a:t>move AD to the left or right</a:t>
            </a:r>
            <a:r>
              <a:rPr lang="en-US" sz="2400" dirty="0"/>
              <a:t> to restore long run equilibrium. </a:t>
            </a:r>
          </a:p>
          <a:p>
            <a:r>
              <a:rPr lang="en-US" sz="3600" dirty="0"/>
              <a:t>This is done through:</a:t>
            </a:r>
          </a:p>
          <a:p>
            <a:pPr marL="971550" lvl="1" indent="-514350">
              <a:buFont typeface="+mj-lt"/>
              <a:buAutoNum type="arabicPeriod"/>
            </a:pPr>
            <a:r>
              <a:rPr lang="en-US" sz="2800" dirty="0">
                <a:solidFill>
                  <a:srgbClr val="00B0F0"/>
                </a:solidFill>
                <a:latin typeface="Script MT Bold" panose="03040602040607080904" pitchFamily="66" charset="0"/>
                <a:sym typeface="Wingdings" panose="05000000000000000000" pitchFamily="2" charset="2"/>
              </a:rPr>
              <a:t>∆</a:t>
            </a:r>
            <a:r>
              <a:rPr lang="en-US" sz="2800" dirty="0">
                <a:solidFill>
                  <a:srgbClr val="00B0F0"/>
                </a:solidFill>
              </a:rPr>
              <a:t> Taxes </a:t>
            </a:r>
            <a:r>
              <a:rPr lang="en-US" sz="2800" dirty="0"/>
              <a:t>(households have less money for consumption (C), businesses less money for investment (I))</a:t>
            </a:r>
          </a:p>
          <a:p>
            <a:pPr marL="971550" lvl="1" indent="-514350">
              <a:buFont typeface="+mj-lt"/>
              <a:buAutoNum type="arabicPeriod"/>
            </a:pPr>
            <a:r>
              <a:rPr lang="en-US" sz="2800" dirty="0">
                <a:solidFill>
                  <a:srgbClr val="00B0F0"/>
                </a:solidFill>
                <a:latin typeface="Script MT Bold" panose="03040602040607080904" pitchFamily="66" charset="0"/>
                <a:sym typeface="Wingdings" panose="05000000000000000000" pitchFamily="2" charset="2"/>
              </a:rPr>
              <a:t>∆</a:t>
            </a:r>
            <a:r>
              <a:rPr lang="en-US" sz="2800" dirty="0">
                <a:solidFill>
                  <a:srgbClr val="00B0F0"/>
                </a:solidFill>
              </a:rPr>
              <a:t> Government spending (G)</a:t>
            </a:r>
          </a:p>
          <a:p>
            <a:pPr marL="971550" lvl="1" indent="-514350">
              <a:buFont typeface="+mj-lt"/>
              <a:buAutoNum type="arabicPeriod"/>
            </a:pPr>
            <a:r>
              <a:rPr lang="en-US" sz="2800" dirty="0">
                <a:solidFill>
                  <a:srgbClr val="00B0F0"/>
                </a:solidFill>
                <a:latin typeface="Script MT Bold" panose="03040602040607080904" pitchFamily="66" charset="0"/>
                <a:sym typeface="Wingdings" panose="05000000000000000000" pitchFamily="2" charset="2"/>
              </a:rPr>
              <a:t>∆</a:t>
            </a:r>
            <a:r>
              <a:rPr lang="en-US" sz="2800" dirty="0">
                <a:solidFill>
                  <a:srgbClr val="00B0F0"/>
                </a:solidFill>
              </a:rPr>
              <a:t> Government transfers</a:t>
            </a:r>
          </a:p>
          <a:p>
            <a:endParaRPr lang="en-AU" dirty="0"/>
          </a:p>
        </p:txBody>
      </p:sp>
      <p:sp>
        <p:nvSpPr>
          <p:cNvPr id="4" name="Right Arrow 3"/>
          <p:cNvSpPr/>
          <p:nvPr/>
        </p:nvSpPr>
        <p:spPr>
          <a:xfrm rot="20160658">
            <a:off x="4910615" y="3075275"/>
            <a:ext cx="1432327" cy="56043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p:cNvSpPr txBox="1"/>
          <p:nvPr/>
        </p:nvSpPr>
        <p:spPr>
          <a:xfrm>
            <a:off x="6341806" y="365127"/>
            <a:ext cx="5388078" cy="2862322"/>
          </a:xfrm>
          <a:prstGeom prst="rect">
            <a:avLst/>
          </a:prstGeom>
          <a:noFill/>
          <a:ln>
            <a:solidFill>
              <a:schemeClr val="accent1"/>
            </a:solidFill>
          </a:ln>
        </p:spPr>
        <p:txBody>
          <a:bodyPr wrap="square" rtlCol="0">
            <a:spAutoFit/>
          </a:bodyPr>
          <a:lstStyle/>
          <a:p>
            <a:r>
              <a:rPr lang="en-AU" b="1" dirty="0"/>
              <a:t>Income tax </a:t>
            </a:r>
            <a:r>
              <a:rPr lang="en-AU" dirty="0"/>
              <a:t>– taxing individuals who earn income for selling factors of production.</a:t>
            </a:r>
          </a:p>
          <a:p>
            <a:r>
              <a:rPr lang="en-AU" b="1" dirty="0"/>
              <a:t>Corporate Tax </a:t>
            </a:r>
            <a:r>
              <a:rPr lang="en-AU" dirty="0"/>
              <a:t>– taxing firms.</a:t>
            </a:r>
          </a:p>
          <a:p>
            <a:r>
              <a:rPr lang="en-AU" b="1" dirty="0"/>
              <a:t>Sales taxes </a:t>
            </a:r>
            <a:r>
              <a:rPr lang="en-AU" dirty="0"/>
              <a:t>– taxes on goods and services, which are typically higher on goods such as alcohol, cigarettes and other discouraged products.</a:t>
            </a:r>
          </a:p>
          <a:p>
            <a:r>
              <a:rPr lang="en-AU" b="1" dirty="0"/>
              <a:t>Tariffs </a:t>
            </a:r>
            <a:r>
              <a:rPr lang="en-AU" dirty="0"/>
              <a:t>– taxes on foreign goods. A higher tax will discourage imports and increase AD. (However, there is no saying what other countries will do when they see you are taxing them more.)</a:t>
            </a:r>
          </a:p>
        </p:txBody>
      </p:sp>
      <p:sp>
        <p:nvSpPr>
          <p:cNvPr id="6" name="TextBox 5"/>
          <p:cNvSpPr txBox="1"/>
          <p:nvPr/>
        </p:nvSpPr>
        <p:spPr>
          <a:xfrm>
            <a:off x="8814996" y="3375918"/>
            <a:ext cx="2733727" cy="369332"/>
          </a:xfrm>
          <a:prstGeom prst="rect">
            <a:avLst/>
          </a:prstGeom>
          <a:solidFill>
            <a:schemeClr val="bg1">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 = C + I + G + (X-M)</a:t>
            </a:r>
          </a:p>
        </p:txBody>
      </p:sp>
      <p:sp>
        <p:nvSpPr>
          <p:cNvPr id="7" name="Right Arrow 6"/>
          <p:cNvSpPr/>
          <p:nvPr/>
        </p:nvSpPr>
        <p:spPr>
          <a:xfrm rot="16200000">
            <a:off x="9621856" y="3110719"/>
            <a:ext cx="321464" cy="2089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6200000">
            <a:off x="9307028" y="3132825"/>
            <a:ext cx="321464" cy="2089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5400000">
            <a:off x="9307800" y="3811242"/>
            <a:ext cx="336422" cy="1924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5400000">
            <a:off x="9623673" y="3782477"/>
            <a:ext cx="336422" cy="1924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16200000">
            <a:off x="10572433" y="3134700"/>
            <a:ext cx="321464" cy="2089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5400000">
            <a:off x="10574250" y="3806458"/>
            <a:ext cx="336422" cy="1924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996157" y="5032654"/>
            <a:ext cx="2733727" cy="369332"/>
          </a:xfrm>
          <a:prstGeom prst="rect">
            <a:avLst/>
          </a:prstGeom>
          <a:solidFill>
            <a:schemeClr val="bg1">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 = C + I + G + (X-M)</a:t>
            </a:r>
          </a:p>
        </p:txBody>
      </p:sp>
      <p:sp>
        <p:nvSpPr>
          <p:cNvPr id="14" name="Right Arrow 13"/>
          <p:cNvSpPr/>
          <p:nvPr/>
        </p:nvSpPr>
        <p:spPr>
          <a:xfrm rot="16200000">
            <a:off x="10094856" y="4758500"/>
            <a:ext cx="321464" cy="2089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623267" y="6266234"/>
            <a:ext cx="2733727" cy="369332"/>
          </a:xfrm>
          <a:prstGeom prst="rect">
            <a:avLst/>
          </a:prstGeom>
          <a:solidFill>
            <a:schemeClr val="bg1">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 = C + I + G + (X-M)</a:t>
            </a:r>
          </a:p>
        </p:txBody>
      </p:sp>
      <p:sp>
        <p:nvSpPr>
          <p:cNvPr id="16" name="Right Arrow 15"/>
          <p:cNvSpPr/>
          <p:nvPr/>
        </p:nvSpPr>
        <p:spPr>
          <a:xfrm rot="16200000">
            <a:off x="9098094" y="6001035"/>
            <a:ext cx="321464" cy="2089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5400000">
            <a:off x="10087377" y="5425077"/>
            <a:ext cx="336422" cy="1924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5400000">
            <a:off x="9127165" y="6659693"/>
            <a:ext cx="336422" cy="1924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719172" y="3329751"/>
            <a:ext cx="1186208" cy="461665"/>
          </a:xfrm>
          <a:prstGeom prst="rect">
            <a:avLst/>
          </a:prstGeom>
          <a:noFill/>
        </p:spPr>
        <p:txBody>
          <a:bodyPr wrap="square" rtlCol="0">
            <a:spAutoFit/>
          </a:bodyPr>
          <a:lstStyle/>
          <a:p>
            <a:r>
              <a:rPr lang="en-AU" sz="2400" b="1" dirty="0"/>
              <a:t>Effect:</a:t>
            </a:r>
          </a:p>
        </p:txBody>
      </p:sp>
      <p:sp>
        <p:nvSpPr>
          <p:cNvPr id="20" name="TextBox 19"/>
          <p:cNvSpPr txBox="1"/>
          <p:nvPr/>
        </p:nvSpPr>
        <p:spPr>
          <a:xfrm>
            <a:off x="8012952" y="4986487"/>
            <a:ext cx="1186208" cy="461665"/>
          </a:xfrm>
          <a:prstGeom prst="rect">
            <a:avLst/>
          </a:prstGeom>
          <a:noFill/>
        </p:spPr>
        <p:txBody>
          <a:bodyPr wrap="square" rtlCol="0">
            <a:spAutoFit/>
          </a:bodyPr>
          <a:lstStyle/>
          <a:p>
            <a:r>
              <a:rPr lang="en-AU" sz="2400" b="1" dirty="0"/>
              <a:t>Effect:</a:t>
            </a:r>
          </a:p>
        </p:txBody>
      </p:sp>
      <p:sp>
        <p:nvSpPr>
          <p:cNvPr id="21" name="TextBox 20"/>
          <p:cNvSpPr txBox="1"/>
          <p:nvPr/>
        </p:nvSpPr>
        <p:spPr>
          <a:xfrm>
            <a:off x="7680205" y="6173901"/>
            <a:ext cx="1186208" cy="461665"/>
          </a:xfrm>
          <a:prstGeom prst="rect">
            <a:avLst/>
          </a:prstGeom>
          <a:noFill/>
        </p:spPr>
        <p:txBody>
          <a:bodyPr wrap="square" rtlCol="0">
            <a:spAutoFit/>
          </a:bodyPr>
          <a:lstStyle/>
          <a:p>
            <a:r>
              <a:rPr lang="en-AU" sz="2400" b="1" dirty="0"/>
              <a:t>Effect:</a:t>
            </a:r>
          </a:p>
        </p:txBody>
      </p:sp>
      <p:sp>
        <p:nvSpPr>
          <p:cNvPr id="23" name="TextBox 22"/>
          <p:cNvSpPr txBox="1"/>
          <p:nvPr/>
        </p:nvSpPr>
        <p:spPr>
          <a:xfrm>
            <a:off x="6488272" y="4111025"/>
            <a:ext cx="2389239" cy="1200329"/>
          </a:xfrm>
          <a:prstGeom prst="rect">
            <a:avLst/>
          </a:prstGeom>
          <a:noFill/>
        </p:spPr>
        <p:txBody>
          <a:bodyPr wrap="square" rtlCol="0">
            <a:spAutoFit/>
          </a:bodyPr>
          <a:lstStyle/>
          <a:p>
            <a:r>
              <a:rPr lang="en-AU" dirty="0" err="1"/>
              <a:t>Eg</a:t>
            </a:r>
            <a:r>
              <a:rPr lang="en-AU" dirty="0"/>
              <a:t>. On infrastructure, research and development, schools, hospitals etc.</a:t>
            </a:r>
          </a:p>
        </p:txBody>
      </p:sp>
      <p:sp>
        <p:nvSpPr>
          <p:cNvPr id="24" name="Right Arrow 23"/>
          <p:cNvSpPr/>
          <p:nvPr/>
        </p:nvSpPr>
        <p:spPr>
          <a:xfrm>
            <a:off x="5556705" y="4426049"/>
            <a:ext cx="708608" cy="56043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ight Arrow 24"/>
          <p:cNvSpPr/>
          <p:nvPr/>
        </p:nvSpPr>
        <p:spPr>
          <a:xfrm rot="1230254">
            <a:off x="5023048" y="5664998"/>
            <a:ext cx="1080332" cy="56043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TextBox 25"/>
          <p:cNvSpPr txBox="1"/>
          <p:nvPr/>
        </p:nvSpPr>
        <p:spPr>
          <a:xfrm>
            <a:off x="6263162" y="5503746"/>
            <a:ext cx="2389239" cy="923330"/>
          </a:xfrm>
          <a:prstGeom prst="rect">
            <a:avLst/>
          </a:prstGeom>
          <a:noFill/>
        </p:spPr>
        <p:txBody>
          <a:bodyPr wrap="square" rtlCol="0">
            <a:spAutoFit/>
          </a:bodyPr>
          <a:lstStyle/>
          <a:p>
            <a:r>
              <a:rPr lang="en-AU" dirty="0" err="1"/>
              <a:t>Eg</a:t>
            </a:r>
            <a:r>
              <a:rPr lang="en-AU" dirty="0"/>
              <a:t>. Unemployment benefits, retirement benefits, disability etc.</a:t>
            </a:r>
          </a:p>
        </p:txBody>
      </p:sp>
      <p:sp>
        <p:nvSpPr>
          <p:cNvPr id="22" name="TextBox 21"/>
          <p:cNvSpPr txBox="1"/>
          <p:nvPr/>
        </p:nvSpPr>
        <p:spPr>
          <a:xfrm>
            <a:off x="325315" y="5877667"/>
            <a:ext cx="4334608" cy="923330"/>
          </a:xfrm>
          <a:prstGeom prst="rect">
            <a:avLst/>
          </a:prstGeom>
          <a:noFill/>
        </p:spPr>
        <p:txBody>
          <a:bodyPr wrap="square" rtlCol="0">
            <a:spAutoFit/>
          </a:bodyPr>
          <a:lstStyle/>
          <a:p>
            <a:r>
              <a:rPr lang="en-US" dirty="0"/>
              <a:t>Note: Government expenditure = government spending (G) + government transfers</a:t>
            </a:r>
          </a:p>
        </p:txBody>
      </p:sp>
      <p:sp>
        <p:nvSpPr>
          <p:cNvPr id="27" name="TextBox 26"/>
          <p:cNvSpPr txBox="1"/>
          <p:nvPr/>
        </p:nvSpPr>
        <p:spPr>
          <a:xfrm>
            <a:off x="93763" y="3132575"/>
            <a:ext cx="1198362" cy="1569660"/>
          </a:xfrm>
          <a:prstGeom prst="rect">
            <a:avLst/>
          </a:prstGeom>
          <a:solidFill>
            <a:srgbClr val="FFFF00"/>
          </a:solidFill>
        </p:spPr>
        <p:txBody>
          <a:bodyPr wrap="square" rtlCol="0">
            <a:spAutoFit/>
          </a:bodyPr>
          <a:lstStyle/>
          <a:p>
            <a:r>
              <a:rPr lang="en-US" sz="1200" dirty="0">
                <a:solidFill>
                  <a:srgbClr val="FF0000"/>
                </a:solidFill>
              </a:rPr>
              <a:t>Summary</a:t>
            </a:r>
          </a:p>
          <a:p>
            <a:r>
              <a:rPr lang="en-US" sz="1200" dirty="0">
                <a:solidFill>
                  <a:srgbClr val="FF0000"/>
                </a:solidFill>
              </a:rPr>
              <a:t>There are three parts of fiscal policy – taxes, government spending and government transfers.</a:t>
            </a:r>
          </a:p>
        </p:txBody>
      </p:sp>
    </p:spTree>
    <p:extLst>
      <p:ext uri="{BB962C8B-B14F-4D97-AF65-F5344CB8AC3E}">
        <p14:creationId xmlns:p14="http://schemas.microsoft.com/office/powerpoint/2010/main" val="397380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p:bldP spid="20" grpId="0"/>
      <p:bldP spid="21" grpId="0"/>
      <p:bldP spid="23" grpId="0"/>
      <p:bldP spid="24" grpId="0" animBg="1"/>
      <p:bldP spid="25" grpId="0" animBg="1"/>
      <p:bldP spid="2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What is fiscal policy and what are the three parts that can be used?</a:t>
            </a:r>
          </a:p>
          <a:p>
            <a:r>
              <a:rPr lang="en-US" dirty="0">
                <a:solidFill>
                  <a:srgbClr val="FF0000"/>
                </a:solidFill>
              </a:rPr>
              <a:t>Government can increase or decrease AD through:</a:t>
            </a:r>
          </a:p>
          <a:p>
            <a:pPr lvl="1"/>
            <a:r>
              <a:rPr lang="en-US" dirty="0">
                <a:solidFill>
                  <a:srgbClr val="FF0000"/>
                </a:solidFill>
              </a:rPr>
              <a:t>taxes</a:t>
            </a:r>
          </a:p>
          <a:p>
            <a:pPr lvl="1"/>
            <a:r>
              <a:rPr lang="en-US" dirty="0">
                <a:solidFill>
                  <a:srgbClr val="FF0000"/>
                </a:solidFill>
              </a:rPr>
              <a:t>government spending</a:t>
            </a:r>
          </a:p>
          <a:p>
            <a:pPr lvl="1"/>
            <a:r>
              <a:rPr lang="en-US" dirty="0">
                <a:solidFill>
                  <a:srgbClr val="FF0000"/>
                </a:solidFill>
              </a:rPr>
              <a:t>government transfers</a:t>
            </a:r>
          </a:p>
          <a:p>
            <a:r>
              <a:rPr lang="en-US" dirty="0"/>
              <a:t>What are some examples of some different types of taxes that might be paid to the government?</a:t>
            </a:r>
          </a:p>
          <a:p>
            <a:r>
              <a:rPr lang="en-US" dirty="0">
                <a:solidFill>
                  <a:srgbClr val="FF0000"/>
                </a:solidFill>
              </a:rPr>
              <a:t>Income tax (tax on our wages), sales tax (tax on things we buy), tariffs (on foreign goods), corporate tax (tax on firm profits) etc.</a:t>
            </a:r>
          </a:p>
        </p:txBody>
      </p:sp>
    </p:spTree>
    <p:extLst>
      <p:ext uri="{BB962C8B-B14F-4D97-AF65-F5344CB8AC3E}">
        <p14:creationId xmlns:p14="http://schemas.microsoft.com/office/powerpoint/2010/main" val="235456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Tax Terms</a:t>
            </a:r>
          </a:p>
        </p:txBody>
      </p:sp>
      <p:sp>
        <p:nvSpPr>
          <p:cNvPr id="3" name="Content Placeholder 2"/>
          <p:cNvSpPr>
            <a:spLocks noGrp="1"/>
          </p:cNvSpPr>
          <p:nvPr>
            <p:ph idx="1"/>
          </p:nvPr>
        </p:nvSpPr>
        <p:spPr>
          <a:xfrm>
            <a:off x="553453" y="1503947"/>
            <a:ext cx="5847347" cy="4673016"/>
          </a:xfrm>
        </p:spPr>
        <p:txBody>
          <a:bodyPr>
            <a:normAutofit fontScale="92500" lnSpcReduction="10000"/>
          </a:bodyPr>
          <a:lstStyle/>
          <a:p>
            <a:r>
              <a:rPr lang="en-US" dirty="0"/>
              <a:t>There are a few terms that can actually </a:t>
            </a:r>
            <a:r>
              <a:rPr lang="en-US" dirty="0">
                <a:solidFill>
                  <a:srgbClr val="00B0F0"/>
                </a:solidFill>
              </a:rPr>
              <a:t>have the opposite effect of tax</a:t>
            </a:r>
            <a:r>
              <a:rPr lang="en-US" dirty="0"/>
              <a:t>. </a:t>
            </a:r>
          </a:p>
          <a:p>
            <a:pPr lvl="1"/>
            <a:r>
              <a:rPr lang="en-US" b="1" dirty="0"/>
              <a:t>Subsidy</a:t>
            </a:r>
            <a:r>
              <a:rPr lang="en-US" dirty="0"/>
              <a:t> – opposite of tax. Government giving money to businesses</a:t>
            </a:r>
          </a:p>
          <a:p>
            <a:pPr lvl="1"/>
            <a:r>
              <a:rPr lang="en-US" b="1" dirty="0"/>
              <a:t>Tax credit </a:t>
            </a:r>
            <a:r>
              <a:rPr lang="en-US" dirty="0"/>
              <a:t>– reduces the amount of tax paid</a:t>
            </a:r>
          </a:p>
          <a:p>
            <a:pPr lvl="1"/>
            <a:r>
              <a:rPr lang="en-US" b="1" dirty="0"/>
              <a:t>Tax rebate </a:t>
            </a:r>
            <a:r>
              <a:rPr lang="en-US" dirty="0"/>
              <a:t>– a tax refund</a:t>
            </a:r>
          </a:p>
          <a:p>
            <a:pPr lvl="1"/>
            <a:r>
              <a:rPr lang="en-US" b="1" dirty="0"/>
              <a:t>Tax exemption </a:t>
            </a:r>
            <a:r>
              <a:rPr lang="en-US" dirty="0"/>
              <a:t>– don’t have to pay tax</a:t>
            </a:r>
          </a:p>
          <a:p>
            <a:pPr lvl="1"/>
            <a:r>
              <a:rPr lang="en-US" b="1" dirty="0"/>
              <a:t>Tax deduction </a:t>
            </a:r>
            <a:r>
              <a:rPr lang="en-US" dirty="0"/>
              <a:t>– reduces the amount of tax paid</a:t>
            </a:r>
          </a:p>
          <a:p>
            <a:r>
              <a:rPr lang="en-US" dirty="0"/>
              <a:t>For this course, it is not important to know the exact differences between these (this is more of an accounting topic) and so you can treat these as having the opposite effect of a tax.</a:t>
            </a:r>
          </a:p>
        </p:txBody>
      </p:sp>
      <p:pic>
        <p:nvPicPr>
          <p:cNvPr id="1028" name="Picture 4" descr="Role of Taxes and Subsidies in National Income - Civil Aspira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3306" y="1914996"/>
            <a:ext cx="4956175" cy="27878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93260" y="566241"/>
            <a:ext cx="4656221" cy="923330"/>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There are multiple terms that actually have the opposite effect of tax.</a:t>
            </a:r>
          </a:p>
        </p:txBody>
      </p:sp>
    </p:spTree>
    <p:extLst>
      <p:ext uri="{BB962C8B-B14F-4D97-AF65-F5344CB8AC3E}">
        <p14:creationId xmlns:p14="http://schemas.microsoft.com/office/powerpoint/2010/main" val="1078057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r>
              <a:rPr lang="en-AU" dirty="0"/>
              <a:t>Draw the AD/AS equilibrium where actual unemployment would be BELOW the NRU? (Hint: Which one of the three equilibrium are you going to draw?)</a:t>
            </a:r>
          </a:p>
          <a:p>
            <a:endParaRPr lang="en-AU" dirty="0"/>
          </a:p>
        </p:txBody>
      </p:sp>
      <p:pic>
        <p:nvPicPr>
          <p:cNvPr id="4" name="Picture 3"/>
          <p:cNvPicPr>
            <a:picLocks noChangeAspect="1"/>
          </p:cNvPicPr>
          <p:nvPr/>
        </p:nvPicPr>
        <p:blipFill>
          <a:blip r:embed="rId2"/>
          <a:stretch>
            <a:fillRect/>
          </a:stretch>
        </p:blipFill>
        <p:spPr>
          <a:xfrm>
            <a:off x="5503054" y="2931888"/>
            <a:ext cx="3486637" cy="3439005"/>
          </a:xfrm>
          <a:prstGeom prst="rect">
            <a:avLst/>
          </a:prstGeom>
        </p:spPr>
      </p:pic>
      <p:sp>
        <p:nvSpPr>
          <p:cNvPr id="5" name="TextBox 4"/>
          <p:cNvSpPr txBox="1"/>
          <p:nvPr/>
        </p:nvSpPr>
        <p:spPr>
          <a:xfrm>
            <a:off x="530943" y="3460954"/>
            <a:ext cx="4336026" cy="2308324"/>
          </a:xfrm>
          <a:prstGeom prst="rect">
            <a:avLst/>
          </a:prstGeom>
          <a:noFill/>
        </p:spPr>
        <p:txBody>
          <a:bodyPr wrap="square" rtlCol="0">
            <a:spAutoFit/>
          </a:bodyPr>
          <a:lstStyle/>
          <a:p>
            <a:r>
              <a:rPr lang="en-AU" dirty="0">
                <a:solidFill>
                  <a:srgbClr val="FF0000"/>
                </a:solidFill>
              </a:rPr>
              <a:t>You should have drawn the positive output gap.</a:t>
            </a:r>
          </a:p>
          <a:p>
            <a:endParaRPr lang="en-AU" dirty="0">
              <a:solidFill>
                <a:srgbClr val="FF0000"/>
              </a:solidFill>
            </a:endParaRPr>
          </a:p>
          <a:p>
            <a:r>
              <a:rPr lang="en-AU" dirty="0">
                <a:solidFill>
                  <a:srgbClr val="FF0000"/>
                </a:solidFill>
              </a:rPr>
              <a:t>Actual Output &gt; Y</a:t>
            </a:r>
            <a:r>
              <a:rPr lang="en-AU" baseline="-25000" dirty="0">
                <a:solidFill>
                  <a:srgbClr val="FF0000"/>
                </a:solidFill>
              </a:rPr>
              <a:t>P</a:t>
            </a:r>
          </a:p>
          <a:p>
            <a:endParaRPr lang="en-AU" dirty="0">
              <a:solidFill>
                <a:srgbClr val="FF0000"/>
              </a:solidFill>
            </a:endParaRPr>
          </a:p>
          <a:p>
            <a:r>
              <a:rPr lang="en-AU" dirty="0">
                <a:solidFill>
                  <a:srgbClr val="FF0000"/>
                </a:solidFill>
              </a:rPr>
              <a:t>Therefore, Actual Unemployment &lt; NRU</a:t>
            </a:r>
          </a:p>
          <a:p>
            <a:endParaRPr lang="en-AU" dirty="0">
              <a:solidFill>
                <a:srgbClr val="FF0000"/>
              </a:solidFill>
            </a:endParaRPr>
          </a:p>
          <a:p>
            <a:r>
              <a:rPr lang="en-AU" dirty="0">
                <a:solidFill>
                  <a:srgbClr val="FF0000"/>
                </a:solidFill>
              </a:rPr>
              <a:t>More stuff produced, more workers needed.</a:t>
            </a:r>
          </a:p>
        </p:txBody>
      </p:sp>
    </p:spTree>
    <p:extLst>
      <p:ext uri="{BB962C8B-B14F-4D97-AF65-F5344CB8AC3E}">
        <p14:creationId xmlns:p14="http://schemas.microsoft.com/office/powerpoint/2010/main" val="111756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a:t>If the government increases the tax rebates given to certain businesses, what is the effect on the AD?</a:t>
            </a:r>
          </a:p>
          <a:p>
            <a:r>
              <a:rPr lang="en-US" dirty="0">
                <a:solidFill>
                  <a:srgbClr val="FF0000"/>
                </a:solidFill>
              </a:rPr>
              <a:t>This will reduce the tax, therefore increase AD.</a:t>
            </a:r>
          </a:p>
          <a:p>
            <a:r>
              <a:rPr lang="en-US" dirty="0"/>
              <a:t>If the government decreases subsidies to businesses, what is the effect on AD?</a:t>
            </a:r>
          </a:p>
          <a:p>
            <a:r>
              <a:rPr lang="en-US" dirty="0">
                <a:solidFill>
                  <a:srgbClr val="FF0000"/>
                </a:solidFill>
              </a:rPr>
              <a:t>This will decrease the amount of money given to businesses, so the AD will decrease. </a:t>
            </a:r>
          </a:p>
          <a:p>
            <a:r>
              <a:rPr lang="en-US" dirty="0"/>
              <a:t>If the government reduces tax credits for green energy businesses, what is the effect on the AD?</a:t>
            </a:r>
          </a:p>
          <a:p>
            <a:r>
              <a:rPr lang="en-US" dirty="0">
                <a:solidFill>
                  <a:srgbClr val="FF0000"/>
                </a:solidFill>
              </a:rPr>
              <a:t>This will increase the tax paid and therefore reduce AD.</a:t>
            </a:r>
          </a:p>
          <a:p>
            <a:endParaRPr lang="en-US" dirty="0">
              <a:solidFill>
                <a:srgbClr val="FF0000"/>
              </a:solidFill>
            </a:endParaRPr>
          </a:p>
        </p:txBody>
      </p:sp>
    </p:spTree>
    <p:extLst>
      <p:ext uri="{BB962C8B-B14F-4D97-AF65-F5344CB8AC3E}">
        <p14:creationId xmlns:p14="http://schemas.microsoft.com/office/powerpoint/2010/main" val="203640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7656256" y="570279"/>
            <a:ext cx="3355877" cy="2813741"/>
          </a:xfrm>
          <a:prstGeom prst="rect">
            <a:avLst/>
          </a:prstGeom>
        </p:spPr>
      </p:pic>
      <p:sp>
        <p:nvSpPr>
          <p:cNvPr id="2" name="Title 1"/>
          <p:cNvSpPr>
            <a:spLocks noGrp="1"/>
          </p:cNvSpPr>
          <p:nvPr>
            <p:ph type="title"/>
          </p:nvPr>
        </p:nvSpPr>
        <p:spPr>
          <a:xfrm>
            <a:off x="377468" y="74548"/>
            <a:ext cx="4457625" cy="767289"/>
          </a:xfrm>
        </p:spPr>
        <p:txBody>
          <a:bodyPr>
            <a:normAutofit/>
          </a:bodyPr>
          <a:lstStyle/>
          <a:p>
            <a:r>
              <a:rPr lang="en-US" sz="3200" dirty="0"/>
              <a:t>Expansionary Fiscal Policy</a:t>
            </a:r>
          </a:p>
        </p:txBody>
      </p:sp>
      <p:sp>
        <p:nvSpPr>
          <p:cNvPr id="3" name="Content Placeholder 2"/>
          <p:cNvSpPr>
            <a:spLocks noGrp="1"/>
          </p:cNvSpPr>
          <p:nvPr>
            <p:ph idx="1"/>
          </p:nvPr>
        </p:nvSpPr>
        <p:spPr>
          <a:xfrm>
            <a:off x="13055" y="957492"/>
            <a:ext cx="6731247" cy="1218028"/>
          </a:xfrm>
        </p:spPr>
        <p:txBody>
          <a:bodyPr>
            <a:normAutofit fontScale="92500" lnSpcReduction="20000"/>
          </a:bodyPr>
          <a:lstStyle/>
          <a:p>
            <a:r>
              <a:rPr lang="en-US" sz="2000" dirty="0"/>
              <a:t>When the </a:t>
            </a:r>
            <a:r>
              <a:rPr lang="en-US" sz="2000" dirty="0">
                <a:solidFill>
                  <a:srgbClr val="00B0F0"/>
                </a:solidFill>
              </a:rPr>
              <a:t>economy is in a recession/negative output gap (caused by a fall in AD)</a:t>
            </a:r>
            <a:r>
              <a:rPr lang="en-US" sz="2000" dirty="0"/>
              <a:t>, the government tries to increase AD. </a:t>
            </a:r>
          </a:p>
          <a:p>
            <a:r>
              <a:rPr lang="en-US" sz="2000" dirty="0"/>
              <a:t>This is called, </a:t>
            </a:r>
            <a:r>
              <a:rPr lang="en-US" sz="2000" dirty="0">
                <a:solidFill>
                  <a:srgbClr val="00B0F0"/>
                </a:solidFill>
              </a:rPr>
              <a:t>expansionary fiscal policy.</a:t>
            </a:r>
          </a:p>
          <a:p>
            <a:r>
              <a:rPr lang="en-US" sz="2000" dirty="0"/>
              <a:t>This is to </a:t>
            </a:r>
            <a:r>
              <a:rPr lang="en-US" sz="2000" dirty="0">
                <a:solidFill>
                  <a:srgbClr val="00B0F0"/>
                </a:solidFill>
              </a:rPr>
              <a:t>correct the problem of low output and unemployment</a:t>
            </a:r>
            <a:r>
              <a:rPr lang="en-US" sz="2000" dirty="0"/>
              <a:t>. </a:t>
            </a:r>
          </a:p>
          <a:p>
            <a:endParaRPr lang="en-US" dirty="0"/>
          </a:p>
        </p:txBody>
      </p:sp>
      <p:sp>
        <p:nvSpPr>
          <p:cNvPr id="4" name="TextBox 3"/>
          <p:cNvSpPr txBox="1"/>
          <p:nvPr/>
        </p:nvSpPr>
        <p:spPr>
          <a:xfrm>
            <a:off x="330338" y="2260048"/>
            <a:ext cx="6072391" cy="3416320"/>
          </a:xfrm>
          <a:prstGeom prst="rect">
            <a:avLst/>
          </a:prstGeom>
          <a:solidFill>
            <a:schemeClr val="tx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panose="020F0502020204030204"/>
              </a:rPr>
              <a:t>Expansionary Fiscal Policy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1" u="none" strike="noStrike" kern="1200" cap="none" spc="0" normalizeH="0" baseline="0" noProof="0" dirty="0">
                <a:ln>
                  <a:noFill/>
                </a:ln>
                <a:solidFill>
                  <a:prstClr val="black"/>
                </a:solidFill>
                <a:effectLst/>
                <a:uLnTx/>
                <a:uFillTx/>
                <a:latin typeface="Calibri" panose="020F0502020204030204"/>
              </a:rPr>
              <a:t>Tax</a:t>
            </a:r>
            <a:r>
              <a:rPr kumimoji="0" lang="en-US" sz="2400" b="1" i="1" u="none" strike="noStrike" kern="1200" cap="none" spc="0" normalizeH="0" noProof="0" dirty="0">
                <a:ln>
                  <a:noFill/>
                </a:ln>
                <a:solidFill>
                  <a:prstClr val="black"/>
                </a:solidFill>
                <a:effectLst/>
                <a:uLnTx/>
                <a:uFillTx/>
                <a:latin typeface="Calibri" panose="020F0502020204030204"/>
              </a:rPr>
              <a:t> Cuts </a:t>
            </a:r>
            <a:r>
              <a:rPr kumimoji="0" lang="en-US" sz="2400" b="0" i="0" u="none" strike="noStrike" kern="1200" cap="none" spc="0" normalizeH="0" noProof="0" dirty="0">
                <a:ln>
                  <a:noFill/>
                </a:ln>
                <a:solidFill>
                  <a:prstClr val="black"/>
                </a:solidFill>
                <a:effectLst/>
                <a:uLnTx/>
                <a:uFillTx/>
                <a:latin typeface="Calibri" panose="020F0502020204030204"/>
              </a:rPr>
              <a:t>(people have more money to spend)</a:t>
            </a:r>
            <a:endParaRPr kumimoji="0" lang="en-US" sz="2400" b="0" i="0" u="none" strike="noStrike" kern="1200" cap="none" spc="0" normalizeH="0" baseline="0" noProof="0" dirty="0">
              <a:ln>
                <a:noFill/>
              </a:ln>
              <a:solidFill>
                <a:prstClr val="black"/>
              </a:solidFill>
              <a:effectLst/>
              <a:uLnTx/>
              <a:uFillTx/>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1" u="none" strike="noStrike" kern="1200" cap="none" spc="0" normalizeH="0" baseline="0" noProof="0" dirty="0">
                <a:ln>
                  <a:noFill/>
                </a:ln>
                <a:solidFill>
                  <a:prstClr val="black"/>
                </a:solidFill>
                <a:effectLst/>
                <a:uLnTx/>
                <a:uFillTx/>
                <a:latin typeface="Calibri" panose="020F0502020204030204"/>
              </a:rPr>
              <a:t>Government</a:t>
            </a:r>
            <a:r>
              <a:rPr kumimoji="0" lang="en-US" sz="2400" b="1" i="1" u="none" strike="noStrike" kern="1200" cap="none" spc="0" normalizeH="0" noProof="0" dirty="0">
                <a:ln>
                  <a:noFill/>
                </a:ln>
                <a:solidFill>
                  <a:prstClr val="black"/>
                </a:solidFill>
                <a:effectLst/>
                <a:uLnTx/>
                <a:uFillTx/>
                <a:latin typeface="Calibri" panose="020F0502020204030204"/>
              </a:rPr>
              <a:t> Expenditure</a:t>
            </a:r>
          </a:p>
          <a:p>
            <a:pPr marL="742950" lvl="1" indent="-285750">
              <a:buFont typeface="Arial" panose="020B0604020202020204" pitchFamily="34" charset="0"/>
              <a:buChar char="•"/>
              <a:defRPr/>
            </a:pPr>
            <a:r>
              <a:rPr kumimoji="0" lang="en-US" sz="2400" b="1" i="1" u="none" strike="noStrike" kern="1200" cap="none" spc="0" normalizeH="0" baseline="0" noProof="0" dirty="0">
                <a:ln>
                  <a:noFill/>
                </a:ln>
                <a:solidFill>
                  <a:prstClr val="black"/>
                </a:solidFill>
                <a:effectLst/>
                <a:uLnTx/>
                <a:uFillTx/>
                <a:latin typeface="Calibri" panose="020F0502020204030204"/>
              </a:rPr>
              <a:t>Government Spending (</a:t>
            </a:r>
            <a:r>
              <a:rPr lang="en-US" sz="2400" b="1" i="1" dirty="0">
                <a:solidFill>
                  <a:prstClr val="black"/>
                </a:solidFill>
                <a:latin typeface="Calibri" panose="020F0502020204030204"/>
                <a:sym typeface="Wingdings" panose="05000000000000000000" pitchFamily="2" charset="2"/>
              </a:rPr>
              <a:t>G)</a:t>
            </a:r>
            <a:endParaRPr kumimoji="0" lang="en-US" sz="2400" b="1" i="1" u="none" strike="noStrike" kern="1200" cap="none" spc="0" normalizeH="0" baseline="0" noProof="0" dirty="0">
              <a:ln>
                <a:noFill/>
              </a:ln>
              <a:solidFill>
                <a:prstClr val="black"/>
              </a:solidFill>
              <a:effectLst/>
              <a:uLnTx/>
              <a:uFillTx/>
              <a:latin typeface="Calibri" panose="020F0502020204030204"/>
            </a:endParaRPr>
          </a:p>
          <a:p>
            <a:pPr marL="1200150" lvl="2" indent="-285750">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latin typeface="Calibri" panose="020F0502020204030204"/>
              </a:rPr>
              <a:t>Education, Infrastructure, Healthcare,</a:t>
            </a:r>
            <a:r>
              <a:rPr kumimoji="0" lang="en-US" sz="2400" b="0" i="0" u="none" strike="noStrike" kern="1200" cap="none" spc="0" normalizeH="0" noProof="0" dirty="0">
                <a:ln>
                  <a:noFill/>
                </a:ln>
                <a:solidFill>
                  <a:prstClr val="black"/>
                </a:solidFill>
                <a:effectLst/>
                <a:uLnTx/>
                <a:uFillTx/>
                <a:latin typeface="Calibri" panose="020F0502020204030204"/>
              </a:rPr>
              <a:t> </a:t>
            </a:r>
            <a:r>
              <a:rPr kumimoji="0" lang="en-US" sz="2400" b="0" i="0" u="none" strike="noStrike" kern="1200" cap="none" spc="0" normalizeH="0" baseline="0" noProof="0" dirty="0">
                <a:ln>
                  <a:noFill/>
                </a:ln>
                <a:solidFill>
                  <a:prstClr val="black"/>
                </a:solidFill>
                <a:effectLst/>
                <a:uLnTx/>
                <a:uFillTx/>
                <a:latin typeface="Calibri" panose="020F0502020204030204"/>
              </a:rPr>
              <a:t>Military, Police, Research,</a:t>
            </a:r>
            <a:r>
              <a:rPr kumimoji="0" lang="en-US" sz="2400" b="0" i="0" u="none" strike="noStrike" kern="1200" cap="none" spc="0" normalizeH="0" noProof="0" dirty="0">
                <a:ln>
                  <a:noFill/>
                </a:ln>
                <a:solidFill>
                  <a:prstClr val="black"/>
                </a:solidFill>
                <a:effectLst/>
                <a:uLnTx/>
                <a:uFillTx/>
                <a:latin typeface="Calibri" panose="020F0502020204030204"/>
              </a:rPr>
              <a:t> </a:t>
            </a:r>
            <a:r>
              <a:rPr lang="en-US" sz="2400" dirty="0">
                <a:solidFill>
                  <a:prstClr val="black"/>
                </a:solidFill>
                <a:latin typeface="Calibri" panose="020F0502020204030204"/>
              </a:rPr>
              <a:t>etc.</a:t>
            </a:r>
          </a:p>
          <a:p>
            <a:pPr marL="742950" lvl="1" indent="-285750">
              <a:buFont typeface="Arial" panose="020B0604020202020204" pitchFamily="34" charset="0"/>
              <a:buChar char="•"/>
              <a:defRPr/>
            </a:pPr>
            <a:r>
              <a:rPr lang="en-US" sz="2400" b="1" i="1" dirty="0">
                <a:solidFill>
                  <a:prstClr val="black"/>
                </a:solidFill>
                <a:latin typeface="Calibri" panose="020F0502020204030204"/>
              </a:rPr>
              <a:t>Increased Transfer Payments</a:t>
            </a:r>
          </a:p>
          <a:p>
            <a:pPr marL="1200150" lvl="2" indent="-285750">
              <a:buFont typeface="Arial" panose="020B0604020202020204" pitchFamily="34" charset="0"/>
              <a:buChar char="•"/>
              <a:defRPr/>
            </a:pPr>
            <a:r>
              <a:rPr lang="en-US" sz="2400" dirty="0">
                <a:solidFill>
                  <a:prstClr val="black"/>
                </a:solidFill>
                <a:latin typeface="Calibri" panose="020F0502020204030204"/>
              </a:rPr>
              <a:t>Transfers to unemployed, disabled, retired etc.</a:t>
            </a:r>
          </a:p>
        </p:txBody>
      </p:sp>
      <p:sp>
        <p:nvSpPr>
          <p:cNvPr id="6" name="TextBox 5"/>
          <p:cNvSpPr txBox="1"/>
          <p:nvPr/>
        </p:nvSpPr>
        <p:spPr>
          <a:xfrm>
            <a:off x="8351852" y="458193"/>
            <a:ext cx="2612156" cy="369332"/>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Expansionary Fiscal Policy</a:t>
            </a:r>
          </a:p>
        </p:txBody>
      </p:sp>
      <p:sp>
        <p:nvSpPr>
          <p:cNvPr id="7" name="TextBox 6"/>
          <p:cNvSpPr txBox="1"/>
          <p:nvPr/>
        </p:nvSpPr>
        <p:spPr>
          <a:xfrm>
            <a:off x="4883218" y="138260"/>
            <a:ext cx="2624486" cy="923330"/>
          </a:xfrm>
          <a:prstGeom prst="rect">
            <a:avLst/>
          </a:prstGeom>
          <a:noFill/>
        </p:spPr>
        <p:txBody>
          <a:bodyPr wrap="square" rtlCol="0">
            <a:spAutoFit/>
          </a:bodyPr>
          <a:lstStyle/>
          <a:p>
            <a:r>
              <a:rPr lang="en-US" dirty="0">
                <a:hlinkClick r:id="rId3"/>
              </a:rPr>
              <a:t>Fiscal Policy and Stimulus: Crash Course Economics #8 - YouTube</a:t>
            </a:r>
            <a:endParaRPr lang="en-US" dirty="0"/>
          </a:p>
        </p:txBody>
      </p:sp>
      <p:grpSp>
        <p:nvGrpSpPr>
          <p:cNvPr id="27" name="Group 26"/>
          <p:cNvGrpSpPr/>
          <p:nvPr/>
        </p:nvGrpSpPr>
        <p:grpSpPr>
          <a:xfrm>
            <a:off x="6854531" y="4301014"/>
            <a:ext cx="4938540" cy="2031325"/>
            <a:chOff x="6760401" y="3496419"/>
            <a:chExt cx="4938540" cy="2031325"/>
          </a:xfrm>
        </p:grpSpPr>
        <p:sp>
          <p:nvSpPr>
            <p:cNvPr id="8" name="TextBox 7"/>
            <p:cNvSpPr txBox="1"/>
            <p:nvPr/>
          </p:nvSpPr>
          <p:spPr>
            <a:xfrm>
              <a:off x="6760401" y="3496419"/>
              <a:ext cx="3419023" cy="2031325"/>
            </a:xfrm>
            <a:prstGeom prst="rect">
              <a:avLst/>
            </a:prstGeom>
            <a:noFill/>
          </p:spPr>
          <p:txBody>
            <a:bodyPr wrap="square" rtlCol="0">
              <a:spAutoFit/>
            </a:bodyPr>
            <a:lstStyle/>
            <a:p>
              <a:r>
                <a:rPr lang="en-US" b="1" dirty="0"/>
                <a:t>Historical Context:</a:t>
              </a:r>
            </a:p>
            <a:p>
              <a:r>
                <a:rPr lang="en-US" dirty="0"/>
                <a:t>Many people believe that the </a:t>
              </a:r>
              <a:r>
                <a:rPr lang="en-US" dirty="0">
                  <a:solidFill>
                    <a:srgbClr val="00B0F0"/>
                  </a:solidFill>
                </a:rPr>
                <a:t>government spending </a:t>
              </a:r>
              <a:r>
                <a:rPr lang="en-US" dirty="0"/>
                <a:t>in </a:t>
              </a:r>
              <a:r>
                <a:rPr lang="en-US" dirty="0">
                  <a:solidFill>
                    <a:srgbClr val="00B0F0"/>
                  </a:solidFill>
                </a:rPr>
                <a:t>World War II </a:t>
              </a:r>
              <a:r>
                <a:rPr lang="en-US" dirty="0"/>
                <a:t>helped the US to get out of the </a:t>
              </a:r>
              <a:r>
                <a:rPr lang="en-US" dirty="0">
                  <a:solidFill>
                    <a:srgbClr val="00B0F0"/>
                  </a:solidFill>
                </a:rPr>
                <a:t>Great Depression</a:t>
              </a:r>
              <a:r>
                <a:rPr lang="en-US" dirty="0"/>
                <a:t>. This could therefore be considered one of the early examples of </a:t>
              </a:r>
              <a:r>
                <a:rPr lang="en-US" dirty="0">
                  <a:solidFill>
                    <a:srgbClr val="00B0F0"/>
                  </a:solidFill>
                </a:rPr>
                <a:t>fiscal policy</a:t>
              </a:r>
              <a:r>
                <a:rPr lang="en-US" dirty="0"/>
                <a:t>!</a:t>
              </a:r>
            </a:p>
          </p:txBody>
        </p:sp>
        <p:pic>
          <p:nvPicPr>
            <p:cNvPr id="9" name="Picture 8"/>
            <p:cNvPicPr>
              <a:picLocks noChangeAspect="1"/>
            </p:cNvPicPr>
            <p:nvPr/>
          </p:nvPicPr>
          <p:blipFill>
            <a:blip r:embed="rId4"/>
            <a:stretch>
              <a:fillRect/>
            </a:stretch>
          </p:blipFill>
          <p:spPr>
            <a:xfrm>
              <a:off x="10308097" y="3682716"/>
              <a:ext cx="1390844" cy="1743318"/>
            </a:xfrm>
            <a:prstGeom prst="rect">
              <a:avLst/>
            </a:prstGeom>
          </p:spPr>
        </p:pic>
      </p:grpSp>
      <p:sp>
        <p:nvSpPr>
          <p:cNvPr id="10" name="Rectangle 9"/>
          <p:cNvSpPr/>
          <p:nvPr/>
        </p:nvSpPr>
        <p:spPr>
          <a:xfrm>
            <a:off x="6750424" y="4264796"/>
            <a:ext cx="5042647" cy="203132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8351852" y="1506071"/>
            <a:ext cx="536654" cy="3195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58226" y="5630464"/>
            <a:ext cx="5002728" cy="1200329"/>
          </a:xfrm>
          <a:prstGeom prst="rect">
            <a:avLst/>
          </a:prstGeom>
          <a:solidFill>
            <a:srgbClr val="FFFF00"/>
          </a:solidFill>
        </p:spPr>
        <p:txBody>
          <a:bodyPr wrap="square" rtlCol="0">
            <a:spAutoFit/>
          </a:bodyPr>
          <a:lstStyle/>
          <a:p>
            <a:r>
              <a:rPr lang="en-AU" dirty="0">
                <a:solidFill>
                  <a:srgbClr val="FF0000"/>
                </a:solidFill>
              </a:rPr>
              <a:t>Summary</a:t>
            </a:r>
          </a:p>
          <a:p>
            <a:r>
              <a:rPr lang="en-AU" dirty="0">
                <a:solidFill>
                  <a:srgbClr val="FF0000"/>
                </a:solidFill>
              </a:rPr>
              <a:t>Expansionary fiscal policy is used to close a negative output gap caused by a fall in AD. </a:t>
            </a:r>
          </a:p>
          <a:p>
            <a:r>
              <a:rPr lang="en-AU" dirty="0">
                <a:solidFill>
                  <a:srgbClr val="FF0000"/>
                </a:solidFill>
              </a:rPr>
              <a:t>Why? To fight low output/high unemployment</a:t>
            </a:r>
          </a:p>
        </p:txBody>
      </p:sp>
      <p:cxnSp>
        <p:nvCxnSpPr>
          <p:cNvPr id="14" name="Straight Connector 13"/>
          <p:cNvCxnSpPr/>
          <p:nvPr/>
        </p:nvCxnSpPr>
        <p:spPr>
          <a:xfrm>
            <a:off x="8620179" y="2132843"/>
            <a:ext cx="0" cy="841451"/>
          </a:xfrm>
          <a:prstGeom prst="line">
            <a:avLst/>
          </a:prstGeom>
          <a:ln>
            <a:prstDash val="lgDashDot"/>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7844589" y="2132843"/>
            <a:ext cx="775590" cy="0"/>
          </a:xfrm>
          <a:prstGeom prst="line">
            <a:avLst/>
          </a:prstGeom>
          <a:ln>
            <a:prstDash val="lgDashDot"/>
          </a:ln>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a:off x="7844589" y="1665848"/>
            <a:ext cx="1241659" cy="0"/>
          </a:xfrm>
          <a:prstGeom prst="line">
            <a:avLst/>
          </a:prstGeom>
          <a:ln>
            <a:prstDash val="lgDashDot"/>
          </a:ln>
        </p:spPr>
        <p:style>
          <a:lnRef idx="1">
            <a:schemeClr val="dk1"/>
          </a:lnRef>
          <a:fillRef idx="0">
            <a:schemeClr val="dk1"/>
          </a:fillRef>
          <a:effectRef idx="0">
            <a:schemeClr val="dk1"/>
          </a:effectRef>
          <a:fontRef idx="minor">
            <a:schemeClr val="tx1"/>
          </a:fontRef>
        </p:style>
      </p:cxnSp>
      <p:sp>
        <p:nvSpPr>
          <p:cNvPr id="22" name="TextBox 21"/>
          <p:cNvSpPr txBox="1"/>
          <p:nvPr/>
        </p:nvSpPr>
        <p:spPr>
          <a:xfrm>
            <a:off x="8383440" y="3113075"/>
            <a:ext cx="536654" cy="369332"/>
          </a:xfrm>
          <a:prstGeom prst="rect">
            <a:avLst/>
          </a:prstGeom>
          <a:noFill/>
        </p:spPr>
        <p:txBody>
          <a:bodyPr wrap="square" rtlCol="0">
            <a:spAutoFit/>
          </a:bodyPr>
          <a:lstStyle/>
          <a:p>
            <a:r>
              <a:rPr lang="en-AU" dirty="0"/>
              <a:t>Y</a:t>
            </a:r>
            <a:r>
              <a:rPr lang="en-AU" baseline="-25000" dirty="0"/>
              <a:t>1</a:t>
            </a:r>
            <a:endParaRPr lang="en-AU" dirty="0"/>
          </a:p>
        </p:txBody>
      </p:sp>
      <p:sp>
        <p:nvSpPr>
          <p:cNvPr id="23" name="TextBox 22"/>
          <p:cNvSpPr txBox="1"/>
          <p:nvPr/>
        </p:nvSpPr>
        <p:spPr>
          <a:xfrm>
            <a:off x="8866018" y="3130889"/>
            <a:ext cx="972152" cy="369332"/>
          </a:xfrm>
          <a:prstGeom prst="rect">
            <a:avLst/>
          </a:prstGeom>
          <a:noFill/>
        </p:spPr>
        <p:txBody>
          <a:bodyPr wrap="square" rtlCol="0">
            <a:spAutoFit/>
          </a:bodyPr>
          <a:lstStyle/>
          <a:p>
            <a:r>
              <a:rPr lang="en-AU" dirty="0"/>
              <a:t>Y</a:t>
            </a:r>
            <a:r>
              <a:rPr lang="en-AU" baseline="-25000" dirty="0"/>
              <a:t>P</a:t>
            </a:r>
            <a:r>
              <a:rPr lang="en-AU" dirty="0"/>
              <a:t> = Y</a:t>
            </a:r>
            <a:r>
              <a:rPr lang="en-AU" baseline="-25000" dirty="0"/>
              <a:t>2</a:t>
            </a:r>
            <a:endParaRPr lang="en-AU" dirty="0"/>
          </a:p>
        </p:txBody>
      </p:sp>
      <p:sp>
        <p:nvSpPr>
          <p:cNvPr id="24" name="Right Arrow 23"/>
          <p:cNvSpPr/>
          <p:nvPr/>
        </p:nvSpPr>
        <p:spPr>
          <a:xfrm>
            <a:off x="8701238" y="3254953"/>
            <a:ext cx="259882" cy="1138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 name="Picture 19"/>
          <p:cNvPicPr>
            <a:picLocks noChangeAspect="1"/>
          </p:cNvPicPr>
          <p:nvPr/>
        </p:nvPicPr>
        <p:blipFill>
          <a:blip r:embed="rId5"/>
          <a:stretch>
            <a:fillRect/>
          </a:stretch>
        </p:blipFill>
        <p:spPr>
          <a:xfrm>
            <a:off x="9445091" y="1591425"/>
            <a:ext cx="139954" cy="163280"/>
          </a:xfrm>
          <a:prstGeom prst="rect">
            <a:avLst/>
          </a:prstGeom>
        </p:spPr>
      </p:pic>
      <p:pic>
        <p:nvPicPr>
          <p:cNvPr id="21" name="Picture 20"/>
          <p:cNvPicPr>
            <a:picLocks noChangeAspect="1"/>
          </p:cNvPicPr>
          <p:nvPr/>
        </p:nvPicPr>
        <p:blipFill>
          <a:blip r:embed="rId6"/>
          <a:stretch>
            <a:fillRect/>
          </a:stretch>
        </p:blipFill>
        <p:spPr>
          <a:xfrm>
            <a:off x="8725849" y="2026445"/>
            <a:ext cx="126768" cy="183110"/>
          </a:xfrm>
          <a:prstGeom prst="rect">
            <a:avLst/>
          </a:prstGeom>
        </p:spPr>
      </p:pic>
      <p:pic>
        <p:nvPicPr>
          <p:cNvPr id="25" name="Picture 24"/>
          <p:cNvPicPr>
            <a:picLocks noChangeAspect="1"/>
          </p:cNvPicPr>
          <p:nvPr/>
        </p:nvPicPr>
        <p:blipFill>
          <a:blip r:embed="rId7"/>
          <a:stretch>
            <a:fillRect/>
          </a:stretch>
        </p:blipFill>
        <p:spPr>
          <a:xfrm>
            <a:off x="9292610" y="1574376"/>
            <a:ext cx="160929" cy="188916"/>
          </a:xfrm>
          <a:prstGeom prst="rect">
            <a:avLst/>
          </a:prstGeom>
        </p:spPr>
      </p:pic>
      <p:sp>
        <p:nvSpPr>
          <p:cNvPr id="17" name="Oval 16"/>
          <p:cNvSpPr/>
          <p:nvPr/>
        </p:nvSpPr>
        <p:spPr>
          <a:xfrm>
            <a:off x="9083944" y="1582606"/>
            <a:ext cx="107615" cy="11767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Oval 25"/>
          <p:cNvSpPr/>
          <p:nvPr/>
        </p:nvSpPr>
        <p:spPr>
          <a:xfrm>
            <a:off x="8562577" y="2086863"/>
            <a:ext cx="107615" cy="10697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extBox 27"/>
          <p:cNvSpPr txBox="1"/>
          <p:nvPr/>
        </p:nvSpPr>
        <p:spPr>
          <a:xfrm>
            <a:off x="7507704" y="570279"/>
            <a:ext cx="470569" cy="369332"/>
          </a:xfrm>
          <a:prstGeom prst="rect">
            <a:avLst/>
          </a:prstGeom>
          <a:noFill/>
        </p:spPr>
        <p:txBody>
          <a:bodyPr wrap="square" rtlCol="0">
            <a:spAutoFit/>
          </a:bodyPr>
          <a:lstStyle/>
          <a:p>
            <a:r>
              <a:rPr lang="en-AU" dirty="0"/>
              <a:t>PL</a:t>
            </a:r>
          </a:p>
        </p:txBody>
      </p:sp>
      <p:sp>
        <p:nvSpPr>
          <p:cNvPr id="29" name="TextBox 28"/>
          <p:cNvSpPr txBox="1"/>
          <p:nvPr/>
        </p:nvSpPr>
        <p:spPr>
          <a:xfrm>
            <a:off x="7003984" y="1481182"/>
            <a:ext cx="912606" cy="369332"/>
          </a:xfrm>
          <a:prstGeom prst="rect">
            <a:avLst/>
          </a:prstGeom>
          <a:noFill/>
        </p:spPr>
        <p:txBody>
          <a:bodyPr wrap="square" rtlCol="0">
            <a:spAutoFit/>
          </a:bodyPr>
          <a:lstStyle/>
          <a:p>
            <a:r>
              <a:rPr lang="en-AU" dirty="0"/>
              <a:t>PL</a:t>
            </a:r>
            <a:r>
              <a:rPr lang="en-AU" baseline="-25000" dirty="0"/>
              <a:t>2</a:t>
            </a:r>
            <a:r>
              <a:rPr lang="en-AU" dirty="0"/>
              <a:t>=PL</a:t>
            </a:r>
            <a:r>
              <a:rPr lang="en-AU" baseline="-25000" dirty="0"/>
              <a:t>0</a:t>
            </a:r>
            <a:endParaRPr lang="en-AU" dirty="0"/>
          </a:p>
        </p:txBody>
      </p:sp>
      <p:sp>
        <p:nvSpPr>
          <p:cNvPr id="30" name="TextBox 29"/>
          <p:cNvSpPr txBox="1"/>
          <p:nvPr/>
        </p:nvSpPr>
        <p:spPr>
          <a:xfrm>
            <a:off x="7353701" y="1938699"/>
            <a:ext cx="575559" cy="369332"/>
          </a:xfrm>
          <a:prstGeom prst="rect">
            <a:avLst/>
          </a:prstGeom>
          <a:noFill/>
        </p:spPr>
        <p:txBody>
          <a:bodyPr wrap="square" rtlCol="0">
            <a:spAutoFit/>
          </a:bodyPr>
          <a:lstStyle/>
          <a:p>
            <a:r>
              <a:rPr lang="en-AU" dirty="0"/>
              <a:t>PL</a:t>
            </a:r>
            <a:r>
              <a:rPr lang="en-AU" baseline="-25000" dirty="0"/>
              <a:t>1</a:t>
            </a:r>
            <a:endParaRPr lang="en-AU" dirty="0"/>
          </a:p>
        </p:txBody>
      </p:sp>
      <p:sp>
        <p:nvSpPr>
          <p:cNvPr id="31" name="TextBox 30"/>
          <p:cNvSpPr txBox="1"/>
          <p:nvPr/>
        </p:nvSpPr>
        <p:spPr>
          <a:xfrm>
            <a:off x="10420407" y="3161104"/>
            <a:ext cx="470569" cy="369332"/>
          </a:xfrm>
          <a:prstGeom prst="rect">
            <a:avLst/>
          </a:prstGeom>
          <a:noFill/>
        </p:spPr>
        <p:txBody>
          <a:bodyPr wrap="square" rtlCol="0">
            <a:spAutoFit/>
          </a:bodyPr>
          <a:lstStyle/>
          <a:p>
            <a:r>
              <a:rPr lang="en-AU" dirty="0"/>
              <a:t>Y</a:t>
            </a:r>
          </a:p>
        </p:txBody>
      </p:sp>
      <p:sp>
        <p:nvSpPr>
          <p:cNvPr id="5" name="Rectangle 4"/>
          <p:cNvSpPr/>
          <p:nvPr/>
        </p:nvSpPr>
        <p:spPr>
          <a:xfrm>
            <a:off x="6244610" y="6327637"/>
            <a:ext cx="6096000" cy="646331"/>
          </a:xfrm>
          <a:prstGeom prst="rect">
            <a:avLst/>
          </a:prstGeom>
        </p:spPr>
        <p:txBody>
          <a:bodyPr>
            <a:spAutoFit/>
          </a:bodyPr>
          <a:lstStyle/>
          <a:p>
            <a:r>
              <a:rPr lang="en-US" dirty="0">
                <a:hlinkClick r:id="rId8"/>
              </a:rPr>
              <a:t>1min45 Impact of World War II on the U.S. Economy and Workforce</a:t>
            </a:r>
            <a:endParaRPr lang="en-US" dirty="0"/>
          </a:p>
        </p:txBody>
      </p:sp>
    </p:spTree>
    <p:extLst>
      <p:ext uri="{BB962C8B-B14F-4D97-AF65-F5344CB8AC3E}">
        <p14:creationId xmlns:p14="http://schemas.microsoft.com/office/powerpoint/2010/main" val="429477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0" grpId="0" animBg="1"/>
      <p:bldP spid="11" grpId="0" animBg="1"/>
      <p:bldP spid="1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dirty="0"/>
              <a:t>Expansionary fiscal policy seeks to __________ AD.</a:t>
            </a:r>
          </a:p>
          <a:p>
            <a:r>
              <a:rPr lang="en-US" dirty="0">
                <a:solidFill>
                  <a:srgbClr val="FF0000"/>
                </a:solidFill>
              </a:rPr>
              <a:t>Increase</a:t>
            </a:r>
          </a:p>
          <a:p>
            <a:r>
              <a:rPr lang="en-US" dirty="0"/>
              <a:t>An example of expansionary fiscal policy would be to _________ tax. </a:t>
            </a:r>
          </a:p>
          <a:p>
            <a:r>
              <a:rPr lang="en-US" dirty="0">
                <a:solidFill>
                  <a:srgbClr val="FF0000"/>
                </a:solidFill>
              </a:rPr>
              <a:t>Decrease</a:t>
            </a:r>
          </a:p>
          <a:p>
            <a:r>
              <a:rPr lang="en-US" dirty="0"/>
              <a:t>Expansionary fiscal policy should be used to correct a __________ output gap.</a:t>
            </a:r>
          </a:p>
          <a:p>
            <a:r>
              <a:rPr lang="en-US" dirty="0">
                <a:solidFill>
                  <a:srgbClr val="FF0000"/>
                </a:solidFill>
              </a:rPr>
              <a:t>Negative output gap / recession</a:t>
            </a:r>
          </a:p>
          <a:p>
            <a:r>
              <a:rPr lang="en-US" dirty="0"/>
              <a:t>The problem we are most likely addressing with the expansionary FP is ____________.</a:t>
            </a:r>
          </a:p>
          <a:p>
            <a:r>
              <a:rPr lang="en-US" dirty="0">
                <a:solidFill>
                  <a:srgbClr val="FF0000"/>
                </a:solidFill>
              </a:rPr>
              <a:t>Unemployment </a:t>
            </a:r>
          </a:p>
          <a:p>
            <a:endParaRPr lang="en-US" dirty="0">
              <a:solidFill>
                <a:srgbClr val="FF0000"/>
              </a:solidFill>
            </a:endParaRPr>
          </a:p>
          <a:p>
            <a:endParaRPr lang="en-US" dirty="0">
              <a:solidFill>
                <a:srgbClr val="FF0000"/>
              </a:solidFill>
            </a:endParaRPr>
          </a:p>
        </p:txBody>
      </p:sp>
    </p:spTree>
    <p:extLst>
      <p:ext uri="{BB962C8B-B14F-4D97-AF65-F5344CB8AC3E}">
        <p14:creationId xmlns:p14="http://schemas.microsoft.com/office/powerpoint/2010/main" val="116890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7540460" y="3771219"/>
            <a:ext cx="3491495" cy="2493925"/>
          </a:xfrm>
          <a:prstGeom prst="rect">
            <a:avLst/>
          </a:prstGeom>
        </p:spPr>
      </p:pic>
      <p:sp>
        <p:nvSpPr>
          <p:cNvPr id="2" name="Title 1"/>
          <p:cNvSpPr>
            <a:spLocks noGrp="1"/>
          </p:cNvSpPr>
          <p:nvPr>
            <p:ph type="title"/>
          </p:nvPr>
        </p:nvSpPr>
        <p:spPr>
          <a:xfrm>
            <a:off x="114647" y="106378"/>
            <a:ext cx="6629053" cy="1325563"/>
          </a:xfrm>
        </p:spPr>
        <p:txBody>
          <a:bodyPr/>
          <a:lstStyle/>
          <a:p>
            <a:r>
              <a:rPr lang="en-US" dirty="0"/>
              <a:t>Contractionary Fiscal Policy</a:t>
            </a:r>
          </a:p>
        </p:txBody>
      </p:sp>
      <p:sp>
        <p:nvSpPr>
          <p:cNvPr id="3" name="Content Placeholder 2"/>
          <p:cNvSpPr>
            <a:spLocks noGrp="1"/>
          </p:cNvSpPr>
          <p:nvPr>
            <p:ph idx="1"/>
          </p:nvPr>
        </p:nvSpPr>
        <p:spPr>
          <a:xfrm>
            <a:off x="270846" y="1188553"/>
            <a:ext cx="6357023" cy="1862896"/>
          </a:xfrm>
        </p:spPr>
        <p:txBody>
          <a:bodyPr>
            <a:normAutofit fontScale="92500" lnSpcReduction="20000"/>
          </a:bodyPr>
          <a:lstStyle/>
          <a:p>
            <a:r>
              <a:rPr lang="en-US" dirty="0"/>
              <a:t>Fiscal policy targeted at </a:t>
            </a:r>
            <a:r>
              <a:rPr lang="en-US" dirty="0">
                <a:solidFill>
                  <a:srgbClr val="00B0F0"/>
                </a:solidFill>
              </a:rPr>
              <a:t>slowing down an overheating economy</a:t>
            </a:r>
            <a:r>
              <a:rPr lang="en-US" dirty="0"/>
              <a:t> is referred to as </a:t>
            </a:r>
            <a:r>
              <a:rPr lang="en-US" dirty="0">
                <a:solidFill>
                  <a:srgbClr val="00B0F0"/>
                </a:solidFill>
              </a:rPr>
              <a:t>contractionary fiscal policy</a:t>
            </a:r>
            <a:r>
              <a:rPr lang="en-US" dirty="0"/>
              <a:t>.</a:t>
            </a:r>
          </a:p>
          <a:p>
            <a:pPr lvl="1"/>
            <a:r>
              <a:rPr lang="en-US" dirty="0"/>
              <a:t>While you may think that economic growth is always a good thing, </a:t>
            </a:r>
            <a:r>
              <a:rPr lang="en-US" dirty="0">
                <a:solidFill>
                  <a:srgbClr val="00B050"/>
                </a:solidFill>
              </a:rPr>
              <a:t>excessive AD can cause inflation</a:t>
            </a:r>
            <a:r>
              <a:rPr lang="en-US" dirty="0"/>
              <a:t> which governments prefer to minimize.</a:t>
            </a:r>
          </a:p>
          <a:p>
            <a:pPr lvl="1"/>
            <a:endParaRPr lang="en-US" sz="2000" dirty="0">
              <a:solidFill>
                <a:srgbClr val="00B0F0"/>
              </a:solidFill>
            </a:endParaRPr>
          </a:p>
          <a:p>
            <a:endParaRPr lang="en-US" dirty="0"/>
          </a:p>
        </p:txBody>
      </p:sp>
      <p:sp>
        <p:nvSpPr>
          <p:cNvPr id="5" name="TextBox 4"/>
          <p:cNvSpPr txBox="1"/>
          <p:nvPr/>
        </p:nvSpPr>
        <p:spPr>
          <a:xfrm>
            <a:off x="8097408" y="2856363"/>
            <a:ext cx="2714618" cy="369332"/>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Contractionary Fiscal</a:t>
            </a:r>
            <a:r>
              <a:rPr kumimoji="0" lang="en-US" sz="1800" b="0" i="0" u="none" strike="noStrike" kern="1200" cap="none" spc="0" normalizeH="0" noProof="0" dirty="0">
                <a:ln>
                  <a:noFill/>
                </a:ln>
                <a:solidFill>
                  <a:srgbClr val="002060"/>
                </a:solidFill>
                <a:effectLst/>
                <a:uLnTx/>
                <a:uFillTx/>
                <a:latin typeface="Calibri" panose="020F0502020204030204"/>
                <a:ea typeface="+mn-ea"/>
                <a:cs typeface="+mn-cs"/>
              </a:rPr>
              <a:t> Policy</a:t>
            </a: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6" name="TextBox 5"/>
          <p:cNvSpPr txBox="1"/>
          <p:nvPr/>
        </p:nvSpPr>
        <p:spPr>
          <a:xfrm>
            <a:off x="6870668" y="217768"/>
            <a:ext cx="5059487" cy="2585323"/>
          </a:xfrm>
          <a:prstGeom prst="rect">
            <a:avLst/>
          </a:prstGeom>
          <a:noFill/>
          <a:ln>
            <a:solidFill>
              <a:schemeClr val="tx1"/>
            </a:solidFill>
          </a:ln>
        </p:spPr>
        <p:txBody>
          <a:bodyPr wrap="square" rtlCol="0">
            <a:spAutoFit/>
          </a:bodyPr>
          <a:lstStyle/>
          <a:p>
            <a:r>
              <a:rPr lang="en-US" sz="2400" dirty="0"/>
              <a:t>What are the three main economic objectives of government?</a:t>
            </a:r>
          </a:p>
          <a:p>
            <a:pPr marL="285750" indent="-285750">
              <a:buFont typeface="Arial" panose="020B0604020202020204" pitchFamily="34" charset="0"/>
              <a:buChar char="•"/>
            </a:pPr>
            <a:r>
              <a:rPr lang="en-US" sz="2400" dirty="0">
                <a:solidFill>
                  <a:srgbClr val="FF0000"/>
                </a:solidFill>
              </a:rPr>
              <a:t>Economic Growth (</a:t>
            </a:r>
            <a:r>
              <a:rPr lang="en-US" sz="2400" dirty="0">
                <a:solidFill>
                  <a:srgbClr val="FF0000"/>
                </a:solidFill>
                <a:sym typeface="Wingdings" panose="05000000000000000000" pitchFamily="2" charset="2"/>
              </a:rPr>
              <a:t>GDP)</a:t>
            </a:r>
          </a:p>
          <a:p>
            <a:pPr marL="285750" indent="-285750">
              <a:buFont typeface="Arial" panose="020B0604020202020204" pitchFamily="34" charset="0"/>
              <a:buChar char="•"/>
            </a:pPr>
            <a:r>
              <a:rPr lang="en-US" sz="2400" dirty="0">
                <a:solidFill>
                  <a:srgbClr val="FF0000"/>
                </a:solidFill>
                <a:sym typeface="Wingdings" panose="05000000000000000000" pitchFamily="2" charset="2"/>
              </a:rPr>
              <a:t>Low Unemployment</a:t>
            </a:r>
          </a:p>
          <a:p>
            <a:pPr marL="285750" indent="-285750">
              <a:buFont typeface="Arial" panose="020B0604020202020204" pitchFamily="34" charset="0"/>
              <a:buChar char="•"/>
            </a:pPr>
            <a:r>
              <a:rPr lang="en-US" sz="2400" b="1" u="sng" dirty="0">
                <a:solidFill>
                  <a:srgbClr val="FF0000"/>
                </a:solidFill>
                <a:sym typeface="Wingdings" panose="05000000000000000000" pitchFamily="2" charset="2"/>
              </a:rPr>
              <a:t>Low and stable inflation</a:t>
            </a:r>
          </a:p>
          <a:p>
            <a:pPr marL="742950" lvl="1" indent="-285750">
              <a:buFont typeface="Arial" panose="020B0604020202020204" pitchFamily="34" charset="0"/>
              <a:buChar char="•"/>
            </a:pPr>
            <a:r>
              <a:rPr lang="en-US" sz="1400" b="1" u="sng" dirty="0">
                <a:solidFill>
                  <a:srgbClr val="FF0000"/>
                </a:solidFill>
                <a:sym typeface="Wingdings" panose="05000000000000000000" pitchFamily="2" charset="2"/>
              </a:rPr>
              <a:t>Therefore, when we have a positive output gap caused by an ↑AD (inflationary gap), the government wants to control inflation.</a:t>
            </a:r>
            <a:endParaRPr lang="en-US" sz="1400" b="1" u="sng" dirty="0">
              <a:solidFill>
                <a:srgbClr val="FF0000"/>
              </a:solidFill>
            </a:endParaRPr>
          </a:p>
        </p:txBody>
      </p:sp>
      <p:sp>
        <p:nvSpPr>
          <p:cNvPr id="7" name="Right Arrow 6"/>
          <p:cNvSpPr/>
          <p:nvPr/>
        </p:nvSpPr>
        <p:spPr>
          <a:xfrm flipH="1">
            <a:off x="8669649" y="4541773"/>
            <a:ext cx="363071" cy="1725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9582705" y="5085302"/>
            <a:ext cx="0" cy="841451"/>
          </a:xfrm>
          <a:prstGeom prst="line">
            <a:avLst/>
          </a:prstGeom>
          <a:ln>
            <a:prstDash val="lgDashDot"/>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8119666" y="5001267"/>
            <a:ext cx="1463039" cy="3966"/>
          </a:xfrm>
          <a:prstGeom prst="line">
            <a:avLst/>
          </a:prstGeom>
          <a:ln>
            <a:prstDash val="lgDashDot"/>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8149889" y="5346689"/>
            <a:ext cx="1154507" cy="0"/>
          </a:xfrm>
          <a:prstGeom prst="line">
            <a:avLst/>
          </a:prstGeom>
          <a:ln>
            <a:prstDash val="lgDashDot"/>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9432020" y="5900959"/>
            <a:ext cx="548640" cy="369332"/>
          </a:xfrm>
          <a:prstGeom prst="rect">
            <a:avLst/>
          </a:prstGeom>
          <a:noFill/>
        </p:spPr>
        <p:txBody>
          <a:bodyPr wrap="square" rtlCol="0">
            <a:spAutoFit/>
          </a:bodyPr>
          <a:lstStyle/>
          <a:p>
            <a:r>
              <a:rPr lang="en-AU" dirty="0"/>
              <a:t>Y</a:t>
            </a:r>
            <a:r>
              <a:rPr lang="en-AU" baseline="-25000" dirty="0"/>
              <a:t>1</a:t>
            </a:r>
            <a:endParaRPr lang="en-AU" dirty="0"/>
          </a:p>
        </p:txBody>
      </p:sp>
      <p:sp>
        <p:nvSpPr>
          <p:cNvPr id="14" name="TextBox 13"/>
          <p:cNvSpPr txBox="1"/>
          <p:nvPr/>
        </p:nvSpPr>
        <p:spPr>
          <a:xfrm>
            <a:off x="8993379" y="5926753"/>
            <a:ext cx="525332" cy="369332"/>
          </a:xfrm>
          <a:prstGeom prst="rect">
            <a:avLst/>
          </a:prstGeom>
          <a:noFill/>
        </p:spPr>
        <p:txBody>
          <a:bodyPr wrap="square" rtlCol="0">
            <a:spAutoFit/>
          </a:bodyPr>
          <a:lstStyle/>
          <a:p>
            <a:r>
              <a:rPr lang="en-AU" dirty="0" err="1"/>
              <a:t>Yp</a:t>
            </a:r>
            <a:endParaRPr lang="en-AU" dirty="0"/>
          </a:p>
        </p:txBody>
      </p:sp>
      <p:sp>
        <p:nvSpPr>
          <p:cNvPr id="15" name="TextBox 14"/>
          <p:cNvSpPr txBox="1"/>
          <p:nvPr/>
        </p:nvSpPr>
        <p:spPr>
          <a:xfrm>
            <a:off x="7616991" y="4806629"/>
            <a:ext cx="721895" cy="369332"/>
          </a:xfrm>
          <a:prstGeom prst="rect">
            <a:avLst/>
          </a:prstGeom>
          <a:noFill/>
        </p:spPr>
        <p:txBody>
          <a:bodyPr wrap="square" rtlCol="0">
            <a:spAutoFit/>
          </a:bodyPr>
          <a:lstStyle/>
          <a:p>
            <a:r>
              <a:rPr lang="en-AU" dirty="0"/>
              <a:t>PL</a:t>
            </a:r>
            <a:r>
              <a:rPr lang="en-AU" baseline="-25000" dirty="0"/>
              <a:t>1</a:t>
            </a:r>
            <a:endParaRPr lang="en-AU" dirty="0"/>
          </a:p>
        </p:txBody>
      </p:sp>
      <p:sp>
        <p:nvSpPr>
          <p:cNvPr id="16" name="TextBox 15"/>
          <p:cNvSpPr txBox="1"/>
          <p:nvPr/>
        </p:nvSpPr>
        <p:spPr>
          <a:xfrm>
            <a:off x="7582520" y="5041659"/>
            <a:ext cx="705259" cy="646331"/>
          </a:xfrm>
          <a:prstGeom prst="rect">
            <a:avLst/>
          </a:prstGeom>
          <a:noFill/>
        </p:spPr>
        <p:txBody>
          <a:bodyPr wrap="square" rtlCol="0">
            <a:spAutoFit/>
          </a:bodyPr>
          <a:lstStyle/>
          <a:p>
            <a:r>
              <a:rPr lang="en-AU" dirty="0"/>
              <a:t>PL</a:t>
            </a:r>
            <a:r>
              <a:rPr lang="en-AU" baseline="-25000" dirty="0"/>
              <a:t>2</a:t>
            </a:r>
          </a:p>
          <a:p>
            <a:r>
              <a:rPr lang="en-AU" dirty="0"/>
              <a:t>=PL</a:t>
            </a:r>
            <a:r>
              <a:rPr lang="en-AU" baseline="-25000" dirty="0"/>
              <a:t>0</a:t>
            </a:r>
            <a:endParaRPr lang="en-AU" dirty="0"/>
          </a:p>
        </p:txBody>
      </p:sp>
      <p:sp>
        <p:nvSpPr>
          <p:cNvPr id="17" name="TextBox 16"/>
          <p:cNvSpPr txBox="1"/>
          <p:nvPr/>
        </p:nvSpPr>
        <p:spPr>
          <a:xfrm>
            <a:off x="248243" y="5609254"/>
            <a:ext cx="4438057" cy="1077218"/>
          </a:xfrm>
          <a:prstGeom prst="rect">
            <a:avLst/>
          </a:prstGeom>
          <a:solidFill>
            <a:srgbClr val="FFFF00"/>
          </a:solidFill>
        </p:spPr>
        <p:txBody>
          <a:bodyPr wrap="square" rtlCol="0">
            <a:spAutoFit/>
          </a:bodyPr>
          <a:lstStyle/>
          <a:p>
            <a:r>
              <a:rPr lang="en-AU" sz="1600" dirty="0">
                <a:solidFill>
                  <a:srgbClr val="FF0000"/>
                </a:solidFill>
              </a:rPr>
              <a:t>Summary</a:t>
            </a:r>
          </a:p>
          <a:p>
            <a:r>
              <a:rPr lang="en-AU" sz="1600" dirty="0">
                <a:solidFill>
                  <a:srgbClr val="FF0000"/>
                </a:solidFill>
              </a:rPr>
              <a:t>Contractionary Fiscal Policy is used to shift AD to the left to correct a positive output gap.</a:t>
            </a:r>
          </a:p>
          <a:p>
            <a:r>
              <a:rPr lang="en-AU" sz="1600" dirty="0">
                <a:solidFill>
                  <a:srgbClr val="FF0000"/>
                </a:solidFill>
              </a:rPr>
              <a:t>Why? To control inflation.</a:t>
            </a:r>
          </a:p>
        </p:txBody>
      </p:sp>
      <p:sp>
        <p:nvSpPr>
          <p:cNvPr id="10" name="TextBox 9"/>
          <p:cNvSpPr txBox="1"/>
          <p:nvPr/>
        </p:nvSpPr>
        <p:spPr>
          <a:xfrm>
            <a:off x="415273" y="3326469"/>
            <a:ext cx="5923428" cy="1938992"/>
          </a:xfrm>
          <a:prstGeom prst="rect">
            <a:avLst/>
          </a:prstGeom>
          <a:solidFill>
            <a:schemeClr val="accent1">
              <a:lumMod val="40000"/>
              <a:lumOff val="60000"/>
            </a:schemeClr>
          </a:solidFill>
        </p:spPr>
        <p:txBody>
          <a:bodyPr wrap="square" rtlCol="0">
            <a:spAutoFit/>
          </a:bodyPr>
          <a:lstStyle/>
          <a:p>
            <a:r>
              <a:rPr lang="en-AU" sz="2400" b="1" u="sng" dirty="0"/>
              <a:t>Contractionary Fiscal Policy Method:</a:t>
            </a:r>
          </a:p>
          <a:p>
            <a:r>
              <a:rPr lang="en-AU" sz="2400" dirty="0"/>
              <a:t>↓ Government Expenditure</a:t>
            </a:r>
          </a:p>
          <a:p>
            <a:pPr lvl="1"/>
            <a:r>
              <a:rPr lang="en-AU" sz="2400" dirty="0"/>
              <a:t>↓Government Spending (G)</a:t>
            </a:r>
          </a:p>
          <a:p>
            <a:pPr lvl="1"/>
            <a:r>
              <a:rPr lang="en-AU" sz="2400" dirty="0"/>
              <a:t>↓Government Transfers</a:t>
            </a:r>
          </a:p>
          <a:p>
            <a:r>
              <a:rPr lang="en-AU" sz="2400" dirty="0"/>
              <a:t>↑Tax</a:t>
            </a:r>
          </a:p>
        </p:txBody>
      </p:sp>
      <p:pic>
        <p:nvPicPr>
          <p:cNvPr id="18" name="Picture 17"/>
          <p:cNvPicPr>
            <a:picLocks noChangeAspect="1"/>
          </p:cNvPicPr>
          <p:nvPr/>
        </p:nvPicPr>
        <p:blipFill>
          <a:blip r:embed="rId3"/>
          <a:stretch>
            <a:fillRect/>
          </a:stretch>
        </p:blipFill>
        <p:spPr>
          <a:xfrm>
            <a:off x="9454717" y="5287537"/>
            <a:ext cx="135560" cy="158154"/>
          </a:xfrm>
          <a:prstGeom prst="rect">
            <a:avLst/>
          </a:prstGeom>
        </p:spPr>
      </p:pic>
      <p:pic>
        <p:nvPicPr>
          <p:cNvPr id="19" name="Picture 18"/>
          <p:cNvPicPr>
            <a:picLocks noChangeAspect="1"/>
          </p:cNvPicPr>
          <p:nvPr/>
        </p:nvPicPr>
        <p:blipFill>
          <a:blip r:embed="rId4"/>
          <a:stretch>
            <a:fillRect/>
          </a:stretch>
        </p:blipFill>
        <p:spPr>
          <a:xfrm>
            <a:off x="9717253" y="4933284"/>
            <a:ext cx="126768" cy="183110"/>
          </a:xfrm>
          <a:prstGeom prst="rect">
            <a:avLst/>
          </a:prstGeom>
        </p:spPr>
      </p:pic>
      <p:pic>
        <p:nvPicPr>
          <p:cNvPr id="20" name="Picture 19"/>
          <p:cNvPicPr>
            <a:picLocks noChangeAspect="1"/>
          </p:cNvPicPr>
          <p:nvPr/>
        </p:nvPicPr>
        <p:blipFill>
          <a:blip r:embed="rId5"/>
          <a:stretch>
            <a:fillRect/>
          </a:stretch>
        </p:blipFill>
        <p:spPr>
          <a:xfrm>
            <a:off x="9290300" y="5269447"/>
            <a:ext cx="146299" cy="171742"/>
          </a:xfrm>
          <a:prstGeom prst="rect">
            <a:avLst/>
          </a:prstGeom>
        </p:spPr>
      </p:pic>
      <p:sp>
        <p:nvSpPr>
          <p:cNvPr id="21" name="Oval 20"/>
          <p:cNvSpPr/>
          <p:nvPr/>
        </p:nvSpPr>
        <p:spPr>
          <a:xfrm>
            <a:off x="9526703" y="4956799"/>
            <a:ext cx="107615" cy="10697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Oval 21"/>
          <p:cNvSpPr/>
          <p:nvPr/>
        </p:nvSpPr>
        <p:spPr>
          <a:xfrm>
            <a:off x="9178593" y="5292081"/>
            <a:ext cx="107615" cy="10697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p:cNvSpPr/>
          <p:nvPr/>
        </p:nvSpPr>
        <p:spPr>
          <a:xfrm>
            <a:off x="9024988" y="6267625"/>
            <a:ext cx="375424" cy="369332"/>
          </a:xfrm>
          <a:prstGeom prst="rect">
            <a:avLst/>
          </a:prstGeom>
        </p:spPr>
        <p:txBody>
          <a:bodyPr wrap="none">
            <a:spAutoFit/>
          </a:bodyPr>
          <a:lstStyle/>
          <a:p>
            <a:r>
              <a:rPr lang="en-AU" dirty="0"/>
              <a:t>Y</a:t>
            </a:r>
            <a:r>
              <a:rPr lang="en-AU" baseline="-25000" dirty="0"/>
              <a:t>2</a:t>
            </a:r>
            <a:endParaRPr lang="en-AU" dirty="0"/>
          </a:p>
        </p:txBody>
      </p:sp>
      <p:sp>
        <p:nvSpPr>
          <p:cNvPr id="25" name="TextBox 24"/>
          <p:cNvSpPr txBox="1"/>
          <p:nvPr/>
        </p:nvSpPr>
        <p:spPr>
          <a:xfrm>
            <a:off x="9031879" y="6112044"/>
            <a:ext cx="438641" cy="369332"/>
          </a:xfrm>
          <a:prstGeom prst="rect">
            <a:avLst/>
          </a:prstGeom>
          <a:noFill/>
        </p:spPr>
        <p:txBody>
          <a:bodyPr wrap="square" rtlCol="0">
            <a:spAutoFit/>
          </a:bodyPr>
          <a:lstStyle/>
          <a:p>
            <a:r>
              <a:rPr lang="en-AU" dirty="0"/>
              <a:t>=</a:t>
            </a:r>
          </a:p>
        </p:txBody>
      </p:sp>
      <p:pic>
        <p:nvPicPr>
          <p:cNvPr id="4" name="Picture 3"/>
          <p:cNvPicPr>
            <a:picLocks noChangeAspect="1"/>
          </p:cNvPicPr>
          <p:nvPr/>
        </p:nvPicPr>
        <p:blipFill>
          <a:blip r:embed="rId6"/>
          <a:stretch>
            <a:fillRect/>
          </a:stretch>
        </p:blipFill>
        <p:spPr>
          <a:xfrm>
            <a:off x="7540459" y="3138854"/>
            <a:ext cx="4389695" cy="3639951"/>
          </a:xfrm>
          <a:prstGeom prst="rect">
            <a:avLst/>
          </a:prstGeom>
        </p:spPr>
      </p:pic>
    </p:spTree>
    <p:extLst>
      <p:ext uri="{BB962C8B-B14F-4D97-AF65-F5344CB8AC3E}">
        <p14:creationId xmlns:p14="http://schemas.microsoft.com/office/powerpoint/2010/main" val="289522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dirty="0"/>
              <a:t>Contractionary fiscal policy seeks to __________ AD.</a:t>
            </a:r>
          </a:p>
          <a:p>
            <a:r>
              <a:rPr lang="en-US" dirty="0">
                <a:solidFill>
                  <a:srgbClr val="FF0000"/>
                </a:solidFill>
              </a:rPr>
              <a:t>Decrease</a:t>
            </a:r>
          </a:p>
          <a:p>
            <a:r>
              <a:rPr lang="en-US" dirty="0"/>
              <a:t>An example of contractionary fiscal policy would be to _________ government transfers. </a:t>
            </a:r>
          </a:p>
          <a:p>
            <a:r>
              <a:rPr lang="en-US" dirty="0">
                <a:solidFill>
                  <a:srgbClr val="FF0000"/>
                </a:solidFill>
              </a:rPr>
              <a:t>Decrease</a:t>
            </a:r>
          </a:p>
          <a:p>
            <a:r>
              <a:rPr lang="en-US" dirty="0"/>
              <a:t>Contractionary fiscal policy should be used to correct a __________ output gap.</a:t>
            </a:r>
          </a:p>
          <a:p>
            <a:r>
              <a:rPr lang="en-US" dirty="0">
                <a:solidFill>
                  <a:srgbClr val="FF0000"/>
                </a:solidFill>
              </a:rPr>
              <a:t>Positive</a:t>
            </a:r>
          </a:p>
          <a:p>
            <a:r>
              <a:rPr lang="en-US" dirty="0"/>
              <a:t>The problem we are most likely addressing with the contractionary FP is ____________.</a:t>
            </a:r>
          </a:p>
          <a:p>
            <a:r>
              <a:rPr lang="en-US" dirty="0">
                <a:solidFill>
                  <a:srgbClr val="FF0000"/>
                </a:solidFill>
              </a:rPr>
              <a:t>Inflation </a:t>
            </a:r>
          </a:p>
          <a:p>
            <a:endParaRPr lang="en-US" dirty="0">
              <a:solidFill>
                <a:srgbClr val="FF0000"/>
              </a:solidFill>
            </a:endParaRPr>
          </a:p>
        </p:txBody>
      </p:sp>
    </p:spTree>
    <p:extLst>
      <p:ext uri="{BB962C8B-B14F-4D97-AF65-F5344CB8AC3E}">
        <p14:creationId xmlns:p14="http://schemas.microsoft.com/office/powerpoint/2010/main" val="367595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14E031-0D46-4570-1DA1-FBE39FC403A5}"/>
              </a:ext>
            </a:extLst>
          </p:cNvPr>
          <p:cNvSpPr>
            <a:spLocks noGrp="1"/>
          </p:cNvSpPr>
          <p:nvPr>
            <p:ph type="title"/>
          </p:nvPr>
        </p:nvSpPr>
        <p:spPr/>
        <p:txBody>
          <a:bodyPr/>
          <a:lstStyle/>
          <a:p>
            <a:r>
              <a:rPr lang="en-US" dirty="0"/>
              <a:t>An analogy for Expansionary and Contractionary Fiscal Policy</a:t>
            </a:r>
          </a:p>
        </p:txBody>
      </p:sp>
      <p:sp>
        <p:nvSpPr>
          <p:cNvPr id="6" name="Content Placeholder 5">
            <a:extLst>
              <a:ext uri="{FF2B5EF4-FFF2-40B4-BE49-F238E27FC236}">
                <a16:creationId xmlns:a16="http://schemas.microsoft.com/office/drawing/2014/main" id="{7889E19B-5BFE-A86F-D981-EBA5A6344088}"/>
              </a:ext>
            </a:extLst>
          </p:cNvPr>
          <p:cNvSpPr>
            <a:spLocks noGrp="1"/>
          </p:cNvSpPr>
          <p:nvPr>
            <p:ph sz="half" idx="1"/>
          </p:nvPr>
        </p:nvSpPr>
        <p:spPr>
          <a:xfrm>
            <a:off x="189571" y="1825625"/>
            <a:ext cx="3044283" cy="4667250"/>
          </a:xfrm>
        </p:spPr>
        <p:txBody>
          <a:bodyPr/>
          <a:lstStyle/>
          <a:p>
            <a:r>
              <a:rPr lang="en-US" dirty="0"/>
              <a:t>In a negative output gap the government wants to expand the economy! </a:t>
            </a:r>
          </a:p>
          <a:p>
            <a:r>
              <a:rPr lang="en-US" dirty="0"/>
              <a:t>Therefore, the will use </a:t>
            </a:r>
            <a:r>
              <a:rPr lang="en-US" b="1" u="sng" dirty="0"/>
              <a:t>Expansionary Fiscal Policy</a:t>
            </a:r>
            <a:r>
              <a:rPr lang="en-US" dirty="0"/>
              <a:t>. </a:t>
            </a:r>
          </a:p>
        </p:txBody>
      </p:sp>
      <p:sp>
        <p:nvSpPr>
          <p:cNvPr id="7" name="Content Placeholder 6">
            <a:extLst>
              <a:ext uri="{FF2B5EF4-FFF2-40B4-BE49-F238E27FC236}">
                <a16:creationId xmlns:a16="http://schemas.microsoft.com/office/drawing/2014/main" id="{5A6A5FEC-9073-F1AC-362D-338BBF11D02E}"/>
              </a:ext>
            </a:extLst>
          </p:cNvPr>
          <p:cNvSpPr>
            <a:spLocks noGrp="1"/>
          </p:cNvSpPr>
          <p:nvPr>
            <p:ph sz="half" idx="2"/>
          </p:nvPr>
        </p:nvSpPr>
        <p:spPr>
          <a:xfrm>
            <a:off x="6172200" y="1825625"/>
            <a:ext cx="2885956" cy="4351338"/>
          </a:xfrm>
        </p:spPr>
        <p:txBody>
          <a:bodyPr/>
          <a:lstStyle/>
          <a:p>
            <a:r>
              <a:rPr lang="en-US" dirty="0"/>
              <a:t>In a positive output gap, the government wants to contract the economy.</a:t>
            </a:r>
          </a:p>
          <a:p>
            <a:r>
              <a:rPr lang="en-US" dirty="0"/>
              <a:t>Therefore, will use </a:t>
            </a:r>
            <a:r>
              <a:rPr lang="en-US" b="1" u="sng" dirty="0"/>
              <a:t>Contractionary Fiscal Policy</a:t>
            </a:r>
            <a:r>
              <a:rPr lang="en-US" dirty="0"/>
              <a:t>. </a:t>
            </a:r>
          </a:p>
        </p:txBody>
      </p:sp>
      <p:pic>
        <p:nvPicPr>
          <p:cNvPr id="1026" name="Picture 2" descr="Deflating Balloon Sound Effect - video Dailymotion">
            <a:extLst>
              <a:ext uri="{FF2B5EF4-FFF2-40B4-BE49-F238E27FC236}">
                <a16:creationId xmlns:a16="http://schemas.microsoft.com/office/drawing/2014/main" id="{2B68B3A0-257D-B7E2-5E0F-758137DEFD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2954" y="1690688"/>
            <a:ext cx="2930466" cy="16483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d Balloon Popping">
            <a:extLst>
              <a:ext uri="{FF2B5EF4-FFF2-40B4-BE49-F238E27FC236}">
                <a16:creationId xmlns:a16="http://schemas.microsoft.com/office/drawing/2014/main" id="{70C450DE-0216-0BE2-02BA-ABED0A5DF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6473" y="1690688"/>
            <a:ext cx="2885956" cy="16233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alloon Games And Challenges: Fun Activities For All Ages - Fun With Balloons | Balloon ...">
            <a:extLst>
              <a:ext uri="{FF2B5EF4-FFF2-40B4-BE49-F238E27FC236}">
                <a16:creationId xmlns:a16="http://schemas.microsoft.com/office/drawing/2014/main" id="{6ABE8AE7-9475-CFE7-DD2F-F2D33042FC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4413" y="4001294"/>
            <a:ext cx="2908016" cy="16233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low-up-balloon GIFs - Get the best GIF on GIPHY">
            <a:extLst>
              <a:ext uri="{FF2B5EF4-FFF2-40B4-BE49-F238E27FC236}">
                <a16:creationId xmlns:a16="http://schemas.microsoft.com/office/drawing/2014/main" id="{D7D7F002-C228-AEE3-A106-1FF377AF88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3725959"/>
            <a:ext cx="1996812" cy="249601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34CA9FE-0977-5E04-8FC5-15318AEB29D0}"/>
              </a:ext>
            </a:extLst>
          </p:cNvPr>
          <p:cNvSpPr txBox="1"/>
          <p:nvPr/>
        </p:nvSpPr>
        <p:spPr>
          <a:xfrm>
            <a:off x="3233854" y="1583473"/>
            <a:ext cx="1725912" cy="369332"/>
          </a:xfrm>
          <a:prstGeom prst="rect">
            <a:avLst/>
          </a:prstGeom>
          <a:solidFill>
            <a:srgbClr val="FFFF00"/>
          </a:solidFill>
        </p:spPr>
        <p:txBody>
          <a:bodyPr wrap="square" rtlCol="0">
            <a:spAutoFit/>
          </a:bodyPr>
          <a:lstStyle/>
          <a:p>
            <a:r>
              <a:rPr lang="en-US" dirty="0"/>
              <a:t>The economy</a:t>
            </a:r>
          </a:p>
        </p:txBody>
      </p:sp>
      <p:sp>
        <p:nvSpPr>
          <p:cNvPr id="9" name="TextBox 8">
            <a:extLst>
              <a:ext uri="{FF2B5EF4-FFF2-40B4-BE49-F238E27FC236}">
                <a16:creationId xmlns:a16="http://schemas.microsoft.com/office/drawing/2014/main" id="{E09B0A11-A942-39E3-F3D1-3DCD87C27842}"/>
              </a:ext>
            </a:extLst>
          </p:cNvPr>
          <p:cNvSpPr txBox="1"/>
          <p:nvPr/>
        </p:nvSpPr>
        <p:spPr>
          <a:xfrm>
            <a:off x="9336936" y="1506022"/>
            <a:ext cx="1725912" cy="369332"/>
          </a:xfrm>
          <a:prstGeom prst="rect">
            <a:avLst/>
          </a:prstGeom>
          <a:solidFill>
            <a:srgbClr val="FFFF00"/>
          </a:solidFill>
        </p:spPr>
        <p:txBody>
          <a:bodyPr wrap="square" rtlCol="0">
            <a:spAutoFit/>
          </a:bodyPr>
          <a:lstStyle/>
          <a:p>
            <a:r>
              <a:rPr lang="en-US" dirty="0"/>
              <a:t>The economy</a:t>
            </a:r>
          </a:p>
        </p:txBody>
      </p:sp>
      <p:sp>
        <p:nvSpPr>
          <p:cNvPr id="10" name="TextBox 9">
            <a:extLst>
              <a:ext uri="{FF2B5EF4-FFF2-40B4-BE49-F238E27FC236}">
                <a16:creationId xmlns:a16="http://schemas.microsoft.com/office/drawing/2014/main" id="{F7EE7215-82FA-9422-ADA2-1F09C197FD31}"/>
              </a:ext>
            </a:extLst>
          </p:cNvPr>
          <p:cNvSpPr txBox="1"/>
          <p:nvPr/>
        </p:nvSpPr>
        <p:spPr>
          <a:xfrm>
            <a:off x="3564450" y="3518926"/>
            <a:ext cx="1725912" cy="369332"/>
          </a:xfrm>
          <a:prstGeom prst="rect">
            <a:avLst/>
          </a:prstGeom>
          <a:solidFill>
            <a:srgbClr val="FFFF00"/>
          </a:solidFill>
        </p:spPr>
        <p:txBody>
          <a:bodyPr wrap="square" rtlCol="0">
            <a:spAutoFit/>
          </a:bodyPr>
          <a:lstStyle/>
          <a:p>
            <a:r>
              <a:rPr lang="en-US" dirty="0"/>
              <a:t>The policy</a:t>
            </a:r>
          </a:p>
        </p:txBody>
      </p:sp>
      <p:sp>
        <p:nvSpPr>
          <p:cNvPr id="11" name="TextBox 10">
            <a:extLst>
              <a:ext uri="{FF2B5EF4-FFF2-40B4-BE49-F238E27FC236}">
                <a16:creationId xmlns:a16="http://schemas.microsoft.com/office/drawing/2014/main" id="{BFF0F51F-B65B-EC0E-C622-E7D95A3550C9}"/>
              </a:ext>
            </a:extLst>
          </p:cNvPr>
          <p:cNvSpPr txBox="1"/>
          <p:nvPr/>
        </p:nvSpPr>
        <p:spPr>
          <a:xfrm>
            <a:off x="9214401" y="3618817"/>
            <a:ext cx="1725912" cy="369332"/>
          </a:xfrm>
          <a:prstGeom prst="rect">
            <a:avLst/>
          </a:prstGeom>
          <a:solidFill>
            <a:srgbClr val="FFFF00"/>
          </a:solidFill>
        </p:spPr>
        <p:txBody>
          <a:bodyPr wrap="square" rtlCol="0">
            <a:spAutoFit/>
          </a:bodyPr>
          <a:lstStyle/>
          <a:p>
            <a:r>
              <a:rPr lang="en-US" dirty="0"/>
              <a:t>The policy</a:t>
            </a:r>
          </a:p>
        </p:txBody>
      </p:sp>
    </p:spTree>
    <p:extLst>
      <p:ext uri="{BB962C8B-B14F-4D97-AF65-F5344CB8AC3E}">
        <p14:creationId xmlns:p14="http://schemas.microsoft.com/office/powerpoint/2010/main" val="22941708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875533" y="710320"/>
            <a:ext cx="4059099" cy="467178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10347" y="75641"/>
            <a:ext cx="10398660" cy="814777"/>
          </a:xfrm>
        </p:spPr>
        <p:txBody>
          <a:bodyPr/>
          <a:lstStyle/>
          <a:p>
            <a:r>
              <a:rPr lang="en-US" dirty="0"/>
              <a:t>Fiscal Policy Summary</a:t>
            </a:r>
          </a:p>
        </p:txBody>
      </p:sp>
      <p:sp>
        <p:nvSpPr>
          <p:cNvPr id="3" name="Content Placeholder 2"/>
          <p:cNvSpPr>
            <a:spLocks noGrp="1"/>
          </p:cNvSpPr>
          <p:nvPr>
            <p:ph idx="1"/>
          </p:nvPr>
        </p:nvSpPr>
        <p:spPr>
          <a:xfrm>
            <a:off x="367663" y="939760"/>
            <a:ext cx="3230943" cy="3914628"/>
          </a:xfrm>
          <a:ln>
            <a:solidFill>
              <a:schemeClr val="tx1"/>
            </a:solidFill>
          </a:ln>
        </p:spPr>
        <p:txBody>
          <a:bodyPr>
            <a:normAutofit fontScale="85000" lnSpcReduction="20000"/>
          </a:bodyPr>
          <a:lstStyle/>
          <a:p>
            <a:r>
              <a:rPr lang="en-US" dirty="0"/>
              <a:t>Methods of implementing fiscal policy</a:t>
            </a:r>
          </a:p>
          <a:p>
            <a:pPr lvl="1"/>
            <a:r>
              <a:rPr lang="en-US" dirty="0">
                <a:solidFill>
                  <a:srgbClr val="00B0F0"/>
                </a:solidFill>
              </a:rPr>
              <a:t>Tax</a:t>
            </a:r>
          </a:p>
          <a:p>
            <a:pPr lvl="1"/>
            <a:r>
              <a:rPr lang="en-US" dirty="0">
                <a:solidFill>
                  <a:srgbClr val="00B0F0"/>
                </a:solidFill>
              </a:rPr>
              <a:t>Government Spending</a:t>
            </a:r>
          </a:p>
          <a:p>
            <a:pPr lvl="2"/>
            <a:r>
              <a:rPr lang="en-US" dirty="0"/>
              <a:t>Remember: AD = C+I+G+(X-M)</a:t>
            </a:r>
          </a:p>
          <a:p>
            <a:pPr lvl="1"/>
            <a:r>
              <a:rPr lang="en-US" dirty="0">
                <a:solidFill>
                  <a:srgbClr val="00B0F0"/>
                </a:solidFill>
              </a:rPr>
              <a:t>Government</a:t>
            </a:r>
            <a:r>
              <a:rPr lang="en-US" dirty="0"/>
              <a:t> </a:t>
            </a:r>
            <a:r>
              <a:rPr lang="en-US" dirty="0">
                <a:solidFill>
                  <a:srgbClr val="00B0F0"/>
                </a:solidFill>
              </a:rPr>
              <a:t>Transfers</a:t>
            </a:r>
            <a:r>
              <a:rPr lang="en-US" dirty="0"/>
              <a:t> (social welfare, food stamps etc.)</a:t>
            </a:r>
          </a:p>
          <a:p>
            <a:pPr lvl="2"/>
            <a:r>
              <a:rPr lang="en-US" dirty="0"/>
              <a:t>This money will then be spent by households, hopefully at a higher rate than the people being taxed were spending it.</a:t>
            </a:r>
          </a:p>
        </p:txBody>
      </p:sp>
      <p:sp>
        <p:nvSpPr>
          <p:cNvPr id="9" name="Content Placeholder 2"/>
          <p:cNvSpPr txBox="1">
            <a:spLocks/>
          </p:cNvSpPr>
          <p:nvPr/>
        </p:nvSpPr>
        <p:spPr>
          <a:xfrm>
            <a:off x="169328" y="5382100"/>
            <a:ext cx="6188701" cy="1349189"/>
          </a:xfrm>
          <a:prstGeom prst="rect">
            <a:avLst/>
          </a:prstGeom>
          <a:solidFill>
            <a:srgbClr val="FFFF00"/>
          </a:solidFill>
          <a:ln>
            <a:solidFill>
              <a:schemeClr val="tx1"/>
            </a:solidFill>
          </a:ln>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FF0000"/>
                </a:solidFill>
              </a:rPr>
              <a:t>Summary</a:t>
            </a:r>
          </a:p>
          <a:p>
            <a:pPr marL="0" indent="0">
              <a:buNone/>
            </a:pPr>
            <a:r>
              <a:rPr lang="en-US" dirty="0">
                <a:solidFill>
                  <a:srgbClr val="FF0000"/>
                </a:solidFill>
              </a:rPr>
              <a:t>Fiscal policy = increasing/decreasing AD through taxes (T), Government spending (G) and government transfers</a:t>
            </a:r>
          </a:p>
          <a:p>
            <a:pPr marL="0" indent="0">
              <a:buNone/>
            </a:pPr>
            <a:r>
              <a:rPr lang="en-US" dirty="0">
                <a:solidFill>
                  <a:srgbClr val="FF0000"/>
                </a:solidFill>
              </a:rPr>
              <a:t>Expansionary – increase AD to fight unemployment</a:t>
            </a:r>
          </a:p>
          <a:p>
            <a:pPr marL="0" indent="0">
              <a:buNone/>
            </a:pPr>
            <a:r>
              <a:rPr lang="en-US" dirty="0">
                <a:solidFill>
                  <a:srgbClr val="FF0000"/>
                </a:solidFill>
              </a:rPr>
              <a:t>Contractionary – decrease AD to fight inflation</a:t>
            </a:r>
          </a:p>
        </p:txBody>
      </p:sp>
      <p:sp>
        <p:nvSpPr>
          <p:cNvPr id="4" name="Rectangle 3"/>
          <p:cNvSpPr/>
          <p:nvPr/>
        </p:nvSpPr>
        <p:spPr>
          <a:xfrm>
            <a:off x="8302183" y="807222"/>
            <a:ext cx="3402327" cy="1200329"/>
          </a:xfrm>
          <a:prstGeom prst="rect">
            <a:avLst/>
          </a:prstGeom>
        </p:spPr>
        <p:txBody>
          <a:bodyPr wrap="square">
            <a:spAutoFit/>
          </a:bodyPr>
          <a:lstStyle/>
          <a:p>
            <a:r>
              <a:rPr lang="en-US" dirty="0">
                <a:solidFill>
                  <a:srgbClr val="7030A0"/>
                </a:solidFill>
              </a:rPr>
              <a:t>Contractionary</a:t>
            </a:r>
            <a:r>
              <a:rPr lang="en-US" dirty="0"/>
              <a:t> = moving AD to the left</a:t>
            </a:r>
          </a:p>
          <a:p>
            <a:r>
              <a:rPr lang="en-US" dirty="0"/>
              <a:t>When? Positive Output Gap</a:t>
            </a:r>
          </a:p>
          <a:p>
            <a:r>
              <a:rPr lang="en-US" dirty="0"/>
              <a:t>Why? </a:t>
            </a:r>
            <a:r>
              <a:rPr lang="en-US" dirty="0">
                <a:solidFill>
                  <a:srgbClr val="00B0F0"/>
                </a:solidFill>
              </a:rPr>
              <a:t>To fight inflation</a:t>
            </a:r>
            <a:r>
              <a:rPr lang="en-US" dirty="0"/>
              <a:t>.</a:t>
            </a:r>
          </a:p>
        </p:txBody>
      </p:sp>
      <p:sp>
        <p:nvSpPr>
          <p:cNvPr id="12" name="Rectangle 11"/>
          <p:cNvSpPr/>
          <p:nvPr/>
        </p:nvSpPr>
        <p:spPr>
          <a:xfrm>
            <a:off x="4311173" y="787043"/>
            <a:ext cx="3292511" cy="1477328"/>
          </a:xfrm>
          <a:prstGeom prst="rect">
            <a:avLst/>
          </a:prstGeom>
        </p:spPr>
        <p:txBody>
          <a:bodyPr wrap="square">
            <a:spAutoFit/>
          </a:bodyPr>
          <a:lstStyle/>
          <a:p>
            <a:r>
              <a:rPr lang="en-US" dirty="0">
                <a:solidFill>
                  <a:srgbClr val="7030A0"/>
                </a:solidFill>
              </a:rPr>
              <a:t>Expansionary</a:t>
            </a:r>
            <a:r>
              <a:rPr lang="en-US" dirty="0"/>
              <a:t> = moving AD to the right</a:t>
            </a:r>
          </a:p>
          <a:p>
            <a:r>
              <a:rPr lang="en-US" dirty="0"/>
              <a:t>When? Negative Output Gap</a:t>
            </a:r>
          </a:p>
          <a:p>
            <a:r>
              <a:rPr lang="en-US" dirty="0"/>
              <a:t>Why? To fight a </a:t>
            </a:r>
            <a:r>
              <a:rPr lang="en-US" dirty="0">
                <a:solidFill>
                  <a:srgbClr val="00B0F0"/>
                </a:solidFill>
              </a:rPr>
              <a:t>recession </a:t>
            </a:r>
            <a:r>
              <a:rPr lang="en-US" dirty="0"/>
              <a:t>and </a:t>
            </a:r>
            <a:r>
              <a:rPr lang="en-US" dirty="0">
                <a:solidFill>
                  <a:srgbClr val="00B0F0"/>
                </a:solidFill>
              </a:rPr>
              <a:t>fight against unemployment</a:t>
            </a:r>
            <a:r>
              <a:rPr lang="en-US" dirty="0"/>
              <a:t>.</a:t>
            </a:r>
          </a:p>
        </p:txBody>
      </p:sp>
      <p:pic>
        <p:nvPicPr>
          <p:cNvPr id="8" name="Picture 7"/>
          <p:cNvPicPr>
            <a:picLocks noChangeAspect="1"/>
          </p:cNvPicPr>
          <p:nvPr/>
        </p:nvPicPr>
        <p:blipFill>
          <a:blip r:embed="rId2"/>
          <a:stretch>
            <a:fillRect/>
          </a:stretch>
        </p:blipFill>
        <p:spPr>
          <a:xfrm>
            <a:off x="3993513" y="2394337"/>
            <a:ext cx="3553295" cy="2747992"/>
          </a:xfrm>
          <a:prstGeom prst="rect">
            <a:avLst/>
          </a:prstGeom>
        </p:spPr>
      </p:pic>
      <p:sp>
        <p:nvSpPr>
          <p:cNvPr id="5" name="TextBox 4"/>
          <p:cNvSpPr txBox="1"/>
          <p:nvPr/>
        </p:nvSpPr>
        <p:spPr>
          <a:xfrm>
            <a:off x="6583208" y="2769688"/>
            <a:ext cx="720969" cy="338554"/>
          </a:xfrm>
          <a:prstGeom prst="rect">
            <a:avLst/>
          </a:prstGeom>
          <a:noFill/>
        </p:spPr>
        <p:txBody>
          <a:bodyPr wrap="square" rtlCol="0">
            <a:spAutoFit/>
          </a:bodyPr>
          <a:lstStyle/>
          <a:p>
            <a:r>
              <a:rPr lang="en-US" sz="1600" dirty="0">
                <a:solidFill>
                  <a:srgbClr val="002060"/>
                </a:solidFill>
              </a:rPr>
              <a:t>SRAS</a:t>
            </a:r>
          </a:p>
        </p:txBody>
      </p:sp>
      <p:sp>
        <p:nvSpPr>
          <p:cNvPr id="13" name="TextBox 12"/>
          <p:cNvSpPr txBox="1"/>
          <p:nvPr/>
        </p:nvSpPr>
        <p:spPr>
          <a:xfrm>
            <a:off x="5544597" y="2631257"/>
            <a:ext cx="720969" cy="338554"/>
          </a:xfrm>
          <a:prstGeom prst="rect">
            <a:avLst/>
          </a:prstGeom>
          <a:noFill/>
        </p:spPr>
        <p:txBody>
          <a:bodyPr wrap="square" rtlCol="0">
            <a:spAutoFit/>
          </a:bodyPr>
          <a:lstStyle/>
          <a:p>
            <a:r>
              <a:rPr lang="en-US" sz="1600" dirty="0">
                <a:solidFill>
                  <a:srgbClr val="002060"/>
                </a:solidFill>
              </a:rPr>
              <a:t>LRAS</a:t>
            </a:r>
          </a:p>
        </p:txBody>
      </p:sp>
      <p:pic>
        <p:nvPicPr>
          <p:cNvPr id="6" name="Picture 5"/>
          <p:cNvPicPr>
            <a:picLocks noChangeAspect="1"/>
          </p:cNvPicPr>
          <p:nvPr/>
        </p:nvPicPr>
        <p:blipFill>
          <a:blip r:embed="rId3"/>
          <a:stretch>
            <a:fillRect/>
          </a:stretch>
        </p:blipFill>
        <p:spPr>
          <a:xfrm>
            <a:off x="3985525" y="2299527"/>
            <a:ext cx="3839111" cy="2962688"/>
          </a:xfrm>
          <a:prstGeom prst="rect">
            <a:avLst/>
          </a:prstGeom>
        </p:spPr>
      </p:pic>
      <p:pic>
        <p:nvPicPr>
          <p:cNvPr id="7" name="Picture 6"/>
          <p:cNvPicPr>
            <a:picLocks noChangeAspect="1"/>
          </p:cNvPicPr>
          <p:nvPr/>
        </p:nvPicPr>
        <p:blipFill>
          <a:blip r:embed="rId4"/>
          <a:stretch>
            <a:fillRect/>
          </a:stretch>
        </p:blipFill>
        <p:spPr>
          <a:xfrm>
            <a:off x="8158968" y="2264371"/>
            <a:ext cx="3810532" cy="3410426"/>
          </a:xfrm>
          <a:prstGeom prst="rect">
            <a:avLst/>
          </a:prstGeom>
        </p:spPr>
      </p:pic>
    </p:spTree>
    <p:extLst>
      <p:ext uri="{BB962C8B-B14F-4D97-AF65-F5344CB8AC3E}">
        <p14:creationId xmlns:p14="http://schemas.microsoft.com/office/powerpoint/2010/main" val="239416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The Mexican economy is in a recession. As the chief economic advisor of Mexico, what kind of fiscal policy would you recommend?</a:t>
            </a:r>
          </a:p>
          <a:p>
            <a:r>
              <a:rPr lang="en-US" dirty="0">
                <a:solidFill>
                  <a:srgbClr val="FF0000"/>
                </a:solidFill>
              </a:rPr>
              <a:t>Expansionary fiscal policy. Cut taxes and increase government spending and social welfare.</a:t>
            </a:r>
          </a:p>
          <a:p>
            <a:endParaRPr lang="en-US" dirty="0"/>
          </a:p>
          <a:p>
            <a:endParaRPr lang="en-US" dirty="0"/>
          </a:p>
        </p:txBody>
      </p:sp>
      <p:pic>
        <p:nvPicPr>
          <p:cNvPr id="4" name="Picture 3"/>
          <p:cNvPicPr>
            <a:picLocks noChangeAspect="1"/>
          </p:cNvPicPr>
          <p:nvPr/>
        </p:nvPicPr>
        <p:blipFill>
          <a:blip r:embed="rId2"/>
          <a:stretch>
            <a:fillRect/>
          </a:stretch>
        </p:blipFill>
        <p:spPr>
          <a:xfrm>
            <a:off x="5386256" y="3249493"/>
            <a:ext cx="3695700" cy="3257550"/>
          </a:xfrm>
          <a:prstGeom prst="rect">
            <a:avLst/>
          </a:prstGeom>
        </p:spPr>
      </p:pic>
      <p:sp>
        <p:nvSpPr>
          <p:cNvPr id="5" name="TextBox 4"/>
          <p:cNvSpPr txBox="1"/>
          <p:nvPr/>
        </p:nvSpPr>
        <p:spPr>
          <a:xfrm>
            <a:off x="7733989" y="3611774"/>
            <a:ext cx="720969" cy="338554"/>
          </a:xfrm>
          <a:prstGeom prst="rect">
            <a:avLst/>
          </a:prstGeom>
          <a:noFill/>
        </p:spPr>
        <p:txBody>
          <a:bodyPr wrap="square" rtlCol="0">
            <a:spAutoFit/>
          </a:bodyPr>
          <a:lstStyle/>
          <a:p>
            <a:r>
              <a:rPr lang="en-US" sz="1600" dirty="0">
                <a:solidFill>
                  <a:srgbClr val="002060"/>
                </a:solidFill>
              </a:rPr>
              <a:t>SRAS</a:t>
            </a:r>
          </a:p>
        </p:txBody>
      </p:sp>
      <p:sp>
        <p:nvSpPr>
          <p:cNvPr id="6" name="TextBox 5"/>
          <p:cNvSpPr txBox="1"/>
          <p:nvPr/>
        </p:nvSpPr>
        <p:spPr>
          <a:xfrm>
            <a:off x="6455961" y="3607675"/>
            <a:ext cx="720969" cy="338554"/>
          </a:xfrm>
          <a:prstGeom prst="rect">
            <a:avLst/>
          </a:prstGeom>
          <a:noFill/>
        </p:spPr>
        <p:txBody>
          <a:bodyPr wrap="square" rtlCol="0">
            <a:spAutoFit/>
          </a:bodyPr>
          <a:lstStyle/>
          <a:p>
            <a:r>
              <a:rPr lang="en-US" sz="1600" dirty="0">
                <a:solidFill>
                  <a:srgbClr val="002060"/>
                </a:solidFill>
              </a:rPr>
              <a:t>LRAS</a:t>
            </a:r>
          </a:p>
        </p:txBody>
      </p:sp>
    </p:spTree>
    <p:extLst>
      <p:ext uri="{BB962C8B-B14F-4D97-AF65-F5344CB8AC3E}">
        <p14:creationId xmlns:p14="http://schemas.microsoft.com/office/powerpoint/2010/main" val="255453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r>
              <a:rPr lang="en-US" dirty="0"/>
              <a:t>The economy is operating beyond potential output and inflation appears to be a risk. What kind of fiscal policy would you recommend?</a:t>
            </a:r>
          </a:p>
          <a:p>
            <a:r>
              <a:rPr lang="en-US" dirty="0">
                <a:solidFill>
                  <a:srgbClr val="FF0000"/>
                </a:solidFill>
              </a:rPr>
              <a:t>Contractionary fiscal policy. Increase taxes and decrease government spending. </a:t>
            </a:r>
          </a:p>
          <a:p>
            <a:endParaRPr lang="en-AU" dirty="0"/>
          </a:p>
        </p:txBody>
      </p:sp>
      <p:pic>
        <p:nvPicPr>
          <p:cNvPr id="4" name="Picture 3"/>
          <p:cNvPicPr>
            <a:picLocks noChangeAspect="1"/>
          </p:cNvPicPr>
          <p:nvPr/>
        </p:nvPicPr>
        <p:blipFill>
          <a:blip r:embed="rId2"/>
          <a:stretch>
            <a:fillRect/>
          </a:stretch>
        </p:blipFill>
        <p:spPr>
          <a:xfrm>
            <a:off x="6096000" y="3657965"/>
            <a:ext cx="3562350" cy="2847975"/>
          </a:xfrm>
          <a:prstGeom prst="rect">
            <a:avLst/>
          </a:prstGeom>
        </p:spPr>
      </p:pic>
    </p:spTree>
    <p:extLst>
      <p:ext uri="{BB962C8B-B14F-4D97-AF65-F5344CB8AC3E}">
        <p14:creationId xmlns:p14="http://schemas.microsoft.com/office/powerpoint/2010/main" val="107612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731" y="176500"/>
            <a:ext cx="6957593" cy="1203413"/>
          </a:xfrm>
        </p:spPr>
        <p:txBody>
          <a:bodyPr>
            <a:normAutofit fontScale="90000"/>
          </a:bodyPr>
          <a:lstStyle/>
          <a:p>
            <a:r>
              <a:rPr lang="en-US" dirty="0"/>
              <a:t>Fighting a Negative Supply Shock/Stagflation</a:t>
            </a:r>
          </a:p>
        </p:txBody>
      </p:sp>
      <p:sp>
        <p:nvSpPr>
          <p:cNvPr id="3" name="Content Placeholder 2"/>
          <p:cNvSpPr>
            <a:spLocks noGrp="1"/>
          </p:cNvSpPr>
          <p:nvPr>
            <p:ph idx="1"/>
          </p:nvPr>
        </p:nvSpPr>
        <p:spPr>
          <a:xfrm>
            <a:off x="491932" y="1379913"/>
            <a:ext cx="5334492" cy="2101205"/>
          </a:xfrm>
        </p:spPr>
        <p:txBody>
          <a:bodyPr>
            <a:normAutofit fontScale="62500" lnSpcReduction="20000"/>
          </a:bodyPr>
          <a:lstStyle/>
          <a:p>
            <a:r>
              <a:rPr lang="en-US" dirty="0"/>
              <a:t>Recall that a </a:t>
            </a:r>
            <a:r>
              <a:rPr lang="en-US" dirty="0">
                <a:solidFill>
                  <a:srgbClr val="00B050"/>
                </a:solidFill>
              </a:rPr>
              <a:t>negative supply shock</a:t>
            </a:r>
            <a:r>
              <a:rPr lang="en-US" dirty="0"/>
              <a:t> causes </a:t>
            </a:r>
            <a:r>
              <a:rPr lang="en-US" dirty="0">
                <a:solidFill>
                  <a:srgbClr val="00B050"/>
                </a:solidFill>
              </a:rPr>
              <a:t>stagflation</a:t>
            </a:r>
            <a:r>
              <a:rPr lang="en-US" dirty="0"/>
              <a:t> – higher price level and lower output. </a:t>
            </a:r>
          </a:p>
          <a:p>
            <a:r>
              <a:rPr lang="en-US" dirty="0"/>
              <a:t>In this situation </a:t>
            </a:r>
            <a:r>
              <a:rPr lang="en-US" dirty="0">
                <a:solidFill>
                  <a:srgbClr val="00B050"/>
                </a:solidFill>
              </a:rPr>
              <a:t>the government has a tough decision to make</a:t>
            </a:r>
            <a:r>
              <a:rPr lang="en-US" dirty="0"/>
              <a:t>!</a:t>
            </a:r>
          </a:p>
          <a:p>
            <a:pPr lvl="1"/>
            <a:r>
              <a:rPr lang="en-US" dirty="0"/>
              <a:t>If they use </a:t>
            </a:r>
            <a:r>
              <a:rPr lang="en-US" dirty="0">
                <a:solidFill>
                  <a:srgbClr val="00B0F0"/>
                </a:solidFill>
              </a:rPr>
              <a:t>expansionary fiscal policy </a:t>
            </a:r>
            <a:r>
              <a:rPr lang="en-US" dirty="0"/>
              <a:t>they will </a:t>
            </a:r>
            <a:r>
              <a:rPr lang="en-US" dirty="0">
                <a:solidFill>
                  <a:srgbClr val="00B0F0"/>
                </a:solidFill>
              </a:rPr>
              <a:t>improve output </a:t>
            </a:r>
            <a:r>
              <a:rPr lang="en-US" dirty="0"/>
              <a:t>and help unemployment, </a:t>
            </a:r>
            <a:r>
              <a:rPr lang="en-US" dirty="0">
                <a:solidFill>
                  <a:srgbClr val="00B0F0"/>
                </a:solidFill>
              </a:rPr>
              <a:t>but cause even more inflation</a:t>
            </a:r>
            <a:r>
              <a:rPr lang="en-US" dirty="0"/>
              <a:t>!</a:t>
            </a:r>
          </a:p>
          <a:p>
            <a:pPr lvl="1"/>
            <a:r>
              <a:rPr lang="en-US" dirty="0"/>
              <a:t>If they </a:t>
            </a:r>
            <a:r>
              <a:rPr lang="en-US" dirty="0">
                <a:solidFill>
                  <a:srgbClr val="FF0000"/>
                </a:solidFill>
              </a:rPr>
              <a:t>don’t use expansionary fiscal policy</a:t>
            </a:r>
            <a:r>
              <a:rPr lang="en-US" dirty="0"/>
              <a:t>, the economy will probably </a:t>
            </a:r>
            <a:r>
              <a:rPr lang="en-US" dirty="0">
                <a:solidFill>
                  <a:srgbClr val="FF0000"/>
                </a:solidFill>
              </a:rPr>
              <a:t>suffer from lower output/unemployment</a:t>
            </a:r>
            <a:r>
              <a:rPr lang="en-US" dirty="0"/>
              <a:t>. </a:t>
            </a:r>
          </a:p>
        </p:txBody>
      </p:sp>
      <p:sp>
        <p:nvSpPr>
          <p:cNvPr id="4" name="TextBox 3"/>
          <p:cNvSpPr txBox="1"/>
          <p:nvPr/>
        </p:nvSpPr>
        <p:spPr>
          <a:xfrm>
            <a:off x="7961971" y="254977"/>
            <a:ext cx="3854891" cy="1477328"/>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Governments find it difficult to fight stagflation because there is no option that solves inflation and unemployment at the same time. </a:t>
            </a:r>
          </a:p>
        </p:txBody>
      </p:sp>
      <p:pic>
        <p:nvPicPr>
          <p:cNvPr id="5" name="Picture 4"/>
          <p:cNvPicPr>
            <a:picLocks noChangeAspect="1"/>
          </p:cNvPicPr>
          <p:nvPr/>
        </p:nvPicPr>
        <p:blipFill>
          <a:blip r:embed="rId2"/>
          <a:stretch>
            <a:fillRect/>
          </a:stretch>
        </p:blipFill>
        <p:spPr>
          <a:xfrm>
            <a:off x="6076583" y="1983924"/>
            <a:ext cx="5394061" cy="4058102"/>
          </a:xfrm>
          <a:prstGeom prst="rect">
            <a:avLst/>
          </a:prstGeom>
        </p:spPr>
      </p:pic>
      <p:sp>
        <p:nvSpPr>
          <p:cNvPr id="6" name="Right Arrow 5"/>
          <p:cNvSpPr/>
          <p:nvPr/>
        </p:nvSpPr>
        <p:spPr>
          <a:xfrm rot="13329152">
            <a:off x="9110660" y="2423822"/>
            <a:ext cx="335795" cy="3868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9081377">
            <a:off x="8990499" y="3458450"/>
            <a:ext cx="335795" cy="3868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089522" y="2429998"/>
            <a:ext cx="378069" cy="369332"/>
          </a:xfrm>
          <a:prstGeom prst="rect">
            <a:avLst/>
          </a:prstGeom>
          <a:noFill/>
        </p:spPr>
        <p:txBody>
          <a:bodyPr wrap="square" rtlCol="0">
            <a:spAutoFit/>
          </a:bodyPr>
          <a:lstStyle/>
          <a:p>
            <a:r>
              <a:rPr lang="en-US" dirty="0"/>
              <a:t>1</a:t>
            </a:r>
          </a:p>
        </p:txBody>
      </p:sp>
      <p:sp>
        <p:nvSpPr>
          <p:cNvPr id="9" name="TextBox 8"/>
          <p:cNvSpPr txBox="1"/>
          <p:nvPr/>
        </p:nvSpPr>
        <p:spPr>
          <a:xfrm>
            <a:off x="8969361" y="3467214"/>
            <a:ext cx="378069" cy="369332"/>
          </a:xfrm>
          <a:prstGeom prst="rect">
            <a:avLst/>
          </a:prstGeom>
          <a:noFill/>
        </p:spPr>
        <p:txBody>
          <a:bodyPr wrap="square" rtlCol="0">
            <a:spAutoFit/>
          </a:bodyPr>
          <a:lstStyle/>
          <a:p>
            <a:r>
              <a:rPr lang="en-US" dirty="0"/>
              <a:t>2</a:t>
            </a:r>
          </a:p>
        </p:txBody>
      </p:sp>
      <p:sp>
        <p:nvSpPr>
          <p:cNvPr id="10" name="TextBox 9"/>
          <p:cNvSpPr txBox="1"/>
          <p:nvPr/>
        </p:nvSpPr>
        <p:spPr>
          <a:xfrm>
            <a:off x="9662746" y="2936631"/>
            <a:ext cx="2453054" cy="738664"/>
          </a:xfrm>
          <a:prstGeom prst="rect">
            <a:avLst/>
          </a:prstGeom>
          <a:noFill/>
        </p:spPr>
        <p:txBody>
          <a:bodyPr wrap="square" rtlCol="0">
            <a:spAutoFit/>
          </a:bodyPr>
          <a:lstStyle/>
          <a:p>
            <a:pPr marL="342900" indent="-342900">
              <a:buAutoNum type="arabicPeriod"/>
            </a:pPr>
            <a:r>
              <a:rPr lang="en-US" sz="1400" dirty="0"/>
              <a:t>↓SRAS → Inflation</a:t>
            </a:r>
          </a:p>
          <a:p>
            <a:pPr marL="342900" indent="-342900">
              <a:buAutoNum type="arabicPeriod"/>
            </a:pPr>
            <a:r>
              <a:rPr lang="en-US" sz="1400" dirty="0"/>
              <a:t>Expansionary Fiscal Policy → ↑</a:t>
            </a:r>
            <a:r>
              <a:rPr lang="en-US" sz="1400" dirty="0" err="1"/>
              <a:t>AD→More</a:t>
            </a:r>
            <a:r>
              <a:rPr lang="en-US" sz="1400" dirty="0"/>
              <a:t> inflation!</a:t>
            </a:r>
          </a:p>
        </p:txBody>
      </p:sp>
      <p:graphicFrame>
        <p:nvGraphicFramePr>
          <p:cNvPr id="11" name="Table 10"/>
          <p:cNvGraphicFramePr>
            <a:graphicFrameLocks noGrp="1"/>
          </p:cNvGraphicFramePr>
          <p:nvPr>
            <p:extLst>
              <p:ext uri="{D42A27DB-BD31-4B8C-83A1-F6EECF244321}">
                <p14:modId xmlns:p14="http://schemas.microsoft.com/office/powerpoint/2010/main" val="1938843152"/>
              </p:ext>
            </p:extLst>
          </p:nvPr>
        </p:nvGraphicFramePr>
        <p:xfrm>
          <a:off x="741078" y="3693284"/>
          <a:ext cx="4614222" cy="2353329"/>
        </p:xfrm>
        <a:graphic>
          <a:graphicData uri="http://schemas.openxmlformats.org/drawingml/2006/table">
            <a:tbl>
              <a:tblPr firstRow="1" bandRow="1">
                <a:tableStyleId>{5C22544A-7EE6-4342-B048-85BDC9FD1C3A}</a:tableStyleId>
              </a:tblPr>
              <a:tblGrid>
                <a:gridCol w="2282780">
                  <a:extLst>
                    <a:ext uri="{9D8B030D-6E8A-4147-A177-3AD203B41FA5}">
                      <a16:colId xmlns:a16="http://schemas.microsoft.com/office/drawing/2014/main" val="3687322829"/>
                    </a:ext>
                  </a:extLst>
                </a:gridCol>
                <a:gridCol w="1213164">
                  <a:extLst>
                    <a:ext uri="{9D8B030D-6E8A-4147-A177-3AD203B41FA5}">
                      <a16:colId xmlns:a16="http://schemas.microsoft.com/office/drawing/2014/main" val="3820971286"/>
                    </a:ext>
                  </a:extLst>
                </a:gridCol>
                <a:gridCol w="1118278">
                  <a:extLst>
                    <a:ext uri="{9D8B030D-6E8A-4147-A177-3AD203B41FA5}">
                      <a16:colId xmlns:a16="http://schemas.microsoft.com/office/drawing/2014/main" val="880014160"/>
                    </a:ext>
                  </a:extLst>
                </a:gridCol>
              </a:tblGrid>
              <a:tr h="571083">
                <a:tc>
                  <a:txBody>
                    <a:bodyPr/>
                    <a:lstStyle/>
                    <a:p>
                      <a:endParaRPr lang="en-US" dirty="0"/>
                    </a:p>
                  </a:txBody>
                  <a:tcPr/>
                </a:tc>
                <a:tc>
                  <a:txBody>
                    <a:bodyPr/>
                    <a:lstStyle/>
                    <a:p>
                      <a:r>
                        <a:rPr lang="en-US" dirty="0"/>
                        <a:t>Unemployment</a:t>
                      </a:r>
                    </a:p>
                  </a:txBody>
                  <a:tcPr/>
                </a:tc>
                <a:tc>
                  <a:txBody>
                    <a:bodyPr/>
                    <a:lstStyle/>
                    <a:p>
                      <a:r>
                        <a:rPr lang="en-US" dirty="0"/>
                        <a:t>Inflation</a:t>
                      </a:r>
                    </a:p>
                  </a:txBody>
                  <a:tcPr/>
                </a:tc>
                <a:extLst>
                  <a:ext uri="{0D108BD9-81ED-4DB2-BD59-A6C34878D82A}">
                    <a16:rowId xmlns:a16="http://schemas.microsoft.com/office/drawing/2014/main" val="1745575253"/>
                  </a:ext>
                </a:extLst>
              </a:tr>
              <a:tr h="571083">
                <a:tc>
                  <a:txBody>
                    <a:bodyPr/>
                    <a:lstStyle/>
                    <a:p>
                      <a:r>
                        <a:rPr lang="en-US" dirty="0"/>
                        <a:t>Do Nothing</a:t>
                      </a:r>
                    </a:p>
                  </a:txBody>
                  <a:tcPr/>
                </a:tc>
                <a:tc>
                  <a:txBody>
                    <a:bodyPr/>
                    <a:lstStyle/>
                    <a:p>
                      <a:r>
                        <a:rPr lang="en-US" dirty="0"/>
                        <a:t>Bad</a:t>
                      </a:r>
                    </a:p>
                  </a:txBody>
                  <a:tcPr/>
                </a:tc>
                <a:tc>
                  <a:txBody>
                    <a:bodyPr/>
                    <a:lstStyle/>
                    <a:p>
                      <a:r>
                        <a:rPr lang="en-US" dirty="0"/>
                        <a:t>Bad</a:t>
                      </a:r>
                    </a:p>
                  </a:txBody>
                  <a:tcPr/>
                </a:tc>
                <a:extLst>
                  <a:ext uri="{0D108BD9-81ED-4DB2-BD59-A6C34878D82A}">
                    <a16:rowId xmlns:a16="http://schemas.microsoft.com/office/drawing/2014/main" val="3318881420"/>
                  </a:ext>
                </a:extLst>
              </a:tr>
              <a:tr h="571083">
                <a:tc>
                  <a:txBody>
                    <a:bodyPr/>
                    <a:lstStyle/>
                    <a:p>
                      <a:r>
                        <a:rPr lang="en-US" dirty="0"/>
                        <a:t>Expansionary FP</a:t>
                      </a:r>
                    </a:p>
                  </a:txBody>
                  <a:tcPr/>
                </a:tc>
                <a:tc>
                  <a:txBody>
                    <a:bodyPr/>
                    <a:lstStyle/>
                    <a:p>
                      <a:r>
                        <a:rPr lang="en-US" dirty="0"/>
                        <a:t>Good</a:t>
                      </a:r>
                    </a:p>
                  </a:txBody>
                  <a:tcPr/>
                </a:tc>
                <a:tc>
                  <a:txBody>
                    <a:bodyPr/>
                    <a:lstStyle/>
                    <a:p>
                      <a:r>
                        <a:rPr lang="en-US" dirty="0"/>
                        <a:t>Very Bad</a:t>
                      </a:r>
                    </a:p>
                  </a:txBody>
                  <a:tcPr/>
                </a:tc>
                <a:extLst>
                  <a:ext uri="{0D108BD9-81ED-4DB2-BD59-A6C34878D82A}">
                    <a16:rowId xmlns:a16="http://schemas.microsoft.com/office/drawing/2014/main" val="2164491808"/>
                  </a:ext>
                </a:extLst>
              </a:tr>
              <a:tr h="571083">
                <a:tc>
                  <a:txBody>
                    <a:bodyPr/>
                    <a:lstStyle/>
                    <a:p>
                      <a:r>
                        <a:rPr lang="en-US" dirty="0"/>
                        <a:t>Contractionary FP</a:t>
                      </a:r>
                    </a:p>
                  </a:txBody>
                  <a:tcPr/>
                </a:tc>
                <a:tc>
                  <a:txBody>
                    <a:bodyPr/>
                    <a:lstStyle/>
                    <a:p>
                      <a:r>
                        <a:rPr lang="en-US" dirty="0"/>
                        <a:t>Very Bad</a:t>
                      </a:r>
                    </a:p>
                  </a:txBody>
                  <a:tcPr/>
                </a:tc>
                <a:tc>
                  <a:txBody>
                    <a:bodyPr/>
                    <a:lstStyle/>
                    <a:p>
                      <a:r>
                        <a:rPr lang="en-US" dirty="0"/>
                        <a:t>Good</a:t>
                      </a:r>
                    </a:p>
                  </a:txBody>
                  <a:tcPr/>
                </a:tc>
                <a:extLst>
                  <a:ext uri="{0D108BD9-81ED-4DB2-BD59-A6C34878D82A}">
                    <a16:rowId xmlns:a16="http://schemas.microsoft.com/office/drawing/2014/main" val="3880736494"/>
                  </a:ext>
                </a:extLst>
              </a:tr>
            </a:tbl>
          </a:graphicData>
        </a:graphic>
      </p:graphicFrame>
    </p:spTree>
    <p:extLst>
      <p:ext uri="{BB962C8B-B14F-4D97-AF65-F5344CB8AC3E}">
        <p14:creationId xmlns:p14="http://schemas.microsoft.com/office/powerpoint/2010/main" val="24123114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24547</TotalTime>
  <Words>11100</Words>
  <Application>Microsoft Macintosh PowerPoint</Application>
  <PresentationFormat>Widescreen</PresentationFormat>
  <Paragraphs>1318</Paragraphs>
  <Slides>176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176</vt:i4>
      </vt:variant>
    </vt:vector>
  </HeadingPairs>
  <TitlesOfParts>
    <vt:vector size="182" baseType="lpstr">
      <vt:lpstr>Arial</vt:lpstr>
      <vt:lpstr>Calibri</vt:lpstr>
      <vt:lpstr>Calibri Light</vt:lpstr>
      <vt:lpstr>Script MT Bold</vt:lpstr>
      <vt:lpstr>Wingdings</vt:lpstr>
      <vt:lpstr>Office Theme</vt:lpstr>
      <vt:lpstr>Week 11 – AP Macroeconomics</vt:lpstr>
      <vt:lpstr>AD/AS Output Gaps</vt:lpstr>
      <vt:lpstr>PowerPoint Presentation</vt:lpstr>
      <vt:lpstr>Debt, AD and the Business Cycle </vt:lpstr>
      <vt:lpstr>PowerPoint Presentation</vt:lpstr>
      <vt:lpstr>PowerPoint Presentation</vt:lpstr>
      <vt:lpstr>Output Gaps and Unemployment</vt:lpstr>
      <vt:lpstr>PowerPoint Presentation</vt:lpstr>
      <vt:lpstr>PowerPoint Presentation</vt:lpstr>
      <vt:lpstr>AD/AS Equilibrium Summary</vt:lpstr>
      <vt:lpstr>Stagflation</vt:lpstr>
      <vt:lpstr>Two Causes of Inflation</vt:lpstr>
      <vt:lpstr>Stagflation</vt:lpstr>
      <vt:lpstr>PowerPoint Presentation</vt:lpstr>
      <vt:lpstr>PowerPoint Presentation</vt:lpstr>
      <vt:lpstr>PowerPoint Presentation</vt:lpstr>
      <vt:lpstr>Two Causes of Inflation</vt:lpstr>
      <vt:lpstr>Demand Pull Inflation</vt:lpstr>
      <vt:lpstr>Cost Push Inflation ie. Stagflation</vt:lpstr>
      <vt:lpstr>Two Causes of Inflation</vt:lpstr>
      <vt:lpstr>Causes of Inflation Review Question</vt:lpstr>
      <vt:lpstr>AD/AS Equilibrium - Names</vt:lpstr>
      <vt:lpstr>AD/AS Equilibrium Summary</vt:lpstr>
      <vt:lpstr>Even more terms for output gaps!</vt:lpstr>
      <vt:lpstr>Activity</vt:lpstr>
      <vt:lpstr>PowerPoint Presentation</vt:lpstr>
      <vt:lpstr>PowerPoint Presentation</vt:lpstr>
      <vt:lpstr>PowerPoint Presentation</vt:lpstr>
      <vt:lpstr>Connecting the Graphs</vt:lpstr>
      <vt:lpstr>Potential Output/Long Run Equilibrium</vt:lpstr>
      <vt:lpstr>Positive Output Gap/Inflationary Gap</vt:lpstr>
      <vt:lpstr>Negative Output Gap/Recessionary Gap</vt:lpstr>
      <vt:lpstr>Activity</vt:lpstr>
      <vt:lpstr>Activity</vt:lpstr>
      <vt:lpstr>Activity</vt:lpstr>
      <vt:lpstr>Graphing Homework #3</vt:lpstr>
      <vt:lpstr>Quiz 8 Coverage</vt:lpstr>
      <vt:lpstr>PowerPoint Presentation</vt:lpstr>
      <vt:lpstr>Long Run Self Adjustment to Equilibrium</vt:lpstr>
      <vt:lpstr>Self Adjustment to Equilibrium</vt:lpstr>
      <vt:lpstr>Long Run Self Adjustment to Equilibrium – Positive Output Gap</vt:lpstr>
      <vt:lpstr>PowerPoint Presentation</vt:lpstr>
      <vt:lpstr>PowerPoint Presentation</vt:lpstr>
      <vt:lpstr>Page 196 Krugman Book</vt:lpstr>
      <vt:lpstr>PowerPoint Presentation</vt:lpstr>
      <vt:lpstr>Long Run Self Adjustment to Equilibrium – Negative Output Gap</vt:lpstr>
      <vt:lpstr>PowerPoint Presentation</vt:lpstr>
      <vt:lpstr>Conclusion – Self Adjustment</vt:lpstr>
      <vt:lpstr>What about the long run effect of changes to SRAS?</vt:lpstr>
      <vt:lpstr>PowerPoint Presentation</vt:lpstr>
      <vt:lpstr>Effects on PL and Y</vt:lpstr>
      <vt:lpstr>PowerPoint Presentation</vt:lpstr>
      <vt:lpstr>PowerPoint Presentation</vt:lpstr>
      <vt:lpstr>PowerPoint Presentation</vt:lpstr>
      <vt:lpstr>Economic Opinions on Recession</vt:lpstr>
      <vt:lpstr>PowerPoint Presentation</vt:lpstr>
      <vt:lpstr>Self Adjustment – Classical and Free Market View</vt:lpstr>
      <vt:lpstr>PowerPoint Presentation</vt:lpstr>
      <vt:lpstr>The Great Depression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Economic Intervention and John Maynard Keynes</vt:lpstr>
      <vt:lpstr>PowerPoint Presentation</vt:lpstr>
      <vt:lpstr>Fiscal Policy</vt:lpstr>
      <vt:lpstr>Two types of Government Policy</vt:lpstr>
      <vt:lpstr>Fiscal Policy Policies</vt:lpstr>
      <vt:lpstr>PowerPoint Presentation</vt:lpstr>
      <vt:lpstr>Tax Terms</vt:lpstr>
      <vt:lpstr>PowerPoint Presentation</vt:lpstr>
      <vt:lpstr>Expansionary Fiscal Policy</vt:lpstr>
      <vt:lpstr>PowerPoint Presentation</vt:lpstr>
      <vt:lpstr>Contractionary Fiscal Policy</vt:lpstr>
      <vt:lpstr>PowerPoint Presentation</vt:lpstr>
      <vt:lpstr>An analogy for Expansionary and Contractionary Fiscal Policy</vt:lpstr>
      <vt:lpstr>Fiscal Policy Summary</vt:lpstr>
      <vt:lpstr>PowerPoint Presentation</vt:lpstr>
      <vt:lpstr>PowerPoint Presentation</vt:lpstr>
      <vt:lpstr>Fighting a Negative Supply Shock/Stagflation</vt:lpstr>
      <vt:lpstr>PowerPoint Presentation</vt:lpstr>
      <vt:lpstr>PowerPoint Presentation</vt:lpstr>
      <vt:lpstr>PowerPoint Presentation</vt:lpstr>
      <vt:lpstr>Problems with Fiscal Policy</vt:lpstr>
      <vt:lpstr>PowerPoint Presentation</vt:lpstr>
      <vt:lpstr>PowerPoint Presentation</vt:lpstr>
      <vt:lpstr>PowerPoint Presentation</vt:lpstr>
      <vt:lpstr>Module 20</vt:lpstr>
      <vt:lpstr>Does Economic Intervention Work?</vt:lpstr>
      <vt:lpstr>Fiscal Policy Review</vt:lpstr>
      <vt:lpstr>PowerPoint Presentation</vt:lpstr>
      <vt:lpstr>PowerPoint Presentation</vt:lpstr>
      <vt:lpstr>PowerPoint Presentation</vt:lpstr>
      <vt:lpstr>Quiz 8 Coverage</vt:lpstr>
      <vt:lpstr>Fiscal Policy and Stabilization Policy</vt:lpstr>
      <vt:lpstr>A New Term:  Stabilization Policy</vt:lpstr>
      <vt:lpstr>PowerPoint Presentation</vt:lpstr>
      <vt:lpstr>Two types of Stabilization Policy</vt:lpstr>
      <vt:lpstr>Two Types of Stabilization Policy</vt:lpstr>
      <vt:lpstr>PowerPoint Presentation</vt:lpstr>
      <vt:lpstr>Automatic Stabilizers</vt:lpstr>
      <vt:lpstr>PowerPoint Presentation</vt:lpstr>
      <vt:lpstr>Fiscal Policy</vt:lpstr>
      <vt:lpstr>PowerPoint Presentation</vt:lpstr>
      <vt:lpstr>Automatic Stabilizers and the Business Cycle Visualized</vt:lpstr>
      <vt:lpstr>Fiscal Policy – Automatic Stabilizers vs Discretionary Fiscal Policy</vt:lpstr>
      <vt:lpstr>PowerPoint Presentation</vt:lpstr>
      <vt:lpstr>Example - Tax and Gov Transfer Policy</vt:lpstr>
      <vt:lpstr>Positive Output Gap – Automatic Stabilizers</vt:lpstr>
      <vt:lpstr>Negative Output Gap – Automatic Stabilizers</vt:lpstr>
      <vt:lpstr>Automatic Stabilizers and Output Gaps</vt:lpstr>
      <vt:lpstr>PowerPoint Presentation</vt:lpstr>
      <vt:lpstr>Automatic Stabilizers Summary</vt:lpstr>
      <vt:lpstr>PowerPoint Presentation</vt:lpstr>
      <vt:lpstr>PowerPoint Presentation</vt:lpstr>
      <vt:lpstr>Taxes – Progressive, Proportional, Regressive</vt:lpstr>
      <vt:lpstr>PowerPoint Presentation</vt:lpstr>
      <vt:lpstr>Australian Tax System Example</vt:lpstr>
      <vt:lpstr>PowerPoint Presentation</vt:lpstr>
      <vt:lpstr>PowerPoint Presentation</vt:lpstr>
      <vt:lpstr>Tax Systems and Automatic Stabilizers</vt:lpstr>
      <vt:lpstr>PowerPoint Presentation</vt:lpstr>
      <vt:lpstr>Fiscal Policy Time Lags</vt:lpstr>
      <vt:lpstr>PowerPoint Presentation</vt:lpstr>
      <vt:lpstr>Fiscal Policy Summary</vt:lpstr>
      <vt:lpstr>Fiscal Policy</vt:lpstr>
      <vt:lpstr>Fiscal Policy</vt:lpstr>
      <vt:lpstr>PowerPoint Presentation</vt:lpstr>
      <vt:lpstr>Module 21</vt:lpstr>
      <vt:lpstr>PowerPoint Presentation</vt:lpstr>
      <vt:lpstr>Government Budgets and National Savings and Debt</vt:lpstr>
      <vt:lpstr>Government Budget</vt:lpstr>
      <vt:lpstr>PowerPoint Presentation</vt:lpstr>
      <vt:lpstr>Government Budget Deficits/Surpluses and Fiscal Policy</vt:lpstr>
      <vt:lpstr>PowerPoint Presentation</vt:lpstr>
      <vt:lpstr>Government Budgets Visualized</vt:lpstr>
      <vt:lpstr>PowerPoint Presentation</vt:lpstr>
      <vt:lpstr>AD versus Government Budget</vt:lpstr>
      <vt:lpstr>PowerPoint Presentation</vt:lpstr>
      <vt:lpstr>Budget Summary</vt:lpstr>
      <vt:lpstr>Government Budgets Summary</vt:lpstr>
      <vt:lpstr>Public Debt vs Public Savings</vt:lpstr>
      <vt:lpstr>PowerPoint Presentation</vt:lpstr>
      <vt:lpstr>Automatic Stabilizers Revision</vt:lpstr>
      <vt:lpstr>Automatic Stabilizers and Government Budgets</vt:lpstr>
      <vt:lpstr>PowerPoint Presentation</vt:lpstr>
      <vt:lpstr>PowerPoint Presentation</vt:lpstr>
      <vt:lpstr>Monetary Policy (MP)</vt:lpstr>
      <vt:lpstr>Two types of Government Stabilization Policy</vt:lpstr>
      <vt:lpstr>Monetary Policy</vt:lpstr>
      <vt:lpstr>PowerPoint Presentation</vt:lpstr>
      <vt:lpstr>Comparison: Fiscal Policy, Monetary Policy</vt:lpstr>
      <vt:lpstr>PowerPoint Presentation</vt:lpstr>
      <vt:lpstr>Two Types of Stabilization Policy</vt:lpstr>
      <vt:lpstr>PowerPoint Presentation</vt:lpstr>
      <vt:lpstr>PowerPoint Presentation</vt:lpstr>
      <vt:lpstr>Quiz 9 Coverage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11 – AP Macroeconomics</dc:title>
  <dc:creator>David Ryan</dc:creator>
  <cp:lastModifiedBy>Microsoft Office User</cp:lastModifiedBy>
  <cp:revision>369</cp:revision>
  <dcterms:created xsi:type="dcterms:W3CDTF">2021-08-15T10:14:31Z</dcterms:created>
  <dcterms:modified xsi:type="dcterms:W3CDTF">2025-12-02T01:35:37Z</dcterms:modified>
</cp:coreProperties>
</file>